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5"/>
  </p:notesMasterIdLst>
  <p:sldIdLst>
    <p:sldId id="256" r:id="rId4"/>
    <p:sldId id="276" r:id="rId5"/>
    <p:sldId id="277" r:id="rId6"/>
    <p:sldId id="278" r:id="rId7"/>
    <p:sldId id="279" r:id="rId8"/>
    <p:sldId id="280" r:id="rId9"/>
    <p:sldId id="281" r:id="rId10"/>
    <p:sldId id="282" r:id="rId11"/>
    <p:sldId id="283" r:id="rId12"/>
    <p:sldId id="284"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000"/>
    <a:srgbClr val="DE9000"/>
    <a:srgbClr val="F2C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6"/>
    <p:restoredTop sz="93076"/>
  </p:normalViewPr>
  <p:slideViewPr>
    <p:cSldViewPr snapToGrid="0" snapToObjects="1">
      <p:cViewPr varScale="1">
        <p:scale>
          <a:sx n="84" d="100"/>
          <a:sy n="84" d="100"/>
        </p:scale>
        <p:origin x="200" y="9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237C5-8472-414C-82E6-99FE7E8DADF6}" type="datetimeFigureOut">
              <a:rPr lang="en-US" smtClean="0"/>
              <a:t>3/13/23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A1108-CEFC-5D4D-9EB2-416F2139CAAE}" type="slidenum">
              <a:rPr lang="en-US" smtClean="0"/>
              <a:t>‹#›</a:t>
            </a:fld>
            <a:endParaRPr lang="en-US"/>
          </a:p>
        </p:txBody>
      </p:sp>
    </p:spTree>
    <p:extLst>
      <p:ext uri="{BB962C8B-B14F-4D97-AF65-F5344CB8AC3E}">
        <p14:creationId xmlns:p14="http://schemas.microsoft.com/office/powerpoint/2010/main" val="293281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a:t>
            </a:fld>
            <a:endParaRPr lang="en-US"/>
          </a:p>
        </p:txBody>
      </p:sp>
    </p:spTree>
    <p:extLst>
      <p:ext uri="{BB962C8B-B14F-4D97-AF65-F5344CB8AC3E}">
        <p14:creationId xmlns:p14="http://schemas.microsoft.com/office/powerpoint/2010/main" val="17135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a:t>
            </a:fld>
            <a:endParaRPr lang="en-US"/>
          </a:p>
        </p:txBody>
      </p:sp>
    </p:spTree>
    <p:extLst>
      <p:ext uri="{BB962C8B-B14F-4D97-AF65-F5344CB8AC3E}">
        <p14:creationId xmlns:p14="http://schemas.microsoft.com/office/powerpoint/2010/main" val="191414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a:t>
            </a:fld>
            <a:endParaRPr lang="en-US"/>
          </a:p>
        </p:txBody>
      </p:sp>
    </p:spTree>
    <p:extLst>
      <p:ext uri="{BB962C8B-B14F-4D97-AF65-F5344CB8AC3E}">
        <p14:creationId xmlns:p14="http://schemas.microsoft.com/office/powerpoint/2010/main" val="346134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5</a:t>
            </a:fld>
            <a:endParaRPr lang="en-US"/>
          </a:p>
        </p:txBody>
      </p:sp>
    </p:spTree>
    <p:extLst>
      <p:ext uri="{BB962C8B-B14F-4D97-AF65-F5344CB8AC3E}">
        <p14:creationId xmlns:p14="http://schemas.microsoft.com/office/powerpoint/2010/main" val="3346700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6</a:t>
            </a:fld>
            <a:endParaRPr lang="en-US"/>
          </a:p>
        </p:txBody>
      </p:sp>
    </p:spTree>
    <p:extLst>
      <p:ext uri="{BB962C8B-B14F-4D97-AF65-F5344CB8AC3E}">
        <p14:creationId xmlns:p14="http://schemas.microsoft.com/office/powerpoint/2010/main" val="220741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7</a:t>
            </a:fld>
            <a:endParaRPr lang="en-US"/>
          </a:p>
        </p:txBody>
      </p:sp>
    </p:spTree>
    <p:extLst>
      <p:ext uri="{BB962C8B-B14F-4D97-AF65-F5344CB8AC3E}">
        <p14:creationId xmlns:p14="http://schemas.microsoft.com/office/powerpoint/2010/main" val="2845663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8</a:t>
            </a:fld>
            <a:endParaRPr lang="en-US"/>
          </a:p>
        </p:txBody>
      </p:sp>
    </p:spTree>
    <p:extLst>
      <p:ext uri="{BB962C8B-B14F-4D97-AF65-F5344CB8AC3E}">
        <p14:creationId xmlns:p14="http://schemas.microsoft.com/office/powerpoint/2010/main" val="2159586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9</a:t>
            </a:fld>
            <a:endParaRPr lang="en-US"/>
          </a:p>
        </p:txBody>
      </p:sp>
    </p:spTree>
    <p:extLst>
      <p:ext uri="{BB962C8B-B14F-4D97-AF65-F5344CB8AC3E}">
        <p14:creationId xmlns:p14="http://schemas.microsoft.com/office/powerpoint/2010/main" val="2302949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10</a:t>
            </a:fld>
            <a:endParaRPr lang="en-US"/>
          </a:p>
        </p:txBody>
      </p:sp>
    </p:spTree>
    <p:extLst>
      <p:ext uri="{BB962C8B-B14F-4D97-AF65-F5344CB8AC3E}">
        <p14:creationId xmlns:p14="http://schemas.microsoft.com/office/powerpoint/2010/main" val="2830613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B899-220F-D644-A02F-3C0A591CFF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574E8-EBE5-204B-86B6-6542A84D0E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035C4B-3BF6-C942-928A-00E8CAC2318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5" name="Footer Placeholder 4">
            <a:extLst>
              <a:ext uri="{FF2B5EF4-FFF2-40B4-BE49-F238E27FC236}">
                <a16:creationId xmlns:a16="http://schemas.microsoft.com/office/drawing/2014/main" id="{0CD82DB0-94EB-FA4B-8785-0BA6F3077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55BF44-F5E9-1B4C-ABC8-7B0C3259658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9117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C574-4E73-4847-AEC3-1CDB4B441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C626C5-3958-544F-9308-0CC731F3E31F}"/>
              </a:ext>
            </a:extLst>
          </p:cNvPr>
          <p:cNvSpPr>
            <a:spLocks noGrp="1"/>
          </p:cNvSpPr>
          <p:nvPr>
            <p:ph type="body" orient="vert" idx="1"/>
          </p:nvPr>
        </p:nvSpPr>
        <p:spPr>
          <a:xfrm>
            <a:off x="838200" y="1825625"/>
            <a:ext cx="10515600" cy="41552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5274-C687-E14B-B662-3BEB2692540D}"/>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5" name="Footer Placeholder 4">
            <a:extLst>
              <a:ext uri="{FF2B5EF4-FFF2-40B4-BE49-F238E27FC236}">
                <a16:creationId xmlns:a16="http://schemas.microsoft.com/office/drawing/2014/main" id="{BACB72A6-7EC9-7F42-B79E-803697C8E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09A86-952E-7348-92EA-A86F9974DD7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1747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03979-0BB7-8641-85BC-9A074EC7EF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B1912-0D0E-EF48-9242-54CE8B7E60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9FA51-D306-934B-9C55-282BA3959A18}"/>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5" name="Footer Placeholder 4">
            <a:extLst>
              <a:ext uri="{FF2B5EF4-FFF2-40B4-BE49-F238E27FC236}">
                <a16:creationId xmlns:a16="http://schemas.microsoft.com/office/drawing/2014/main" id="{6B2195C6-E1BF-A942-B64A-5B6485B59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6A32A8-9DA5-4B4D-BADE-EFA36ED471B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6643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D9E4-94FC-A747-B72A-F6E146CFE3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5DF18B-DF3D-CE4E-8773-91A9659BF8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EC475-8CBA-2C40-9457-9BADFD7B3297}"/>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5" name="Footer Placeholder 4">
            <a:extLst>
              <a:ext uri="{FF2B5EF4-FFF2-40B4-BE49-F238E27FC236}">
                <a16:creationId xmlns:a16="http://schemas.microsoft.com/office/drawing/2014/main" id="{6330CC0A-3107-B74D-A5E7-B394E3AA1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766CC-3AE2-3E48-A047-AB39563BBF98}"/>
              </a:ext>
            </a:extLst>
          </p:cNvPr>
          <p:cNvSpPr>
            <a:spLocks noGrp="1"/>
          </p:cNvSpPr>
          <p:nvPr>
            <p:ph type="sldNum" sz="quarter" idx="12"/>
          </p:nvPr>
        </p:nvSpPr>
        <p:spPr/>
        <p:txBody>
          <a:bodyPr/>
          <a:lstStyle/>
          <a:p>
            <a:fld id="{A51EE7E8-58BE-694D-B916-CD3E98271B6F}" type="slidenum">
              <a:rPr lang="en-US" smtClean="0"/>
              <a:t>‹#›</a:t>
            </a:fld>
            <a:endParaRPr lang="en-US" dirty="0"/>
          </a:p>
        </p:txBody>
      </p:sp>
    </p:spTree>
    <p:extLst>
      <p:ext uri="{BB962C8B-B14F-4D97-AF65-F5344CB8AC3E}">
        <p14:creationId xmlns:p14="http://schemas.microsoft.com/office/powerpoint/2010/main" val="246870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F1D1-52DE-BA41-826D-76E2F682892E}"/>
              </a:ext>
            </a:extLst>
          </p:cNvPr>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8611B595-C087-BC49-9F02-F3B713EF24EE}"/>
              </a:ext>
            </a:extLst>
          </p:cNvPr>
          <p:cNvSpPr>
            <a:spLocks noGrp="1"/>
          </p:cNvSpPr>
          <p:nvPr>
            <p:ph idx="1"/>
          </p:nvPr>
        </p:nvSpPr>
        <p:spPr>
          <a:xfrm>
            <a:off x="838200" y="1825625"/>
            <a:ext cx="10515600" cy="4351338"/>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D1AA79-5FB7-9C4E-9F06-36B78400019A}"/>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5" name="Footer Placeholder 4">
            <a:extLst>
              <a:ext uri="{FF2B5EF4-FFF2-40B4-BE49-F238E27FC236}">
                <a16:creationId xmlns:a16="http://schemas.microsoft.com/office/drawing/2014/main" id="{CCA3962C-74F2-F946-9029-A1A9EE1E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9F7BF-1C4F-B54F-A381-7439F01CB0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41042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2FC8-5829-3145-9294-4520F0DA87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31DD0A-0D8C-284D-8E1F-AE055220E1C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CFC86D-FF8B-4143-9D1D-339A27A116BC}"/>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5" name="Footer Placeholder 4">
            <a:extLst>
              <a:ext uri="{FF2B5EF4-FFF2-40B4-BE49-F238E27FC236}">
                <a16:creationId xmlns:a16="http://schemas.microsoft.com/office/drawing/2014/main" id="{4A613577-F423-754C-BACF-D4A5333D0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4629C-2E2E-0548-B7E5-3ECE01CA1168}"/>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3049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996-6E92-8446-90BD-EA5D030075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142BB0-90B1-2B4F-9338-4019C512444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1D7C2-21EB-0445-9208-5AC93D2375C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59C60-DCAF-8F45-8964-640466F0B222}"/>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6" name="Footer Placeholder 5">
            <a:extLst>
              <a:ext uri="{FF2B5EF4-FFF2-40B4-BE49-F238E27FC236}">
                <a16:creationId xmlns:a16="http://schemas.microsoft.com/office/drawing/2014/main" id="{27FAE303-FEC8-824F-BF74-282547366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9BFF4-B444-D748-AD1F-DCDD7355801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6829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FBEE-C9ED-4148-B282-343AC2EC98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03DC5D-CF69-9E4F-8900-CDF825BBF0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FCF518-9D9B-1C4E-AF76-A5BA9924D6E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DD7CB-79D9-254C-A236-895B5B36A6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77415D-88BC-C244-8AB6-00A216D2F56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E8A28-B9EB-4443-BC97-830498B7425C}"/>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8" name="Footer Placeholder 7">
            <a:extLst>
              <a:ext uri="{FF2B5EF4-FFF2-40B4-BE49-F238E27FC236}">
                <a16:creationId xmlns:a16="http://schemas.microsoft.com/office/drawing/2014/main" id="{0B94F270-1DDC-0C46-846F-E1CBD4F3A6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D67AF-38E0-6C45-BC35-B603692730E1}"/>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67049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32BF-E20C-324D-BCDD-28DA53422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181271-1B7B-4745-A39B-D53568FEECBF}"/>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4" name="Footer Placeholder 3">
            <a:extLst>
              <a:ext uri="{FF2B5EF4-FFF2-40B4-BE49-F238E27FC236}">
                <a16:creationId xmlns:a16="http://schemas.microsoft.com/office/drawing/2014/main" id="{F8552EBD-E2C2-8C43-8438-0C73A79E4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5CA70-A297-DE49-B931-88F5C49F8D2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55977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9985E-A054-0A4B-A6E2-04DA7B3FBBEF}"/>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3" name="Footer Placeholder 2">
            <a:extLst>
              <a:ext uri="{FF2B5EF4-FFF2-40B4-BE49-F238E27FC236}">
                <a16:creationId xmlns:a16="http://schemas.microsoft.com/office/drawing/2014/main" id="{0B00CB2F-4E26-754A-9247-ADF057115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2B38EF-C4AA-CB45-8396-DA6770D0B11E}"/>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040191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489B-4B21-EF45-86DC-864199DF29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239998-FD94-AC44-98A6-FA858A2A9B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D3787-BE03-A14B-8DDC-18E039711B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5F885-28BA-F843-A319-DBB0127AB2AC}"/>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6" name="Footer Placeholder 5">
            <a:extLst>
              <a:ext uri="{FF2B5EF4-FFF2-40B4-BE49-F238E27FC236}">
                <a16:creationId xmlns:a16="http://schemas.microsoft.com/office/drawing/2014/main" id="{744E580F-74E9-7A49-8287-102443F7E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5A858-621D-9743-95B1-CEBF5684CBF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09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1F71-EBFB-7844-A5C2-E3D961BC6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49D7B1-4146-1A44-B32F-C75E4C48D1C3}"/>
              </a:ext>
            </a:extLst>
          </p:cNvPr>
          <p:cNvSpPr>
            <a:spLocks noGrp="1"/>
          </p:cNvSpPr>
          <p:nvPr>
            <p:ph idx="1"/>
          </p:nvPr>
        </p:nvSpPr>
        <p:spPr>
          <a:xfrm>
            <a:off x="838200" y="1825625"/>
            <a:ext cx="10515600" cy="41552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9B759-BB43-CA43-B002-F039B2FE7FD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5" name="Footer Placeholder 4">
            <a:extLst>
              <a:ext uri="{FF2B5EF4-FFF2-40B4-BE49-F238E27FC236}">
                <a16:creationId xmlns:a16="http://schemas.microsoft.com/office/drawing/2014/main" id="{97192A43-6FE1-E244-A313-868A1F5FE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63624-B94E-514E-B63D-A1B2EEE6C3BF}"/>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473007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F0E5-BD0F-B849-B119-1FAF478E66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F4A7E-E6FE-BC4B-8FAE-E488EA882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1549A-C4A4-E543-A006-66F090F3C9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B4803D-0EBC-2E46-ACFE-83CAC4CF410F}"/>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6" name="Footer Placeholder 5">
            <a:extLst>
              <a:ext uri="{FF2B5EF4-FFF2-40B4-BE49-F238E27FC236}">
                <a16:creationId xmlns:a16="http://schemas.microsoft.com/office/drawing/2014/main" id="{177CA03C-4620-A744-A398-C601F9CCE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E9864-B3A9-D44C-82CF-CA84A0ADF792}"/>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84470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91CB-0E82-4942-AC84-7D82E53CC8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27C99-EBD9-564A-8C3B-5A5C51C6AD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900E7-4F26-2948-854B-6F8F13526C4C}"/>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5" name="Footer Placeholder 4">
            <a:extLst>
              <a:ext uri="{FF2B5EF4-FFF2-40B4-BE49-F238E27FC236}">
                <a16:creationId xmlns:a16="http://schemas.microsoft.com/office/drawing/2014/main" id="{0E899BC5-EA17-9040-98A3-56C679E4F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E04C8-DBD7-AD4A-AA98-ED89D6BED630}"/>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394737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243C3-94D2-6A40-9D62-6D2CD92C81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7C0B0A-1248-E843-B3D6-AC11E3C2D9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0D184-C475-A341-BD80-9599EA843064}"/>
              </a:ext>
            </a:extLst>
          </p:cNvPr>
          <p:cNvSpPr>
            <a:spLocks noGrp="1"/>
          </p:cNvSpPr>
          <p:nvPr>
            <p:ph type="dt" sz="half" idx="10"/>
          </p:nvPr>
        </p:nvSpPr>
        <p:spPr/>
        <p:txBody>
          <a:bodyPr/>
          <a:lstStyle/>
          <a:p>
            <a:fld id="{CEA78B72-6520-7C48-9EC9-C3366CDF2022}" type="datetimeFigureOut">
              <a:rPr lang="en-US" smtClean="0"/>
              <a:t>3/13/23</a:t>
            </a:fld>
            <a:endParaRPr lang="en-US"/>
          </a:p>
        </p:txBody>
      </p:sp>
      <p:sp>
        <p:nvSpPr>
          <p:cNvPr id="5" name="Footer Placeholder 4">
            <a:extLst>
              <a:ext uri="{FF2B5EF4-FFF2-40B4-BE49-F238E27FC236}">
                <a16:creationId xmlns:a16="http://schemas.microsoft.com/office/drawing/2014/main" id="{E0C2B153-A7DE-084C-B9B8-72137AF5A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9FC46-285D-5545-B6B3-D3BDE37925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00346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A333-2CB7-5048-81B6-8046E31981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875CA-FCB6-6B4C-A889-9E566258FB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54BDD-AACA-DF45-9BAF-BE35083BDD46}"/>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5" name="Footer Placeholder 4">
            <a:extLst>
              <a:ext uri="{FF2B5EF4-FFF2-40B4-BE49-F238E27FC236}">
                <a16:creationId xmlns:a16="http://schemas.microsoft.com/office/drawing/2014/main" id="{A6D35881-855E-3E49-BDBD-EFA49B6FD2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84B9D-6CE8-764B-8828-EF0BC8D8CDBD}"/>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507350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9066-43FD-C34F-B680-198F00292C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7381C8-10DF-4F40-8193-BF578DE4CB0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BB234-FED7-164A-AFF1-EBD36D216415}"/>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5" name="Footer Placeholder 4">
            <a:extLst>
              <a:ext uri="{FF2B5EF4-FFF2-40B4-BE49-F238E27FC236}">
                <a16:creationId xmlns:a16="http://schemas.microsoft.com/office/drawing/2014/main" id="{3EE3E851-49BC-8547-AA4B-8821A74E0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C7F1F-0382-6740-8F39-CC321E11BFC3}"/>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9668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7D5C-4BEF-6E41-8791-7082D27725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C9A54-89D1-0642-9896-3ECF4292A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09BD8A-BA8A-2946-A5D7-6DA730A70D7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5" name="Footer Placeholder 4">
            <a:extLst>
              <a:ext uri="{FF2B5EF4-FFF2-40B4-BE49-F238E27FC236}">
                <a16:creationId xmlns:a16="http://schemas.microsoft.com/office/drawing/2014/main" id="{F844977C-7CCB-694B-A9C9-1F68A10C4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4582BC-409E-5148-BB7E-C9DB642C1FE2}"/>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480046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3641-7C60-4642-BFEE-50E4A0413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1E2573-A84A-F049-B397-1D07572B8C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E6381-BA68-CF4F-8202-4CEC9DF5F811}"/>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5F33D-D2E7-C341-A1CA-D8DC7FC7109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6" name="Footer Placeholder 5">
            <a:extLst>
              <a:ext uri="{FF2B5EF4-FFF2-40B4-BE49-F238E27FC236}">
                <a16:creationId xmlns:a16="http://schemas.microsoft.com/office/drawing/2014/main" id="{0C1F8C02-8C85-F548-97D5-D4FBEB24D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1A0B22-F31D-D549-8072-836EB1EE1EB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83001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3E52-A1FB-924B-AE8A-17D4B55B151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907FCD-BA0A-C549-B501-CFE3FB0F3A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05928C-12CD-DC44-A8B1-EA08EA6162D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BAB19A-54AA-BF49-BCD2-59C112A0BB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9BF5BB-0BF6-ED49-B1A8-E7C05026DB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B8F31-7AFE-BE40-92FE-A9195C83710B}"/>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8" name="Footer Placeholder 7">
            <a:extLst>
              <a:ext uri="{FF2B5EF4-FFF2-40B4-BE49-F238E27FC236}">
                <a16:creationId xmlns:a16="http://schemas.microsoft.com/office/drawing/2014/main" id="{E7FC937C-6C6B-084B-9500-111AB153C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E8E42B-D76D-A544-BDEB-33ABCEF5805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796676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660C-22EF-B948-AF8D-96242F53E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6BB157-BD85-284A-AA81-8F53ECF5E83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4" name="Footer Placeholder 3">
            <a:extLst>
              <a:ext uri="{FF2B5EF4-FFF2-40B4-BE49-F238E27FC236}">
                <a16:creationId xmlns:a16="http://schemas.microsoft.com/office/drawing/2014/main" id="{9C61D091-725B-0C42-A734-E6A2D14D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DDBF9F4-73CE-CD49-A6B5-EA74B6CDAB0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11304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0F481-E25D-EE40-926F-CEF310CCC0A3}"/>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3" name="Footer Placeholder 2">
            <a:extLst>
              <a:ext uri="{FF2B5EF4-FFF2-40B4-BE49-F238E27FC236}">
                <a16:creationId xmlns:a16="http://schemas.microsoft.com/office/drawing/2014/main" id="{0EF618CA-4364-FD42-A5DE-559BAB430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A75E03-DB0F-6448-8AB0-B2FDC92029C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3562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658-19BD-7E4E-85CC-F61F7D51B91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0BB22-A9A5-3348-8B39-8948DFB209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60CBF2-8E90-C347-B3CC-6E649843981E}"/>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5" name="Footer Placeholder 4">
            <a:extLst>
              <a:ext uri="{FF2B5EF4-FFF2-40B4-BE49-F238E27FC236}">
                <a16:creationId xmlns:a16="http://schemas.microsoft.com/office/drawing/2014/main" id="{03F15ABF-5318-3D46-8AC9-7DB6B31712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556873-625D-6A4E-A2BA-023E6F171CF6}"/>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65806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35A6-C395-B64B-9226-0F69B13C25A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62465-E4B6-DA4E-8F56-ECC210031E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7B8F41-030D-DA40-A61C-23B8CCE59A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810003-CDD0-FE41-939C-DE6FA6B49287}"/>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6" name="Footer Placeholder 5">
            <a:extLst>
              <a:ext uri="{FF2B5EF4-FFF2-40B4-BE49-F238E27FC236}">
                <a16:creationId xmlns:a16="http://schemas.microsoft.com/office/drawing/2014/main" id="{04E1AA0F-56FD-4E49-9F94-8639D71F9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929A80-A44B-254A-8AB6-FBF2C0573E5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761529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023C-2A8E-D04E-B859-C8D84E6258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83197-5812-134A-8DC0-3DB0624529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DBF1-CFF5-8548-A0CA-71B5EF1B03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7E561-A3E9-3F4E-8FD6-D4BE4AF6204C}"/>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6" name="Footer Placeholder 5">
            <a:extLst>
              <a:ext uri="{FF2B5EF4-FFF2-40B4-BE49-F238E27FC236}">
                <a16:creationId xmlns:a16="http://schemas.microsoft.com/office/drawing/2014/main" id="{8E9BF000-BB18-7D41-8B78-256129C4D7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411A77-434D-AF4B-B3AD-AACFA91B6C7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67874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9BF1-A27A-7A49-ACBC-4517A88FD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D5DB5-88AF-9446-BB2B-DFB990B117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B0620-F840-F942-8C30-6663B5AACD2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5" name="Footer Placeholder 4">
            <a:extLst>
              <a:ext uri="{FF2B5EF4-FFF2-40B4-BE49-F238E27FC236}">
                <a16:creationId xmlns:a16="http://schemas.microsoft.com/office/drawing/2014/main" id="{9C121ED9-F275-494E-800D-7A35C46067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2E177-8431-4547-A691-A3EF8B1438B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198269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ABA1A8-A74A-F549-B974-A197CCF2BF6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B38FF-10B8-2B4A-9ECA-FFEDE21E95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10EA-BB45-714A-938A-960010D14CA2}"/>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3/13/23</a:t>
            </a:fld>
            <a:endParaRPr lang="en-US"/>
          </a:p>
        </p:txBody>
      </p:sp>
      <p:sp>
        <p:nvSpPr>
          <p:cNvPr id="5" name="Footer Placeholder 4">
            <a:extLst>
              <a:ext uri="{FF2B5EF4-FFF2-40B4-BE49-F238E27FC236}">
                <a16:creationId xmlns:a16="http://schemas.microsoft.com/office/drawing/2014/main" id="{662741AD-6708-F940-84CB-5649C6E28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F0213-3B9A-5745-BFFA-9F62C1C73981}"/>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2466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163A-C618-4646-A4B8-2657108A5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AB958B-EF6E-2345-9426-79D0AE43380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566E4-1841-0945-AE1A-E25B51E8E63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3469C-5574-E145-A33A-6F8080BF2CF0}"/>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6" name="Footer Placeholder 5">
            <a:extLst>
              <a:ext uri="{FF2B5EF4-FFF2-40B4-BE49-F238E27FC236}">
                <a16:creationId xmlns:a16="http://schemas.microsoft.com/office/drawing/2014/main" id="{D676E3F9-16F1-9C4E-B644-1962CC7E4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CB029-CDCB-424D-9449-F68571D8DE62}"/>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591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B11A-682E-9846-8BCA-29AB969DE4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8174738-AE95-B542-AF61-FB10DF56B8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29BB3D-44F6-F548-A814-7836CF09DFEF}"/>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83535-E38F-3C4A-9CAE-86C52321E8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27598E-FE61-9B4F-9B08-C60F14A968EF}"/>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1AC350-7F28-724A-A096-C12DE19EE44B}"/>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8" name="Footer Placeholder 7">
            <a:extLst>
              <a:ext uri="{FF2B5EF4-FFF2-40B4-BE49-F238E27FC236}">
                <a16:creationId xmlns:a16="http://schemas.microsoft.com/office/drawing/2014/main" id="{9C0ABCF8-1F76-874A-B4F0-0206D8DE7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456734-E543-2343-BD4A-6203B96EA4E4}"/>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58899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4657-B169-534D-953C-A12653DF79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FE017F-0205-BB4B-B668-B87E5D8DAA9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4" name="Footer Placeholder 3">
            <a:extLst>
              <a:ext uri="{FF2B5EF4-FFF2-40B4-BE49-F238E27FC236}">
                <a16:creationId xmlns:a16="http://schemas.microsoft.com/office/drawing/2014/main" id="{AAB9C329-99DD-E64D-A3B0-55E68E6294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9BE883-C6F5-7C40-97DE-C5B9A24EEED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71852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5F3F4-1FFC-9845-BE9F-83473FCC493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3" name="Footer Placeholder 2">
            <a:extLst>
              <a:ext uri="{FF2B5EF4-FFF2-40B4-BE49-F238E27FC236}">
                <a16:creationId xmlns:a16="http://schemas.microsoft.com/office/drawing/2014/main" id="{EDC81A09-3A44-DA4D-A70F-318D3713B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A72DF2-2AB0-C145-85E3-913AFAB4B138}"/>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21355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FD71-D705-064F-B501-ABAF00C0AF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4C072-17E2-BB4C-8851-04E8787277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11D34-F2E2-6442-B4BF-06C14EDDE3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6CB6B-BB4F-AA4F-A52B-99007173A45C}"/>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6" name="Footer Placeholder 5">
            <a:extLst>
              <a:ext uri="{FF2B5EF4-FFF2-40B4-BE49-F238E27FC236}">
                <a16:creationId xmlns:a16="http://schemas.microsoft.com/office/drawing/2014/main" id="{F340AF8A-13FA-FE4F-8343-897FA0663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F2CAE-896A-4646-A26E-566B69367E0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29463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D727-2B92-7E4A-9769-A50707EC79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FF1DC-A61D-6F49-84B2-CCF218574C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B2CEE-91E6-2544-A5B0-59F662732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A1B5BE-CB7A-AC48-9373-68E2C9E57422}"/>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3/13/23</a:t>
            </a:fld>
            <a:endParaRPr lang="en-US"/>
          </a:p>
        </p:txBody>
      </p:sp>
      <p:sp>
        <p:nvSpPr>
          <p:cNvPr id="6" name="Footer Placeholder 5">
            <a:extLst>
              <a:ext uri="{FF2B5EF4-FFF2-40B4-BE49-F238E27FC236}">
                <a16:creationId xmlns:a16="http://schemas.microsoft.com/office/drawing/2014/main" id="{654DCD57-20F8-D945-9989-F894F2525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319BDB-5FD5-BE49-831E-92940A25554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93391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3537A-8A4C-0143-8D46-089F62AA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26F327DD-3AB4-2649-9474-0805BB9D61F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3026" y="1800964"/>
            <a:ext cx="2799149" cy="2799149"/>
          </a:xfrm>
          <a:prstGeom prst="rect">
            <a:avLst/>
          </a:prstGeom>
        </p:spPr>
      </p:pic>
      <p:sp>
        <p:nvSpPr>
          <p:cNvPr id="6" name="Rectangle 5">
            <a:extLst>
              <a:ext uri="{FF2B5EF4-FFF2-40B4-BE49-F238E27FC236}">
                <a16:creationId xmlns:a16="http://schemas.microsoft.com/office/drawing/2014/main" id="{36A4CEF3-5455-0943-B2B6-B491C8823EEF}"/>
              </a:ext>
            </a:extLst>
          </p:cNvPr>
          <p:cNvSpPr/>
          <p:nvPr userDrawn="1"/>
        </p:nvSpPr>
        <p:spPr>
          <a:xfrm>
            <a:off x="3487479" y="1475194"/>
            <a:ext cx="8704521" cy="386235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BBCE12-BF67-6B4B-A024-868559619427}"/>
              </a:ext>
            </a:extLst>
          </p:cNvPr>
          <p:cNvSpPr/>
          <p:nvPr userDrawn="1"/>
        </p:nvSpPr>
        <p:spPr>
          <a:xfrm>
            <a:off x="3487479" y="5337544"/>
            <a:ext cx="8704522" cy="384050"/>
          </a:xfrm>
          <a:prstGeom prst="rect">
            <a:avLst/>
          </a:prstGeom>
          <a:gradFill flip="none" rotWithShape="1">
            <a:gsLst>
              <a:gs pos="16000">
                <a:srgbClr val="9C0000"/>
              </a:gs>
              <a:gs pos="43000">
                <a:srgbClr val="C00000"/>
              </a:gs>
              <a:gs pos="99000">
                <a:srgbClr val="F2CA20">
                  <a:lumMod val="90000"/>
                  <a:alpha val="8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19325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101F47-4B88-CA43-863C-0BCC2733DE0B}"/>
              </a:ext>
            </a:extLst>
          </p:cNvPr>
          <p:cNvPicPr>
            <a:picLocks noChangeAspect="1"/>
          </p:cNvPicPr>
          <p:nvPr userDrawn="1"/>
        </p:nvPicPr>
        <p:blipFill>
          <a:blip r:embed="rId13"/>
          <a:stretch>
            <a:fillRect/>
          </a:stretch>
        </p:blipFill>
        <p:spPr>
          <a:xfrm>
            <a:off x="0" y="6242659"/>
            <a:ext cx="12192000" cy="635000"/>
          </a:xfrm>
          <a:prstGeom prst="rect">
            <a:avLst/>
          </a:prstGeom>
        </p:spPr>
      </p:pic>
      <p:sp>
        <p:nvSpPr>
          <p:cNvPr id="2" name="Title Placeholder 1">
            <a:extLst>
              <a:ext uri="{FF2B5EF4-FFF2-40B4-BE49-F238E27FC236}">
                <a16:creationId xmlns:a16="http://schemas.microsoft.com/office/drawing/2014/main" id="{895A33D6-D6F3-1846-AFB6-993119D0F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4DB48D-49A5-DA4B-907D-9BA628E41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F9E8AA-F1C7-0D48-AE56-7B7D0BD5F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78B72-6520-7C48-9EC9-C3366CDF2022}" type="datetimeFigureOut">
              <a:rPr lang="en-US" smtClean="0"/>
              <a:t>3/13/23</a:t>
            </a:fld>
            <a:endParaRPr lang="en-US"/>
          </a:p>
        </p:txBody>
      </p:sp>
      <p:sp>
        <p:nvSpPr>
          <p:cNvPr id="5" name="Footer Placeholder 4">
            <a:extLst>
              <a:ext uri="{FF2B5EF4-FFF2-40B4-BE49-F238E27FC236}">
                <a16:creationId xmlns:a16="http://schemas.microsoft.com/office/drawing/2014/main" id="{90A67A56-C345-BC4B-9CA9-B380E4F87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085126-2EE4-0346-9663-F89A8510AE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EE7E8-58BE-694D-B916-CD3E98271B6F}" type="slidenum">
              <a:rPr lang="en-US" smtClean="0"/>
              <a:t>‹#›</a:t>
            </a:fld>
            <a:endParaRPr lang="en-US"/>
          </a:p>
        </p:txBody>
      </p:sp>
      <p:sp>
        <p:nvSpPr>
          <p:cNvPr id="8" name="Rectangle 7">
            <a:extLst>
              <a:ext uri="{FF2B5EF4-FFF2-40B4-BE49-F238E27FC236}">
                <a16:creationId xmlns:a16="http://schemas.microsoft.com/office/drawing/2014/main" id="{EF50EEC6-258B-B04B-8D2F-AE39B527D255}"/>
              </a:ext>
            </a:extLst>
          </p:cNvPr>
          <p:cNvSpPr/>
          <p:nvPr userDrawn="1"/>
        </p:nvSpPr>
        <p:spPr>
          <a:xfrm>
            <a:off x="10868608" y="0"/>
            <a:ext cx="970384" cy="970384"/>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57067" y="-64332"/>
            <a:ext cx="1034716" cy="1034716"/>
          </a:xfrm>
          <a:prstGeom prst="rect">
            <a:avLst/>
          </a:prstGeom>
        </p:spPr>
      </p:pic>
      <p:sp>
        <p:nvSpPr>
          <p:cNvPr id="10" name="TextBox 9">
            <a:extLst>
              <a:ext uri="{FF2B5EF4-FFF2-40B4-BE49-F238E27FC236}">
                <a16:creationId xmlns:a16="http://schemas.microsoft.com/office/drawing/2014/main" id="{45A67430-E954-1146-960D-CFAD9A660D84}"/>
              </a:ext>
            </a:extLst>
          </p:cNvPr>
          <p:cNvSpPr txBox="1"/>
          <p:nvPr userDrawn="1"/>
        </p:nvSpPr>
        <p:spPr>
          <a:xfrm>
            <a:off x="185530" y="6362241"/>
            <a:ext cx="4691743" cy="369332"/>
          </a:xfrm>
          <a:prstGeom prst="rect">
            <a:avLst/>
          </a:prstGeom>
          <a:noFill/>
        </p:spPr>
        <p:txBody>
          <a:bodyPr wrap="square" rtlCol="0">
            <a:spAutoFit/>
          </a:bodyPr>
          <a:lstStyle/>
          <a:p>
            <a:r>
              <a:rPr lang="en-PH" sz="1800" kern="1200" dirty="0">
                <a:solidFill>
                  <a:schemeClr val="bg1"/>
                </a:solidFill>
                <a:effectLst/>
                <a:latin typeface="Montserrat Medium" pitchFamily="2" charset="77"/>
                <a:ea typeface="+mn-ea"/>
                <a:cs typeface="+mn-cs"/>
              </a:rPr>
              <a:t>Rex Curriculum Resource </a:t>
            </a:r>
          </a:p>
        </p:txBody>
      </p:sp>
      <p:sp>
        <p:nvSpPr>
          <p:cNvPr id="12" name="TextBox 11">
            <a:extLst>
              <a:ext uri="{FF2B5EF4-FFF2-40B4-BE49-F238E27FC236}">
                <a16:creationId xmlns:a16="http://schemas.microsoft.com/office/drawing/2014/main" id="{0DA7BAE3-1328-D34C-90D4-DC955FE34F07}"/>
              </a:ext>
            </a:extLst>
          </p:cNvPr>
          <p:cNvSpPr txBox="1"/>
          <p:nvPr userDrawn="1"/>
        </p:nvSpPr>
        <p:spPr>
          <a:xfrm>
            <a:off x="9452660" y="6352143"/>
            <a:ext cx="2623284" cy="369332"/>
          </a:xfrm>
          <a:prstGeom prst="rect">
            <a:avLst/>
          </a:prstGeom>
          <a:noFill/>
        </p:spPr>
        <p:txBody>
          <a:bodyPr wrap="square" rtlCol="0">
            <a:spAutoFit/>
          </a:bodyPr>
          <a:lstStyle/>
          <a:p>
            <a:r>
              <a:rPr lang="en-PH" sz="1800" b="0" kern="1200" dirty="0">
                <a:solidFill>
                  <a:schemeClr val="bg1"/>
                </a:solidFill>
                <a:effectLst/>
                <a:latin typeface="Montserrat Medium" pitchFamily="2" charset="77"/>
                <a:ea typeface="+mn-ea"/>
                <a:cs typeface="+mn-cs"/>
              </a:rPr>
              <a:t>WWW.REX.COM.PH</a:t>
            </a:r>
            <a:endParaRPr lang="en-PH" sz="1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7065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New REX Education Mission Logo V.png" descr="New REX Education Mission Logo V.png"/>
          <p:cNvPicPr>
            <a:picLocks noChangeAspect="1"/>
          </p:cNvPicPr>
          <p:nvPr userDrawn="1"/>
        </p:nvPicPr>
        <p:blipFill>
          <a:blip r:embed="rId13">
            <a:extLst/>
          </a:blip>
          <a:stretch>
            <a:fillRect/>
          </a:stretch>
        </p:blipFill>
        <p:spPr>
          <a:xfrm>
            <a:off x="2755939" y="1508902"/>
            <a:ext cx="6616364" cy="3384894"/>
          </a:xfrm>
          <a:prstGeom prst="rect">
            <a:avLst/>
          </a:prstGeom>
          <a:ln w="12700">
            <a:miter lim="400000"/>
          </a:ln>
        </p:spPr>
      </p:pic>
    </p:spTree>
    <p:extLst>
      <p:ext uri="{BB962C8B-B14F-4D97-AF65-F5344CB8AC3E}">
        <p14:creationId xmlns:p14="http://schemas.microsoft.com/office/powerpoint/2010/main" val="2820531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64826F-9698-C044-8B09-B880D705E0C1}"/>
              </a:ext>
            </a:extLst>
          </p:cNvPr>
          <p:cNvSpPr txBox="1"/>
          <p:nvPr/>
        </p:nvSpPr>
        <p:spPr>
          <a:xfrm>
            <a:off x="4757723" y="2465247"/>
            <a:ext cx="6431796" cy="2308324"/>
          </a:xfrm>
          <a:prstGeom prst="rect">
            <a:avLst/>
          </a:prstGeom>
          <a:noFill/>
        </p:spPr>
        <p:txBody>
          <a:bodyPr wrap="square" rtlCol="0">
            <a:spAutoFit/>
          </a:bodyPr>
          <a:lstStyle/>
          <a:p>
            <a:pPr algn="ctr"/>
            <a:r>
              <a:rPr lang="en-US" sz="3600" b="1" dirty="0">
                <a:solidFill>
                  <a:schemeClr val="bg1"/>
                </a:solidFill>
                <a:latin typeface="Montserrat Medium" pitchFamily="2" charset="77"/>
              </a:rPr>
              <a:t>Performing a Series of Two or More Operations Involving Whole Numbers Using PMDAS or GMDAS</a:t>
            </a:r>
          </a:p>
        </p:txBody>
      </p:sp>
    </p:spTree>
    <p:extLst>
      <p:ext uri="{BB962C8B-B14F-4D97-AF65-F5344CB8AC3E}">
        <p14:creationId xmlns:p14="http://schemas.microsoft.com/office/powerpoint/2010/main" val="115434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533400" y="288925"/>
            <a:ext cx="10515600" cy="1325563"/>
          </a:xfrm>
        </p:spPr>
        <p:txBody>
          <a:bodyPr>
            <a:normAutofit/>
          </a:bodyPr>
          <a:lstStyle/>
          <a:p>
            <a:r>
              <a:rPr lang="en-US" b="1" dirty="0"/>
              <a:t>Performing a Series of Two or More Operations Involving Whole Numbers Using PMDAS or GMDAS</a:t>
            </a:r>
          </a:p>
        </p:txBody>
      </p:sp>
      <p:sp>
        <p:nvSpPr>
          <p:cNvPr id="3" name="Content Placeholder 2">
            <a:extLst>
              <a:ext uri="{FF2B5EF4-FFF2-40B4-BE49-F238E27FC236}">
                <a16:creationId xmlns:a16="http://schemas.microsoft.com/office/drawing/2014/main" id="{B5EE1579-E6FF-AD46-9C60-E5EA96811BCC}"/>
              </a:ext>
            </a:extLst>
          </p:cNvPr>
          <p:cNvSpPr>
            <a:spLocks noGrp="1"/>
          </p:cNvSpPr>
          <p:nvPr>
            <p:ph idx="1"/>
          </p:nvPr>
        </p:nvSpPr>
        <p:spPr>
          <a:xfrm>
            <a:off x="533400" y="1507808"/>
            <a:ext cx="11216640" cy="4329112"/>
          </a:xfrm>
        </p:spPr>
        <p:txBody>
          <a:bodyPr>
            <a:noAutofit/>
          </a:bodyPr>
          <a:lstStyle/>
          <a:p>
            <a:pPr marL="0" indent="0">
              <a:buNone/>
            </a:pPr>
            <a:r>
              <a:rPr lang="en-US" sz="2600" dirty="0"/>
              <a:t>Simply mathematical expressions using the </a:t>
            </a:r>
            <a:r>
              <a:rPr lang="en-US" sz="2600" b="1" dirty="0"/>
              <a:t>PMDAS/GMDAS</a:t>
            </a:r>
            <a:r>
              <a:rPr lang="en-US" sz="2600" dirty="0"/>
              <a:t> rule:</a:t>
            </a:r>
          </a:p>
          <a:p>
            <a:pPr marL="0" indent="0">
              <a:buNone/>
            </a:pPr>
            <a:r>
              <a:rPr lang="en-US" sz="2600" b="1" dirty="0"/>
              <a:t>3</a:t>
            </a:r>
            <a:r>
              <a:rPr lang="en-US" sz="2600" dirty="0"/>
              <a:t>. </a:t>
            </a:r>
            <a:r>
              <a:rPr lang="en-PH" sz="2600" b="1" dirty="0"/>
              <a:t>Simplify 81 ÷ [(7 − 2) + 4] ÷ 3.</a:t>
            </a:r>
          </a:p>
          <a:p>
            <a:pPr marL="0" indent="0">
              <a:buNone/>
            </a:pPr>
            <a:r>
              <a:rPr lang="en-US" sz="2600" dirty="0"/>
              <a:t>Solution:</a:t>
            </a:r>
          </a:p>
          <a:p>
            <a:pPr marL="0" indent="0">
              <a:buNone/>
            </a:pPr>
            <a:r>
              <a:rPr lang="en-PH" sz="2600" dirty="0"/>
              <a:t>81 ÷ [(7 − 2) + 4] ÷ 3 = 81 ÷ [</a:t>
            </a:r>
            <a:r>
              <a:rPr lang="en-PH" sz="2600" b="1" dirty="0"/>
              <a:t>5</a:t>
            </a:r>
            <a:r>
              <a:rPr lang="en-PH" sz="2600" dirty="0"/>
              <a:t> + 4] ÷ 3 	Simplify the numbers in the inner</a:t>
            </a:r>
          </a:p>
          <a:p>
            <a:pPr marL="0" indent="0">
              <a:buNone/>
            </a:pPr>
            <a:r>
              <a:rPr lang="en-PH" sz="2600" dirty="0"/>
              <a:t>						grouping symbol ( ).</a:t>
            </a:r>
          </a:p>
          <a:p>
            <a:pPr marL="0" indent="0">
              <a:buNone/>
            </a:pPr>
            <a:r>
              <a:rPr lang="en-PH" sz="2600" dirty="0"/>
              <a:t>			= 81 ÷ </a:t>
            </a:r>
            <a:r>
              <a:rPr lang="en-PH" sz="2600" b="1" dirty="0"/>
              <a:t>9 </a:t>
            </a:r>
            <a:r>
              <a:rPr lang="en-PH" sz="2600" dirty="0"/>
              <a:t>÷ 3 		Simplify the numbers in the outer</a:t>
            </a:r>
          </a:p>
          <a:p>
            <a:pPr marL="0" indent="0">
              <a:buNone/>
            </a:pPr>
            <a:r>
              <a:rPr lang="en-PH" sz="2600" dirty="0"/>
              <a:t>						grouping symbol [ ].</a:t>
            </a:r>
          </a:p>
          <a:p>
            <a:pPr marL="0" indent="0">
              <a:buNone/>
            </a:pPr>
            <a:r>
              <a:rPr lang="en-PH" sz="2600" dirty="0"/>
              <a:t>			= </a:t>
            </a:r>
            <a:r>
              <a:rPr lang="en-PH" sz="2600" b="1" dirty="0"/>
              <a:t>9</a:t>
            </a:r>
            <a:r>
              <a:rPr lang="en-PH" sz="2600" dirty="0"/>
              <a:t> ÷ 3 		Perform the first division operation.</a:t>
            </a:r>
          </a:p>
          <a:p>
            <a:pPr marL="0" indent="0">
              <a:buNone/>
            </a:pPr>
            <a:r>
              <a:rPr lang="en-PH" sz="2600" dirty="0"/>
              <a:t>			= </a:t>
            </a:r>
            <a:r>
              <a:rPr lang="en-PH" sz="2600" b="1" dirty="0"/>
              <a:t>3 </a:t>
            </a:r>
            <a:r>
              <a:rPr lang="en-PH" sz="2600" dirty="0"/>
              <a:t>			Carry out the remaining division</a:t>
            </a:r>
          </a:p>
          <a:p>
            <a:pPr marL="0" indent="0">
              <a:buNone/>
            </a:pPr>
            <a:r>
              <a:rPr lang="en-PH" sz="2600" dirty="0"/>
              <a:t>						operation.</a:t>
            </a:r>
          </a:p>
        </p:txBody>
      </p:sp>
    </p:spTree>
    <p:extLst>
      <p:ext uri="{BB962C8B-B14F-4D97-AF65-F5344CB8AC3E}">
        <p14:creationId xmlns:p14="http://schemas.microsoft.com/office/powerpoint/2010/main" val="540610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515600" cy="1325563"/>
          </a:xfrm>
        </p:spPr>
        <p:txBody>
          <a:bodyPr>
            <a:normAutofit/>
          </a:bodyPr>
          <a:lstStyle/>
          <a:p>
            <a:r>
              <a:rPr lang="en-US" b="1" dirty="0"/>
              <a:t>Performing a Series of Two or More Operations Involving Whole Numbers Using PMDAS or GMDAS</a:t>
            </a:r>
          </a:p>
        </p:txBody>
      </p:sp>
      <p:sp>
        <p:nvSpPr>
          <p:cNvPr id="4" name="Content Placeholder 3">
            <a:extLst>
              <a:ext uri="{FF2B5EF4-FFF2-40B4-BE49-F238E27FC236}">
                <a16:creationId xmlns:a16="http://schemas.microsoft.com/office/drawing/2014/main" id="{0517DCEE-6111-B744-B698-B103C8A1619E}"/>
              </a:ext>
            </a:extLst>
          </p:cNvPr>
          <p:cNvSpPr>
            <a:spLocks noGrp="1"/>
          </p:cNvSpPr>
          <p:nvPr>
            <p:ph idx="1"/>
          </p:nvPr>
        </p:nvSpPr>
        <p:spPr>
          <a:xfrm>
            <a:off x="838200" y="2057400"/>
            <a:ext cx="10515600" cy="3413760"/>
          </a:xfrm>
        </p:spPr>
        <p:txBody>
          <a:bodyPr>
            <a:normAutofit/>
          </a:bodyPr>
          <a:lstStyle/>
          <a:p>
            <a:r>
              <a:rPr lang="en-PH" dirty="0"/>
              <a:t>Parentheses or grouping symbols indicate which operation should be solved first to make a number sentence true.</a:t>
            </a:r>
          </a:p>
          <a:p>
            <a:endParaRPr lang="en-PH" dirty="0"/>
          </a:p>
          <a:p>
            <a:r>
              <a:rPr lang="en-PH" dirty="0"/>
              <a:t>The </a:t>
            </a:r>
            <a:r>
              <a:rPr lang="en-PH" b="1" dirty="0"/>
              <a:t>PMDAS</a:t>
            </a:r>
            <a:r>
              <a:rPr lang="en-PH" dirty="0"/>
              <a:t> or </a:t>
            </a:r>
            <a:r>
              <a:rPr lang="en-PH" b="1" dirty="0"/>
              <a:t>GMDAS</a:t>
            </a:r>
            <a:r>
              <a:rPr lang="en-PH" dirty="0"/>
              <a:t> rule for the order of operations states that:</a:t>
            </a:r>
          </a:p>
          <a:p>
            <a:pPr marL="457200" lvl="1" indent="0">
              <a:buNone/>
            </a:pPr>
            <a:r>
              <a:rPr lang="en-PH" dirty="0"/>
              <a:t>	Perform the operations in grouping symbols ( ), [ ], { } first, starting with the innermost groupings. Next, multiply or divide from left to right before adding or subtracting the remaining numbers.</a:t>
            </a:r>
          </a:p>
          <a:p>
            <a:pPr marL="0" indent="0">
              <a:lnSpc>
                <a:spcPct val="150000"/>
              </a:lnSpc>
              <a:buNone/>
            </a:pPr>
            <a:endParaRPr lang="en-US" dirty="0"/>
          </a:p>
        </p:txBody>
      </p:sp>
    </p:spTree>
    <p:extLst>
      <p:ext uri="{BB962C8B-B14F-4D97-AF65-F5344CB8AC3E}">
        <p14:creationId xmlns:p14="http://schemas.microsoft.com/office/powerpoint/2010/main" val="286415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515600" cy="1325563"/>
          </a:xfrm>
        </p:spPr>
        <p:txBody>
          <a:bodyPr>
            <a:normAutofit/>
          </a:bodyPr>
          <a:lstStyle/>
          <a:p>
            <a:r>
              <a:rPr lang="en-US" b="1" dirty="0"/>
              <a:t>Performing a Series of Two or More Operations Involving Whole Numbers Using PMDAS or GMDAS</a:t>
            </a:r>
          </a:p>
        </p:txBody>
      </p:sp>
      <p:sp>
        <p:nvSpPr>
          <p:cNvPr id="4" name="Content Placeholder 3">
            <a:extLst>
              <a:ext uri="{FF2B5EF4-FFF2-40B4-BE49-F238E27FC236}">
                <a16:creationId xmlns:a16="http://schemas.microsoft.com/office/drawing/2014/main" id="{0517DCEE-6111-B744-B698-B103C8A1619E}"/>
              </a:ext>
            </a:extLst>
          </p:cNvPr>
          <p:cNvSpPr>
            <a:spLocks noGrp="1"/>
          </p:cNvSpPr>
          <p:nvPr>
            <p:ph idx="1"/>
          </p:nvPr>
        </p:nvSpPr>
        <p:spPr>
          <a:xfrm>
            <a:off x="838200" y="2880360"/>
            <a:ext cx="10515600" cy="3413760"/>
          </a:xfrm>
        </p:spPr>
        <p:txBody>
          <a:bodyPr>
            <a:normAutofit/>
          </a:bodyPr>
          <a:lstStyle/>
          <a:p>
            <a:pPr marL="0" indent="0">
              <a:buNone/>
            </a:pPr>
            <a:r>
              <a:rPr lang="en-PH" dirty="0"/>
              <a:t>	Remember that just because M comes before D in the MDAS rule does not mean that you will always perform multiplication before division. Thus, multiplication and division are interchangeable and are evaluated whichever comes first. The same rule applies to addition and subtraction.</a:t>
            </a:r>
          </a:p>
        </p:txBody>
      </p:sp>
      <p:sp>
        <p:nvSpPr>
          <p:cNvPr id="3" name="TextBox 2">
            <a:extLst>
              <a:ext uri="{FF2B5EF4-FFF2-40B4-BE49-F238E27FC236}">
                <a16:creationId xmlns:a16="http://schemas.microsoft.com/office/drawing/2014/main" id="{152C742D-44B3-704A-B9DE-E67B38AD4C78}"/>
              </a:ext>
            </a:extLst>
          </p:cNvPr>
          <p:cNvSpPr txBox="1"/>
          <p:nvPr/>
        </p:nvSpPr>
        <p:spPr>
          <a:xfrm>
            <a:off x="990600" y="2023914"/>
            <a:ext cx="1125757" cy="523220"/>
          </a:xfrm>
          <a:prstGeom prst="rect">
            <a:avLst/>
          </a:prstGeom>
          <a:noFill/>
        </p:spPr>
        <p:txBody>
          <a:bodyPr wrap="none" rtlCol="0">
            <a:spAutoFit/>
          </a:bodyPr>
          <a:lstStyle/>
          <a:p>
            <a:r>
              <a:rPr lang="en-US" sz="2800" b="1" dirty="0">
                <a:solidFill>
                  <a:schemeClr val="bg1"/>
                </a:solidFill>
                <a:highlight>
                  <a:srgbClr val="FF0000"/>
                </a:highlight>
              </a:rPr>
              <a:t>NOTE!</a:t>
            </a:r>
          </a:p>
        </p:txBody>
      </p:sp>
    </p:spTree>
    <p:extLst>
      <p:ext uri="{BB962C8B-B14F-4D97-AF65-F5344CB8AC3E}">
        <p14:creationId xmlns:p14="http://schemas.microsoft.com/office/powerpoint/2010/main" val="370836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515600" cy="1325563"/>
          </a:xfrm>
        </p:spPr>
        <p:txBody>
          <a:bodyPr>
            <a:normAutofit/>
          </a:bodyPr>
          <a:lstStyle/>
          <a:p>
            <a:r>
              <a:rPr lang="en-US" b="1" dirty="0"/>
              <a:t>Performing a Series of Two or More Operations Involving Whole Numbers Using PMDAS or GMDAS</a:t>
            </a:r>
          </a:p>
        </p:txBody>
      </p:sp>
      <p:pic>
        <p:nvPicPr>
          <p:cNvPr id="7" name="Picture 6">
            <a:extLst>
              <a:ext uri="{FF2B5EF4-FFF2-40B4-BE49-F238E27FC236}">
                <a16:creationId xmlns:a16="http://schemas.microsoft.com/office/drawing/2014/main" id="{40A641A0-8CB3-8D4E-A227-02B7A89C7DEE}"/>
              </a:ext>
            </a:extLst>
          </p:cNvPr>
          <p:cNvPicPr>
            <a:picLocks noChangeAspect="1"/>
          </p:cNvPicPr>
          <p:nvPr/>
        </p:nvPicPr>
        <p:blipFill>
          <a:blip r:embed="rId3"/>
          <a:stretch>
            <a:fillRect/>
          </a:stretch>
        </p:blipFill>
        <p:spPr>
          <a:xfrm>
            <a:off x="2346960" y="2960118"/>
            <a:ext cx="7269480" cy="3264465"/>
          </a:xfrm>
          <a:prstGeom prst="rect">
            <a:avLst/>
          </a:prstGeom>
        </p:spPr>
      </p:pic>
      <p:sp>
        <p:nvSpPr>
          <p:cNvPr id="8" name="Rounded Rectangular Callout 7">
            <a:extLst>
              <a:ext uri="{FF2B5EF4-FFF2-40B4-BE49-F238E27FC236}">
                <a16:creationId xmlns:a16="http://schemas.microsoft.com/office/drawing/2014/main" id="{DD9E00BA-3B5F-1245-965F-9A071E8097C1}"/>
              </a:ext>
            </a:extLst>
          </p:cNvPr>
          <p:cNvSpPr/>
          <p:nvPr/>
        </p:nvSpPr>
        <p:spPr>
          <a:xfrm>
            <a:off x="1304223" y="2270760"/>
            <a:ext cx="2841057" cy="506492"/>
          </a:xfrm>
          <a:prstGeom prst="wedgeRoundRectCallout">
            <a:avLst>
              <a:gd name="adj1" fmla="val -2441"/>
              <a:gd name="adj2" fmla="val 13059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is 4 + 5 × 3 equal to?</a:t>
            </a:r>
          </a:p>
        </p:txBody>
      </p:sp>
      <p:sp>
        <p:nvSpPr>
          <p:cNvPr id="11" name="Rounded Rectangular Callout 10">
            <a:extLst>
              <a:ext uri="{FF2B5EF4-FFF2-40B4-BE49-F238E27FC236}">
                <a16:creationId xmlns:a16="http://schemas.microsoft.com/office/drawing/2014/main" id="{33CEA65C-B00C-6C4E-9BF1-CF020CDB2B21}"/>
              </a:ext>
            </a:extLst>
          </p:cNvPr>
          <p:cNvSpPr/>
          <p:nvPr/>
        </p:nvSpPr>
        <p:spPr>
          <a:xfrm>
            <a:off x="5760720" y="1873554"/>
            <a:ext cx="1641508" cy="745443"/>
          </a:xfrm>
          <a:prstGeom prst="wedgeRoundRectCallout">
            <a:avLst>
              <a:gd name="adj1" fmla="val -35864"/>
              <a:gd name="adj2" fmla="val 10197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 + 5 = 9 and</a:t>
            </a:r>
          </a:p>
          <a:p>
            <a:pPr algn="ctr"/>
            <a:r>
              <a:rPr lang="en-US" dirty="0">
                <a:solidFill>
                  <a:schemeClr val="tx1"/>
                </a:solidFill>
              </a:rPr>
              <a:t>9 × 3 = 27</a:t>
            </a:r>
          </a:p>
        </p:txBody>
      </p:sp>
      <p:sp>
        <p:nvSpPr>
          <p:cNvPr id="12" name="Rounded Rectangular Callout 11">
            <a:extLst>
              <a:ext uri="{FF2B5EF4-FFF2-40B4-BE49-F238E27FC236}">
                <a16:creationId xmlns:a16="http://schemas.microsoft.com/office/drawing/2014/main" id="{4C13858F-715B-E243-9444-129D6A634E10}"/>
              </a:ext>
            </a:extLst>
          </p:cNvPr>
          <p:cNvSpPr/>
          <p:nvPr/>
        </p:nvSpPr>
        <p:spPr>
          <a:xfrm>
            <a:off x="8610600" y="1873555"/>
            <a:ext cx="1767840" cy="824570"/>
          </a:xfrm>
          <a:prstGeom prst="wedgeRoundRectCallout">
            <a:avLst>
              <a:gd name="adj1" fmla="val -35864"/>
              <a:gd name="adj2" fmla="val 10197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 × 3 = 15 and</a:t>
            </a:r>
          </a:p>
          <a:p>
            <a:pPr algn="ctr"/>
            <a:r>
              <a:rPr lang="en-US" dirty="0">
                <a:solidFill>
                  <a:schemeClr val="tx1"/>
                </a:solidFill>
              </a:rPr>
              <a:t>4 + 15 = 19</a:t>
            </a:r>
          </a:p>
        </p:txBody>
      </p:sp>
    </p:spTree>
    <p:extLst>
      <p:ext uri="{BB962C8B-B14F-4D97-AF65-F5344CB8AC3E}">
        <p14:creationId xmlns:p14="http://schemas.microsoft.com/office/powerpoint/2010/main" val="58556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Performing a Series of Two or More Operations Involving Whole Numbers Using PMDAS or GMDAS</a:t>
            </a:r>
          </a:p>
        </p:txBody>
      </p:sp>
      <p:sp>
        <p:nvSpPr>
          <p:cNvPr id="3" name="Content Placeholder 2">
            <a:extLst>
              <a:ext uri="{FF2B5EF4-FFF2-40B4-BE49-F238E27FC236}">
                <a16:creationId xmlns:a16="http://schemas.microsoft.com/office/drawing/2014/main" id="{B5EE1579-E6FF-AD46-9C60-E5EA96811BCC}"/>
              </a:ext>
            </a:extLst>
          </p:cNvPr>
          <p:cNvSpPr>
            <a:spLocks noGrp="1"/>
          </p:cNvSpPr>
          <p:nvPr>
            <p:ph idx="1"/>
          </p:nvPr>
        </p:nvSpPr>
        <p:spPr>
          <a:xfrm>
            <a:off x="838200" y="1566544"/>
            <a:ext cx="10515600" cy="4758055"/>
          </a:xfrm>
        </p:spPr>
        <p:txBody>
          <a:bodyPr>
            <a:normAutofit fontScale="92500" lnSpcReduction="10000"/>
          </a:bodyPr>
          <a:lstStyle/>
          <a:p>
            <a:pPr marL="0" indent="0">
              <a:buNone/>
            </a:pPr>
            <a:r>
              <a:rPr lang="en-PH" dirty="0"/>
              <a:t>	If you are asked to simplify an expression like ‘4 + 5 × 3,’ the question that usually comes to your mind is “Which operation do I have to do first?” because there are two ways of solving this.</a:t>
            </a:r>
          </a:p>
          <a:p>
            <a:pPr marL="0" indent="0">
              <a:buNone/>
            </a:pPr>
            <a:r>
              <a:rPr lang="en-PH" b="1" dirty="0"/>
              <a:t>A. You could add 4 and 5 first:</a:t>
            </a:r>
          </a:p>
          <a:p>
            <a:pPr marL="0" indent="0">
              <a:buNone/>
            </a:pPr>
            <a:r>
              <a:rPr lang="en-PH" dirty="0"/>
              <a:t>	4 + 5 × 3 = </a:t>
            </a:r>
            <a:r>
              <a:rPr lang="en-PH" b="1" u="sng" dirty="0"/>
              <a:t>9</a:t>
            </a:r>
            <a:r>
              <a:rPr lang="en-PH" dirty="0"/>
              <a:t> × 3 			Add: 4 + 5</a:t>
            </a:r>
          </a:p>
          <a:p>
            <a:pPr marL="0" indent="0">
              <a:buNone/>
            </a:pPr>
            <a:r>
              <a:rPr lang="en-PH" dirty="0"/>
              <a:t>		    = 27 			Multiply: 9 × 3</a:t>
            </a:r>
          </a:p>
          <a:p>
            <a:pPr marL="0" indent="0">
              <a:buNone/>
            </a:pPr>
            <a:r>
              <a:rPr lang="en-PH" dirty="0"/>
              <a:t>or</a:t>
            </a:r>
          </a:p>
          <a:p>
            <a:pPr marL="0" indent="0">
              <a:buNone/>
            </a:pPr>
            <a:r>
              <a:rPr lang="en-PH" b="1" dirty="0"/>
              <a:t>B. You could multiply 5 and 3 first:</a:t>
            </a:r>
          </a:p>
          <a:p>
            <a:pPr marL="0" indent="0">
              <a:buNone/>
            </a:pPr>
            <a:r>
              <a:rPr lang="en-PH" dirty="0"/>
              <a:t>	4 + 5 × 3 = 4 + </a:t>
            </a:r>
            <a:r>
              <a:rPr lang="en-PH" b="1" u="sng" dirty="0"/>
              <a:t>15</a:t>
            </a:r>
            <a:r>
              <a:rPr lang="en-PH" dirty="0"/>
              <a:t> 			Multiply: 5 × 3</a:t>
            </a:r>
          </a:p>
          <a:p>
            <a:pPr marL="0" indent="0">
              <a:buNone/>
            </a:pPr>
            <a:r>
              <a:rPr lang="en-PH" dirty="0"/>
              <a:t>		    = 19 			Add: 4 + 15</a:t>
            </a:r>
          </a:p>
          <a:p>
            <a:pPr marL="0" indent="0">
              <a:buNone/>
            </a:pPr>
            <a:r>
              <a:rPr lang="en-PH" dirty="0"/>
              <a:t>Which answer is correct? 	</a:t>
            </a:r>
            <a:r>
              <a:rPr lang="en-PH" b="1" dirty="0">
                <a:solidFill>
                  <a:schemeClr val="bg1"/>
                </a:solidFill>
                <a:highlight>
                  <a:srgbClr val="FF0000"/>
                </a:highlight>
              </a:rPr>
              <a:t>Option 2</a:t>
            </a:r>
          </a:p>
          <a:p>
            <a:pPr marL="0" indent="0">
              <a:buNone/>
            </a:pPr>
            <a:endParaRPr lang="en-US" dirty="0"/>
          </a:p>
        </p:txBody>
      </p:sp>
    </p:spTree>
    <p:extLst>
      <p:ext uri="{BB962C8B-B14F-4D97-AF65-F5344CB8AC3E}">
        <p14:creationId xmlns:p14="http://schemas.microsoft.com/office/powerpoint/2010/main" val="1689878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Performing a Series of Two or More Operations Involving Whole Numbers Using PMDAS or GMDAS</a:t>
            </a:r>
          </a:p>
        </p:txBody>
      </p:sp>
      <p:sp>
        <p:nvSpPr>
          <p:cNvPr id="3" name="Content Placeholder 2">
            <a:extLst>
              <a:ext uri="{FF2B5EF4-FFF2-40B4-BE49-F238E27FC236}">
                <a16:creationId xmlns:a16="http://schemas.microsoft.com/office/drawing/2014/main" id="{B5EE1579-E6FF-AD46-9C60-E5EA96811BCC}"/>
              </a:ext>
            </a:extLst>
          </p:cNvPr>
          <p:cNvSpPr>
            <a:spLocks noGrp="1"/>
          </p:cNvSpPr>
          <p:nvPr>
            <p:ph idx="1"/>
          </p:nvPr>
        </p:nvSpPr>
        <p:spPr>
          <a:xfrm>
            <a:off x="838200" y="2162492"/>
            <a:ext cx="10515600" cy="2533016"/>
          </a:xfrm>
        </p:spPr>
        <p:txBody>
          <a:bodyPr>
            <a:normAutofit/>
          </a:bodyPr>
          <a:lstStyle/>
          <a:p>
            <a:pPr marL="0" indent="0">
              <a:buNone/>
            </a:pPr>
            <a:r>
              <a:rPr lang="en-US" dirty="0"/>
              <a:t>The </a:t>
            </a:r>
            <a:r>
              <a:rPr lang="en-US" b="1" dirty="0"/>
              <a:t>PMDAS </a:t>
            </a:r>
            <a:r>
              <a:rPr lang="en-US" dirty="0"/>
              <a:t>or </a:t>
            </a:r>
            <a:r>
              <a:rPr lang="en-US" b="1" dirty="0"/>
              <a:t>GMDAS</a:t>
            </a:r>
            <a:r>
              <a:rPr lang="en-US" dirty="0"/>
              <a:t> rule states that:</a:t>
            </a:r>
          </a:p>
          <a:p>
            <a:pPr marL="514350" indent="-514350">
              <a:buAutoNum type="arabicPeriod"/>
            </a:pPr>
            <a:r>
              <a:rPr lang="en-US" dirty="0"/>
              <a:t>Do the operations inside the parentheses or grouping symbols first.</a:t>
            </a:r>
          </a:p>
          <a:p>
            <a:pPr marL="514350" indent="-514350">
              <a:buAutoNum type="arabicPeriod"/>
            </a:pPr>
            <a:r>
              <a:rPr lang="en-US" dirty="0"/>
              <a:t>Multiply and/or divide, whichever comes first, from left to right.</a:t>
            </a:r>
          </a:p>
          <a:p>
            <a:pPr marL="514350" indent="-514350">
              <a:buAutoNum type="arabicPeriod"/>
            </a:pPr>
            <a:r>
              <a:rPr lang="en-US" dirty="0"/>
              <a:t>Add and/or subtract, whichever comes first, from left to right.</a:t>
            </a:r>
          </a:p>
        </p:txBody>
      </p:sp>
    </p:spTree>
    <p:extLst>
      <p:ext uri="{BB962C8B-B14F-4D97-AF65-F5344CB8AC3E}">
        <p14:creationId xmlns:p14="http://schemas.microsoft.com/office/powerpoint/2010/main" val="400384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533400" y="365125"/>
            <a:ext cx="10515600" cy="1325563"/>
          </a:xfrm>
        </p:spPr>
        <p:txBody>
          <a:bodyPr>
            <a:normAutofit/>
          </a:bodyPr>
          <a:lstStyle/>
          <a:p>
            <a:r>
              <a:rPr lang="en-US" b="1" dirty="0"/>
              <a:t>Performing a Series of Two or More Operations Involving Whole Numbers Using PMDAS or GMDAS</a:t>
            </a:r>
          </a:p>
        </p:txBody>
      </p:sp>
      <p:sp>
        <p:nvSpPr>
          <p:cNvPr id="3" name="Content Placeholder 2">
            <a:extLst>
              <a:ext uri="{FF2B5EF4-FFF2-40B4-BE49-F238E27FC236}">
                <a16:creationId xmlns:a16="http://schemas.microsoft.com/office/drawing/2014/main" id="{B5EE1579-E6FF-AD46-9C60-E5EA96811BCC}"/>
              </a:ext>
            </a:extLst>
          </p:cNvPr>
          <p:cNvSpPr>
            <a:spLocks noGrp="1"/>
          </p:cNvSpPr>
          <p:nvPr>
            <p:ph idx="1"/>
          </p:nvPr>
        </p:nvSpPr>
        <p:spPr>
          <a:xfrm>
            <a:off x="533400" y="1690688"/>
            <a:ext cx="11216640" cy="4329112"/>
          </a:xfrm>
        </p:spPr>
        <p:txBody>
          <a:bodyPr>
            <a:normAutofit/>
          </a:bodyPr>
          <a:lstStyle/>
          <a:p>
            <a:pPr marL="0" indent="0">
              <a:buNone/>
            </a:pPr>
            <a:r>
              <a:rPr lang="en-US" sz="2600" dirty="0"/>
              <a:t>Simply mathematical expressions using the </a:t>
            </a:r>
            <a:r>
              <a:rPr lang="en-US" sz="2600" b="1" dirty="0"/>
              <a:t>PMDAS/GMDAS</a:t>
            </a:r>
            <a:r>
              <a:rPr lang="en-US" sz="2600" dirty="0"/>
              <a:t> rule:</a:t>
            </a:r>
          </a:p>
          <a:p>
            <a:pPr marL="0" indent="0">
              <a:buNone/>
            </a:pPr>
            <a:r>
              <a:rPr lang="en-US" sz="2600" b="1" dirty="0"/>
              <a:t>1. Evaluate 3 × (16 ÷ 2) – 5 × 4</a:t>
            </a:r>
          </a:p>
          <a:p>
            <a:pPr marL="0" indent="0">
              <a:buNone/>
            </a:pPr>
            <a:r>
              <a:rPr lang="en-US" sz="2600" dirty="0"/>
              <a:t>Solution:</a:t>
            </a:r>
          </a:p>
          <a:p>
            <a:pPr marL="0" indent="0">
              <a:buNone/>
            </a:pPr>
            <a:endParaRPr lang="en-US" sz="2600" dirty="0"/>
          </a:p>
          <a:p>
            <a:pPr marL="0" indent="0">
              <a:buNone/>
            </a:pPr>
            <a:r>
              <a:rPr lang="en-PH" sz="2600" dirty="0"/>
              <a:t>3 × (16 ÷ 2) − 5 × 4 = 3 × </a:t>
            </a:r>
            <a:r>
              <a:rPr lang="en-PH" sz="2600" b="1" dirty="0"/>
              <a:t>8</a:t>
            </a:r>
            <a:r>
              <a:rPr lang="en-PH" sz="2600" dirty="0"/>
              <a:t> − 5 × 4 		Simplify the numbers in the parentheses.</a:t>
            </a:r>
          </a:p>
          <a:p>
            <a:pPr marL="0" indent="0">
              <a:buNone/>
            </a:pPr>
            <a:r>
              <a:rPr lang="en-PH" sz="2600" dirty="0"/>
              <a:t>		          = </a:t>
            </a:r>
            <a:r>
              <a:rPr lang="en-PH" sz="2600" b="1" dirty="0"/>
              <a:t>24 − 20 </a:t>
            </a:r>
            <a:r>
              <a:rPr lang="en-PH" sz="2600" dirty="0"/>
              <a:t>		Carry out both multiplication operations.</a:t>
            </a:r>
          </a:p>
          <a:p>
            <a:pPr marL="0" indent="0">
              <a:buNone/>
            </a:pPr>
            <a:r>
              <a:rPr lang="en-PH" sz="2600" dirty="0"/>
              <a:t>		          = </a:t>
            </a:r>
            <a:r>
              <a:rPr lang="en-PH" sz="2600" b="1" dirty="0"/>
              <a:t>20</a:t>
            </a:r>
            <a:r>
              <a:rPr lang="en-PH" sz="2600" dirty="0"/>
              <a:t>			 Subtract the remaining numbers.</a:t>
            </a:r>
          </a:p>
          <a:p>
            <a:pPr marL="0" indent="0">
              <a:buNone/>
            </a:pPr>
            <a:endParaRPr lang="en-US" sz="2600" dirty="0"/>
          </a:p>
        </p:txBody>
      </p:sp>
    </p:spTree>
    <p:extLst>
      <p:ext uri="{BB962C8B-B14F-4D97-AF65-F5344CB8AC3E}">
        <p14:creationId xmlns:p14="http://schemas.microsoft.com/office/powerpoint/2010/main" val="86836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533400" y="365125"/>
            <a:ext cx="10515600" cy="1325563"/>
          </a:xfrm>
        </p:spPr>
        <p:txBody>
          <a:bodyPr>
            <a:normAutofit/>
          </a:bodyPr>
          <a:lstStyle/>
          <a:p>
            <a:r>
              <a:rPr lang="en-US" b="1" dirty="0"/>
              <a:t>Performing a Series of Two or More Operations Involving Whole Numbers Using PMDAS or GMDAS</a:t>
            </a:r>
          </a:p>
        </p:txBody>
      </p:sp>
      <p:sp>
        <p:nvSpPr>
          <p:cNvPr id="3" name="Content Placeholder 2">
            <a:extLst>
              <a:ext uri="{FF2B5EF4-FFF2-40B4-BE49-F238E27FC236}">
                <a16:creationId xmlns:a16="http://schemas.microsoft.com/office/drawing/2014/main" id="{B5EE1579-E6FF-AD46-9C60-E5EA96811BCC}"/>
              </a:ext>
            </a:extLst>
          </p:cNvPr>
          <p:cNvSpPr>
            <a:spLocks noGrp="1"/>
          </p:cNvSpPr>
          <p:nvPr>
            <p:ph idx="1"/>
          </p:nvPr>
        </p:nvSpPr>
        <p:spPr>
          <a:xfrm>
            <a:off x="533400" y="1690688"/>
            <a:ext cx="11216640" cy="4329112"/>
          </a:xfrm>
        </p:spPr>
        <p:txBody>
          <a:bodyPr>
            <a:normAutofit/>
          </a:bodyPr>
          <a:lstStyle/>
          <a:p>
            <a:pPr marL="0" indent="0">
              <a:buNone/>
            </a:pPr>
            <a:r>
              <a:rPr lang="en-US" sz="2600" dirty="0"/>
              <a:t>Simply mathematical expressions using the </a:t>
            </a:r>
            <a:r>
              <a:rPr lang="en-US" sz="2600" b="1" dirty="0"/>
              <a:t>PMDAS/GMDAS</a:t>
            </a:r>
            <a:r>
              <a:rPr lang="en-US" sz="2600" dirty="0"/>
              <a:t> rule:</a:t>
            </a:r>
          </a:p>
          <a:p>
            <a:pPr marL="0" indent="0">
              <a:buNone/>
            </a:pPr>
            <a:r>
              <a:rPr lang="en-US" sz="2600" b="1" dirty="0"/>
              <a:t>2</a:t>
            </a:r>
            <a:r>
              <a:rPr lang="en-US" sz="2600" dirty="0"/>
              <a:t>. </a:t>
            </a:r>
            <a:r>
              <a:rPr lang="en-PH" sz="2600" b="1" dirty="0"/>
              <a:t>Determine the value of 36 ÷ (15 − 9) + (3 + 2) × (5 − 1) when simplified</a:t>
            </a:r>
          </a:p>
          <a:p>
            <a:pPr marL="0" indent="0">
              <a:buNone/>
            </a:pPr>
            <a:r>
              <a:rPr lang="en-US" sz="2600" dirty="0"/>
              <a:t>Solution:</a:t>
            </a:r>
          </a:p>
          <a:p>
            <a:pPr marL="0" indent="0">
              <a:buNone/>
            </a:pPr>
            <a:r>
              <a:rPr lang="en-PH" sz="2600" dirty="0"/>
              <a:t>36 ÷ (15 − 9) + (3 + 2) × (5 − 1) = </a:t>
            </a:r>
            <a:r>
              <a:rPr lang="en-PH" sz="2600" b="1" dirty="0"/>
              <a:t>36 ÷ 6 + 5 × 4 </a:t>
            </a:r>
            <a:r>
              <a:rPr lang="en-PH" sz="2600" dirty="0"/>
              <a:t>	Simplify the numbers in all the</a:t>
            </a:r>
          </a:p>
          <a:p>
            <a:pPr marL="0" indent="0">
              <a:buNone/>
            </a:pPr>
            <a:r>
              <a:rPr lang="en-PH" sz="2600" dirty="0"/>
              <a:t>							grouping symbols ( ).</a:t>
            </a:r>
          </a:p>
          <a:p>
            <a:pPr marL="0" indent="0">
              <a:buNone/>
            </a:pPr>
            <a:r>
              <a:rPr lang="en-PH" sz="2600" dirty="0"/>
              <a:t>				     = </a:t>
            </a:r>
            <a:r>
              <a:rPr lang="en-PH" sz="2600" b="1" dirty="0"/>
              <a:t>6</a:t>
            </a:r>
            <a:r>
              <a:rPr lang="en-PH" sz="2600" dirty="0"/>
              <a:t> + 5 × 4 		Perform division.</a:t>
            </a:r>
          </a:p>
          <a:p>
            <a:pPr marL="0" indent="0">
              <a:buNone/>
            </a:pPr>
            <a:r>
              <a:rPr lang="en-PH" sz="2600" dirty="0"/>
              <a:t>				     = 6 + </a:t>
            </a:r>
            <a:r>
              <a:rPr lang="en-PH" sz="2600" b="1" dirty="0"/>
              <a:t>20</a:t>
            </a:r>
            <a:r>
              <a:rPr lang="en-PH" sz="2600" dirty="0"/>
              <a:t> 		Carry out multiplication.</a:t>
            </a:r>
          </a:p>
          <a:p>
            <a:pPr marL="0" indent="0">
              <a:buNone/>
            </a:pPr>
            <a:r>
              <a:rPr lang="en-PH" sz="2600" dirty="0"/>
              <a:t>				     = </a:t>
            </a:r>
            <a:r>
              <a:rPr lang="en-PH" sz="2600" b="1" dirty="0"/>
              <a:t>26</a:t>
            </a:r>
            <a:r>
              <a:rPr lang="en-PH" sz="2600" dirty="0"/>
              <a:t> 		Add the remaining numbers</a:t>
            </a:r>
          </a:p>
          <a:p>
            <a:pPr marL="0" indent="0">
              <a:buNone/>
            </a:pPr>
            <a:endParaRPr lang="en-US" sz="2600" dirty="0"/>
          </a:p>
        </p:txBody>
      </p:sp>
    </p:spTree>
    <p:extLst>
      <p:ext uri="{BB962C8B-B14F-4D97-AF65-F5344CB8AC3E}">
        <p14:creationId xmlns:p14="http://schemas.microsoft.com/office/powerpoint/2010/main" val="28331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533400" y="365125"/>
            <a:ext cx="10515600" cy="1325563"/>
          </a:xfrm>
        </p:spPr>
        <p:txBody>
          <a:bodyPr>
            <a:normAutofit/>
          </a:bodyPr>
          <a:lstStyle/>
          <a:p>
            <a:r>
              <a:rPr lang="en-US" b="1" dirty="0"/>
              <a:t>Performing a Series of Two or More Operations Involving Whole Numbers Using PMDAS or GMDAS</a:t>
            </a:r>
          </a:p>
        </p:txBody>
      </p:sp>
      <p:sp>
        <p:nvSpPr>
          <p:cNvPr id="3" name="Content Placeholder 2">
            <a:extLst>
              <a:ext uri="{FF2B5EF4-FFF2-40B4-BE49-F238E27FC236}">
                <a16:creationId xmlns:a16="http://schemas.microsoft.com/office/drawing/2014/main" id="{B5EE1579-E6FF-AD46-9C60-E5EA96811BCC}"/>
              </a:ext>
            </a:extLst>
          </p:cNvPr>
          <p:cNvSpPr>
            <a:spLocks noGrp="1"/>
          </p:cNvSpPr>
          <p:nvPr>
            <p:ph idx="1"/>
          </p:nvPr>
        </p:nvSpPr>
        <p:spPr>
          <a:xfrm>
            <a:off x="533400" y="1690688"/>
            <a:ext cx="11216640" cy="4329112"/>
          </a:xfrm>
        </p:spPr>
        <p:txBody>
          <a:bodyPr>
            <a:normAutofit/>
          </a:bodyPr>
          <a:lstStyle/>
          <a:p>
            <a:pPr marL="0" indent="0">
              <a:buNone/>
            </a:pPr>
            <a:r>
              <a:rPr lang="en-US" sz="2600" dirty="0"/>
              <a:t>Simply mathematical expressions using the </a:t>
            </a:r>
            <a:r>
              <a:rPr lang="en-US" sz="2600" b="1" dirty="0"/>
              <a:t>PMDAS/GMDAS</a:t>
            </a:r>
            <a:r>
              <a:rPr lang="en-US" sz="2600" dirty="0"/>
              <a:t> rule:</a:t>
            </a:r>
          </a:p>
          <a:p>
            <a:pPr marL="0" indent="0">
              <a:buNone/>
            </a:pPr>
            <a:r>
              <a:rPr lang="en-US" sz="2600" b="1" dirty="0"/>
              <a:t>2</a:t>
            </a:r>
            <a:r>
              <a:rPr lang="en-US" sz="2600" dirty="0"/>
              <a:t>. </a:t>
            </a:r>
            <a:r>
              <a:rPr lang="en-PH" sz="2600" b="1" dirty="0"/>
              <a:t>Determine the value of 36 ÷ (15 − 9) + (3 + 2) × (5 − 1) when simplified</a:t>
            </a:r>
          </a:p>
          <a:p>
            <a:pPr marL="0" indent="0">
              <a:buNone/>
            </a:pPr>
            <a:r>
              <a:rPr lang="en-US" sz="2600" dirty="0"/>
              <a:t>Solution:</a:t>
            </a:r>
          </a:p>
          <a:p>
            <a:pPr marL="0" indent="0">
              <a:buNone/>
            </a:pPr>
            <a:r>
              <a:rPr lang="en-PH" sz="2600" dirty="0"/>
              <a:t>36 ÷ (15 − 9) + (3 + 2) × (5 − 1) = </a:t>
            </a:r>
            <a:r>
              <a:rPr lang="en-PH" sz="2600" b="1" dirty="0"/>
              <a:t>36 ÷ 6 + 5 × 4 </a:t>
            </a:r>
            <a:r>
              <a:rPr lang="en-PH" sz="2600" dirty="0"/>
              <a:t>	Simplify the numbers in all the</a:t>
            </a:r>
          </a:p>
          <a:p>
            <a:pPr marL="0" indent="0">
              <a:buNone/>
            </a:pPr>
            <a:r>
              <a:rPr lang="en-PH" sz="2600" dirty="0"/>
              <a:t>							grouping symbols ( ).</a:t>
            </a:r>
          </a:p>
          <a:p>
            <a:pPr marL="0" indent="0">
              <a:buNone/>
            </a:pPr>
            <a:r>
              <a:rPr lang="en-PH" sz="2600" dirty="0"/>
              <a:t>				     = </a:t>
            </a:r>
            <a:r>
              <a:rPr lang="en-PH" sz="2600" b="1" dirty="0"/>
              <a:t>6</a:t>
            </a:r>
            <a:r>
              <a:rPr lang="en-PH" sz="2600" dirty="0"/>
              <a:t> + 5 × 4 		Perform division.</a:t>
            </a:r>
          </a:p>
          <a:p>
            <a:pPr marL="0" indent="0">
              <a:buNone/>
            </a:pPr>
            <a:r>
              <a:rPr lang="en-PH" sz="2600" dirty="0"/>
              <a:t>				     = 6 + </a:t>
            </a:r>
            <a:r>
              <a:rPr lang="en-PH" sz="2600" b="1" dirty="0"/>
              <a:t>20</a:t>
            </a:r>
            <a:r>
              <a:rPr lang="en-PH" sz="2600" dirty="0"/>
              <a:t> 		Carry out multiplication.</a:t>
            </a:r>
          </a:p>
          <a:p>
            <a:pPr marL="0" indent="0">
              <a:buNone/>
            </a:pPr>
            <a:r>
              <a:rPr lang="en-PH" sz="2600" dirty="0"/>
              <a:t>				     = </a:t>
            </a:r>
            <a:r>
              <a:rPr lang="en-PH" sz="2600" b="1" dirty="0"/>
              <a:t>26</a:t>
            </a:r>
            <a:r>
              <a:rPr lang="en-PH" sz="2600" dirty="0"/>
              <a:t> 		Add the remaining numbers</a:t>
            </a:r>
          </a:p>
          <a:p>
            <a:pPr marL="0" indent="0">
              <a:buNone/>
            </a:pPr>
            <a:endParaRPr lang="en-US" sz="2600" dirty="0"/>
          </a:p>
        </p:txBody>
      </p:sp>
    </p:spTree>
    <p:extLst>
      <p:ext uri="{BB962C8B-B14F-4D97-AF65-F5344CB8AC3E}">
        <p14:creationId xmlns:p14="http://schemas.microsoft.com/office/powerpoint/2010/main" val="2051337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2568</TotalTime>
  <Words>500</Words>
  <Application>Microsoft Macintosh PowerPoint</Application>
  <PresentationFormat>Widescreen</PresentationFormat>
  <Paragraphs>76</Paragraphs>
  <Slides>11</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Calibri</vt:lpstr>
      <vt:lpstr>Calibri Light</vt:lpstr>
      <vt:lpstr>Lato</vt:lpstr>
      <vt:lpstr>Montserrat Medium</vt:lpstr>
      <vt:lpstr>Office Theme</vt:lpstr>
      <vt:lpstr>Custom Design</vt:lpstr>
      <vt:lpstr>1_Custom Design</vt:lpstr>
      <vt:lpstr>PowerPoint Presentation</vt:lpstr>
      <vt:lpstr>Performing a Series of Two or More Operations Involving Whole Numbers Using PMDAS or GMDAS</vt:lpstr>
      <vt:lpstr>Performing a Series of Two or More Operations Involving Whole Numbers Using PMDAS or GMDAS</vt:lpstr>
      <vt:lpstr>Performing a Series of Two or More Operations Involving Whole Numbers Using PMDAS or GMDAS</vt:lpstr>
      <vt:lpstr>Performing a Series of Two or More Operations Involving Whole Numbers Using PMDAS or GMDAS</vt:lpstr>
      <vt:lpstr>Performing a Series of Two or More Operations Involving Whole Numbers Using PMDAS or GMDAS</vt:lpstr>
      <vt:lpstr>Performing a Series of Two or More Operations Involving Whole Numbers Using PMDAS or GMDAS</vt:lpstr>
      <vt:lpstr>Performing a Series of Two or More Operations Involving Whole Numbers Using PMDAS or GMDAS</vt:lpstr>
      <vt:lpstr>Performing a Series of Two or More Operations Involving Whole Numbers Using PMDAS or GMDAS</vt:lpstr>
      <vt:lpstr>Performing a Series of Two or More Operations Involving Whole Numbers Using PMDAS or GMDAS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216</cp:revision>
  <cp:lastPrinted>2023-03-07T07:14:07Z</cp:lastPrinted>
  <dcterms:created xsi:type="dcterms:W3CDTF">2019-04-16T02:10:14Z</dcterms:created>
  <dcterms:modified xsi:type="dcterms:W3CDTF">2023-03-13T02:07:33Z</dcterms:modified>
</cp:coreProperties>
</file>