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5.png" ContentType="image/png"/>
  <Override PartName="/ppt/media/image20.png" ContentType="image/png"/>
  <Override PartName="/ppt/media/image15.png" ContentType="image/png"/>
  <Override PartName="/ppt/media/image30.png" ContentType="image/png"/>
  <Override PartName="/ppt/media/image25.png" ContentType="image/png"/>
  <Override PartName="/ppt/media/image16.png" ContentType="image/png"/>
  <Override PartName="/ppt/media/image31.png" ContentType="image/png"/>
  <Override PartName="/ppt/media/image26.png" ContentType="image/png"/>
  <Override PartName="/ppt/media/image17.png" ContentType="image/png"/>
  <Override PartName="/ppt/media/image32.png" ContentType="image/png"/>
  <Override PartName="/ppt/media/image27.png" ContentType="image/png"/>
  <Override PartName="/ppt/media/image18.png" ContentType="image/png"/>
  <Override PartName="/ppt/media/image33.png" ContentType="image/png"/>
  <Override PartName="/ppt/media/image28.png" ContentType="image/png"/>
  <Override PartName="/ppt/media/image19.png" ContentType="image/png"/>
  <Override PartName="/ppt/media/image34.png" ContentType="image/png"/>
  <Override PartName="/ppt/media/image10.png" ContentType="image/png"/>
  <Override PartName="/ppt/media/image29.png" ContentType="image/png"/>
  <Override PartName="/ppt/media/image3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5640" cy="68515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2520" cy="27925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960" cy="38559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960" cy="3776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5640" cy="6285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4080" cy="9640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8160" cy="10281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5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960" cy="33782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8"/>
          <p:cNvSpPr/>
          <p:nvPr/>
        </p:nvSpPr>
        <p:spPr>
          <a:xfrm>
            <a:off x="4210560" y="2456640"/>
            <a:ext cx="7488720" cy="132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Properties of Useful and Harmful Materials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/>
          <p:nvPr/>
        </p:nvSpPr>
        <p:spPr>
          <a:xfrm>
            <a:off x="540000" y="900000"/>
            <a:ext cx="11157840" cy="507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360000" y="180000"/>
            <a:ext cx="361188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"/>
          <p:cNvSpPr/>
          <p:nvPr/>
        </p:nvSpPr>
        <p:spPr>
          <a:xfrm>
            <a:off x="-5938560" y="2943360"/>
            <a:ext cx="11517480" cy="65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Montserrat Medium"/>
                <a:ea typeface="Lato"/>
              </a:rPr>
              <a:t> 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2520000" y="4680000"/>
            <a:ext cx="4317480" cy="3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"/>
          <p:cNvSpPr/>
          <p:nvPr/>
        </p:nvSpPr>
        <p:spPr>
          <a:xfrm>
            <a:off x="8280000" y="5590800"/>
            <a:ext cx="4317480" cy="3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"/>
          <p:cNvSpPr/>
          <p:nvPr/>
        </p:nvSpPr>
        <p:spPr>
          <a:xfrm>
            <a:off x="609120" y="1080000"/>
            <a:ext cx="9512640" cy="70200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Answer key:</a:t>
            </a:r>
            <a:endParaRPr b="0" lang="en-PH" sz="2200" spc="-1" strike="noStrike">
              <a:latin typeface="Arial"/>
            </a:endParaRPr>
          </a:p>
        </p:txBody>
      </p:sp>
      <p:graphicFrame>
        <p:nvGraphicFramePr>
          <p:cNvPr id="167" name=""/>
          <p:cNvGraphicFramePr/>
          <p:nvPr/>
        </p:nvGraphicFramePr>
        <p:xfrm>
          <a:off x="662400" y="2060280"/>
          <a:ext cx="10317240" cy="2284560"/>
        </p:xfrm>
        <a:graphic>
          <a:graphicData uri="http://schemas.openxmlformats.org/drawingml/2006/table">
            <a:tbl>
              <a:tblPr/>
              <a:tblGrid>
                <a:gridCol w="5157720"/>
                <a:gridCol w="5159880"/>
              </a:tblGrid>
              <a:tr h="5353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Useful materials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1"/>
                      <a:tile/>
                    </a:blip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Harmful materials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2"/>
                      <a:tile/>
                    </a:blipFill>
                  </a:tcPr>
                </a:tc>
              </a:tr>
              <a:tr h="3499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Worn-out rubber tires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3"/>
                      <a:tile/>
                    </a:blip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Drained batteries</a:t>
                      </a:r>
                      <a:r>
                        <a:rPr b="0" lang="en-PH" sz="1800" spc="-1" strike="noStrike">
                          <a:latin typeface="Arial"/>
                        </a:rPr>
                        <a:t>	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4"/>
                      <a:tile/>
                    </a:blipFill>
                  </a:tcPr>
                </a:tc>
              </a:tr>
              <a:tr h="3499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Food Cartons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5"/>
                      <a:tile/>
                    </a:blip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Paint thinner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6"/>
                      <a:tile/>
                    </a:blipFill>
                  </a:tcPr>
                </a:tc>
              </a:tr>
              <a:tr h="3499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Old newspaper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7"/>
                      <a:tile/>
                    </a:blip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Aerosol spray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8"/>
                      <a:tile/>
                    </a:blipFill>
                  </a:tcPr>
                </a:tc>
              </a:tr>
              <a:tr h="3499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Empty plastic bottles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9"/>
                      <a:tile/>
                    </a:blip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gasoline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10"/>
                      <a:tile/>
                    </a:blipFill>
                  </a:tcPr>
                </a:tc>
              </a:tr>
              <a:tr h="3499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Empty glass jars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11"/>
                      <a:tile/>
                    </a:blip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Empty insecticide container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12"/>
                      <a:tile/>
                    </a:blipFill>
                  </a:tcPr>
                </a:tc>
              </a:tr>
            </a:tbl>
          </a:graphicData>
        </a:graphic>
      </p:graphicFrame>
      <p:sp>
        <p:nvSpPr>
          <p:cNvPr id="168" name=""/>
          <p:cNvSpPr/>
          <p:nvPr/>
        </p:nvSpPr>
        <p:spPr>
          <a:xfrm>
            <a:off x="180000" y="180000"/>
            <a:ext cx="1061928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Properties of Useful and Harmful Materials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180000" y="180000"/>
            <a:ext cx="1061928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Properties of Useful and Harmful Materials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540000" y="1620000"/>
            <a:ext cx="15467400" cy="143892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useful material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a material that you can use anytime or anywhere when you need 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 can save lives rather than cause harm.Useful materials serve a purpose.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1080000" y="2909160"/>
            <a:ext cx="9464040" cy="158976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  curtain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 the living room, 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curtain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needed as shade from excessive sunlight during the daytime.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1440000" y="2169000"/>
            <a:ext cx="8849880" cy="2869920"/>
          </a:xfrm>
          <a:prstGeom prst="rect">
            <a:avLst/>
          </a:prstGeom>
          <a:ln w="180000">
            <a:noFill/>
          </a:ln>
        </p:spPr>
      </p:pic>
      <p:sp>
        <p:nvSpPr>
          <p:cNvPr id="129" name=""/>
          <p:cNvSpPr/>
          <p:nvPr/>
        </p:nvSpPr>
        <p:spPr>
          <a:xfrm>
            <a:off x="5722920" y="900000"/>
            <a:ext cx="629640" cy="143892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2985480" y="1080000"/>
            <a:ext cx="5744160" cy="143892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Study the picture of how a sofa is assembled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80000" y="180000"/>
            <a:ext cx="1061928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Properties of Useful and Harmful Materials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ontent Placeholder 10"/>
          <p:cNvSpPr/>
          <p:nvPr/>
        </p:nvSpPr>
        <p:spPr>
          <a:xfrm>
            <a:off x="900000" y="4320000"/>
            <a:ext cx="10616040" cy="7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"/>
          <p:cNvSpPr/>
          <p:nvPr/>
        </p:nvSpPr>
        <p:spPr>
          <a:xfrm>
            <a:off x="426600" y="1161720"/>
            <a:ext cx="18292680" cy="477756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There are different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properties of materials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 that are illustrated.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Malleability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 is the property of a material that allows it to be hammered into thin sheets.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This is shown using metal strips and flattened metal sheets. Metals are malleable.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Ductility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 is the property of materials particularly metals that allows them to be drawn into fine wire.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This is shown in the spring or coiled wire.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Hardness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 is the property of a material that allows it to overcome pressure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or strength. Durable materials are shown in the metal support and wooden framework.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Flexibility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 is the property of a material that allows it to bend or roll without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breaking easily.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Elasticity/Compressibility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 is the property of a material that allows it to be stretched (elastic)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or compressed when a force is applied and return to its original size and shape when the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deforming force is removed. This is shown by the metal strips at the back and the cushion.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Porosity/Capillarity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 is the property of matter that allows it to absorb water as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éÄæþ"/>
              </a:rPr>
              <a:t>shown by the washable cover.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180000" y="180000"/>
            <a:ext cx="1061928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Properties of Useful and Harmful Materials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9"/>
          <p:cNvSpPr/>
          <p:nvPr/>
        </p:nvSpPr>
        <p:spPr>
          <a:xfrm>
            <a:off x="360000" y="1322640"/>
            <a:ext cx="9896040" cy="112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/>
          <p:nvPr/>
        </p:nvSpPr>
        <p:spPr>
          <a:xfrm>
            <a:off x="832680" y="1499760"/>
            <a:ext cx="10686600" cy="299952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There are useful materials in the bathroom or garage that serve a purpose but are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harmful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These are shown by some icons in the label that indicate how the product should be used properly.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acid used in cleaning the toilet bowl indicates, “Do not inhale.” It is useful in cleaning, but it can  cause difficulty in breathing.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180000" y="180000"/>
            <a:ext cx="1061928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Properties of Useful and Harmful Materials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832680" y="1229040"/>
            <a:ext cx="10506600" cy="147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physical properties are also shown by some of the materials in the kitchen.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If you accidentally broke a ceramic mug or plate, it would break into pieces.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This property is called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brittleness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.The spoons are shiny.This property is called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luster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7"/>
          <p:cNvSpPr/>
          <p:nvPr/>
        </p:nvSpPr>
        <p:spPr>
          <a:xfrm>
            <a:off x="540000" y="1476360"/>
            <a:ext cx="10976400" cy="374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PlaceHolder 5"/>
          <p:cNvSpPr/>
          <p:nvPr/>
        </p:nvSpPr>
        <p:spPr>
          <a:xfrm>
            <a:off x="648360" y="2818440"/>
            <a:ext cx="10509120" cy="113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br/>
            <a:br/>
            <a:br/>
            <a:endParaRPr b="0" lang="en-PH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3060000" y="1620000"/>
            <a:ext cx="5241240" cy="3596400"/>
          </a:xfrm>
          <a:prstGeom prst="rect">
            <a:avLst/>
          </a:prstGeom>
          <a:ln w="180000">
            <a:noFill/>
          </a:ln>
        </p:spPr>
      </p:pic>
      <p:sp>
        <p:nvSpPr>
          <p:cNvPr id="142" name=""/>
          <p:cNvSpPr/>
          <p:nvPr/>
        </p:nvSpPr>
        <p:spPr>
          <a:xfrm>
            <a:off x="360000" y="5275440"/>
            <a:ext cx="10998720" cy="102384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Given above is a table of the icons or signs that show the meaning and necessary precautions for use.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This means that materials are useful when used for their purpose but will be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harmful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if used and disposed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of improperly.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180000" y="180000"/>
            <a:ext cx="1061928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Properties of Useful and Harmful Materials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720000" y="900000"/>
            <a:ext cx="1043928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Aside from precautions, there are symbols indicated in the product that the material is harmful.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Oil is necessary for machine parts but should be disposed of properly.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1077840" y="1440000"/>
            <a:ext cx="9722880" cy="387648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Materials can also be classified as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recyclable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 and </a:t>
            </a:r>
            <a:r>
              <a:rPr b="1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non recyclable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.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Recyclable materials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- are solid waste materials that are collected, sorted, or processed to become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useful materials again.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Examples: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plastics, metals, and glasses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Most of the time, glasses are sold to junk shops in exchange for an amount.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180000" y="180000"/>
            <a:ext cx="1061928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Properties of Useful and Harmful Materials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1653840" y="1440000"/>
            <a:ext cx="8570880" cy="121464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€éÄæþ"/>
              </a:rPr>
              <a:t>Below are some pictures of how solid waste materials are recycled. 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360000" y="3015720"/>
            <a:ext cx="2774520" cy="2203200"/>
          </a:xfrm>
          <a:prstGeom prst="rect">
            <a:avLst/>
          </a:prstGeom>
          <a:ln w="180000"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3780000" y="2955240"/>
            <a:ext cx="2272320" cy="2083680"/>
          </a:xfrm>
          <a:prstGeom prst="rect">
            <a:avLst/>
          </a:prstGeom>
          <a:ln w="180000">
            <a:noFill/>
          </a:ln>
        </p:spPr>
      </p:pic>
      <p:pic>
        <p:nvPicPr>
          <p:cNvPr id="150" name="" descr=""/>
          <p:cNvPicPr/>
          <p:nvPr/>
        </p:nvPicPr>
        <p:blipFill>
          <a:blip r:embed="rId3"/>
          <a:stretch/>
        </p:blipFill>
        <p:spPr>
          <a:xfrm>
            <a:off x="6470280" y="2109960"/>
            <a:ext cx="5409000" cy="3289320"/>
          </a:xfrm>
          <a:prstGeom prst="rect">
            <a:avLst/>
          </a:prstGeom>
          <a:ln w="180000">
            <a:noFill/>
          </a:ln>
        </p:spPr>
      </p:pic>
      <p:sp>
        <p:nvSpPr>
          <p:cNvPr id="151" name=""/>
          <p:cNvSpPr/>
          <p:nvPr/>
        </p:nvSpPr>
        <p:spPr>
          <a:xfrm>
            <a:off x="0" y="299160"/>
            <a:ext cx="1079928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Properties of Useful and Harmful Materials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0"/>
          <p:cNvSpPr/>
          <p:nvPr/>
        </p:nvSpPr>
        <p:spPr>
          <a:xfrm>
            <a:off x="540000" y="900000"/>
            <a:ext cx="11157840" cy="507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408240"/>
              </a:tabLst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360000" y="180000"/>
            <a:ext cx="361188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-5938560" y="2943360"/>
            <a:ext cx="11517480" cy="65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Montserrat Medium"/>
                <a:ea typeface="Lato"/>
              </a:rPr>
              <a:t> 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2520000" y="4680000"/>
            <a:ext cx="4317480" cy="3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Courier New"/>
                <a:ea typeface="DejaVu Sans"/>
              </a:rPr>
              <a:t>Wood chopped into pieces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8280000" y="5590800"/>
            <a:ext cx="4317480" cy="3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Courier New"/>
                <a:ea typeface="DejaVu Sans"/>
              </a:rPr>
              <a:t>Change its phase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360000" y="790560"/>
            <a:ext cx="10109880" cy="100836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Instruction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Classify the given materials inside the word pool below the table as either USEFUL or HARMFUL.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Write your answer in their proper column.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58" name=""/>
          <p:cNvGraphicFramePr/>
          <p:nvPr/>
        </p:nvGraphicFramePr>
        <p:xfrm>
          <a:off x="662400" y="2060280"/>
          <a:ext cx="10317240" cy="2284560"/>
        </p:xfrm>
        <a:graphic>
          <a:graphicData uri="http://schemas.openxmlformats.org/drawingml/2006/table">
            <a:tbl>
              <a:tblPr/>
              <a:tblGrid>
                <a:gridCol w="5157720"/>
                <a:gridCol w="5159880"/>
              </a:tblGrid>
              <a:tr h="5353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Useful materials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1"/>
                      <a:tile/>
                    </a:blip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Harmful materials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2"/>
                      <a:tile/>
                    </a:blipFill>
                  </a:tcPr>
                </a:tc>
              </a:tr>
              <a:tr h="349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3"/>
                      <a:tile/>
                    </a:blip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4"/>
                      <a:tile/>
                    </a:blipFill>
                  </a:tcPr>
                </a:tc>
              </a:tr>
              <a:tr h="349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5"/>
                      <a:tile/>
                    </a:blip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6"/>
                      <a:tile/>
                    </a:blipFill>
                  </a:tcPr>
                </a:tc>
              </a:tr>
              <a:tr h="349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7"/>
                      <a:tile/>
                    </a:blip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8"/>
                      <a:tile/>
                    </a:blipFill>
                  </a:tcPr>
                </a:tc>
              </a:tr>
              <a:tr h="349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9"/>
                      <a:tile/>
                    </a:blip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10"/>
                      <a:tile/>
                    </a:blipFill>
                  </a:tcPr>
                </a:tc>
              </a:tr>
              <a:tr h="349920"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11"/>
                      <a:tile/>
                    </a:blip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12"/>
                      <a:tile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59" name=""/>
          <p:cNvGraphicFramePr/>
          <p:nvPr/>
        </p:nvGraphicFramePr>
        <p:xfrm>
          <a:off x="681480" y="4673520"/>
          <a:ext cx="10298160" cy="1248840"/>
        </p:xfrm>
        <a:graphic>
          <a:graphicData uri="http://schemas.openxmlformats.org/drawingml/2006/table">
            <a:tbl>
              <a:tblPr/>
              <a:tblGrid>
                <a:gridCol w="10298520"/>
              </a:tblGrid>
              <a:tr h="12492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Drained batteries</a:t>
                      </a:r>
                      <a:r>
                        <a:rPr b="0" lang="en-PH" sz="1800" spc="-1" strike="noStrike">
                          <a:latin typeface="Arial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</a:rPr>
                        <a:t>Empty plastic bottles</a:t>
                      </a:r>
                      <a:r>
                        <a:rPr b="0" lang="en-PH" sz="1800" spc="-1" strike="noStrike">
                          <a:latin typeface="Arial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</a:rPr>
                        <a:t>Old newspaper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Worn out rubber tires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Empty glass jars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Food cartons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Paint thinner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Aerosol spray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	</a:t>
                      </a: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gasoline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  <a:ea typeface="PingFang SC"/>
                        </a:rPr>
                        <a:t>Empty insecticide container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blipFill rotWithShape="0">
                      <a:blip r:embed="rId13"/>
                      <a:tile/>
                    </a:blipFill>
                  </a:tcPr>
                </a:tc>
              </a:tr>
            </a:tbl>
          </a:graphicData>
        </a:graphic>
      </p:graphicFrame>
      <p:sp>
        <p:nvSpPr>
          <p:cNvPr id="160" name=""/>
          <p:cNvSpPr/>
          <p:nvPr/>
        </p:nvSpPr>
        <p:spPr>
          <a:xfrm>
            <a:off x="180000" y="180000"/>
            <a:ext cx="1061928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1" lang="en-US" sz="2800" spc="-1" strike="noStrike">
                <a:solidFill>
                  <a:srgbClr val="000000"/>
                </a:solidFill>
                <a:latin typeface="Lato"/>
                <a:ea typeface="Lato"/>
              </a:rPr>
              <a:t>Properties of Useful and Harmful Materials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2023-07-13T09:46:39Z</dcterms:modified>
  <cp:revision>115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8</vt:r8>
  </property>
</Properties>
</file>