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5840" cy="68317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2720" cy="2772720"/>
          </a:xfrm>
          <a:prstGeom prst="rect">
            <a:avLst/>
          </a:prstGeom>
          <a:ln w="0">
            <a:noFill/>
          </a:ln>
        </p:spPr>
      </p:pic>
      <p:sp>
        <p:nvSpPr>
          <p:cNvPr id="2" name="Rectangle 5"/>
          <p:cNvSpPr/>
          <p:nvPr/>
        </p:nvSpPr>
        <p:spPr>
          <a:xfrm>
            <a:off x="3487320" y="1475280"/>
            <a:ext cx="8678160" cy="38361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8160" cy="3578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5840" cy="608760"/>
          </a:xfrm>
          <a:prstGeom prst="rect">
            <a:avLst/>
          </a:prstGeom>
          <a:ln w="0">
            <a:noFill/>
          </a:ln>
        </p:spPr>
      </p:pic>
      <p:sp>
        <p:nvSpPr>
          <p:cNvPr id="43" name="Rectangle 7"/>
          <p:cNvSpPr/>
          <p:nvPr/>
        </p:nvSpPr>
        <p:spPr>
          <a:xfrm>
            <a:off x="10868760" y="0"/>
            <a:ext cx="944280" cy="9442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8360" cy="1008360"/>
          </a:xfrm>
          <a:prstGeom prst="rect">
            <a:avLst/>
          </a:prstGeom>
          <a:ln w="0">
            <a:noFill/>
          </a:ln>
        </p:spPr>
      </p:pic>
      <p:sp>
        <p:nvSpPr>
          <p:cNvPr id="45" name="TextBox 9"/>
          <p:cNvSpPr/>
          <p:nvPr/>
        </p:nvSpPr>
        <p:spPr>
          <a:xfrm>
            <a:off x="185400" y="6362280"/>
            <a:ext cx="4665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7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0160" cy="33584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1334880" y="2520000"/>
            <a:ext cx="7664400" cy="107856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47760" cy="19224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3920" cy="394884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500000" y="2700000"/>
            <a:ext cx="7090560" cy="68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PingFang SC"/>
              </a:rPr>
              <a:t>A Literary Influence from the Future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116000" y="525960"/>
            <a:ext cx="962064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400" spc="-1" strike="noStrike">
                <a:solidFill>
                  <a:srgbClr val="000000"/>
                </a:solidFill>
                <a:latin typeface="Lato"/>
                <a:ea typeface="PingFang SC"/>
              </a:rPr>
              <a:t>A Literary Influence from the Future</a:t>
            </a:r>
            <a:endParaRPr b="0" lang="en-PH" sz="3400" spc="-1" strike="noStrike">
              <a:latin typeface="Arial"/>
            </a:endParaRPr>
          </a:p>
        </p:txBody>
      </p:sp>
      <p:sp>
        <p:nvSpPr>
          <p:cNvPr id="129" name=""/>
          <p:cNvSpPr/>
          <p:nvPr/>
        </p:nvSpPr>
        <p:spPr>
          <a:xfrm>
            <a:off x="4500000" y="1569240"/>
            <a:ext cx="413964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ea typeface="&gt;Yåþ"/>
              </a:rPr>
              <a:t>Subject-Verb Agreement</a:t>
            </a:r>
            <a:endParaRPr b="0" lang="en-PH" sz="2000" spc="-1" strike="noStrike">
              <a:latin typeface="Arial"/>
            </a:endParaRPr>
          </a:p>
        </p:txBody>
      </p:sp>
      <p:sp>
        <p:nvSpPr>
          <p:cNvPr id="130" name=""/>
          <p:cNvSpPr/>
          <p:nvPr/>
        </p:nvSpPr>
        <p:spPr>
          <a:xfrm>
            <a:off x="1425600" y="2093040"/>
            <a:ext cx="989964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The subject and verb in a sentence must agree in number.</a:t>
            </a:r>
            <a:endParaRPr b="0" lang="en-PH" sz="2000" spc="-1" strike="noStrike">
              <a:latin typeface="Arial"/>
            </a:endParaRPr>
          </a:p>
        </p:txBody>
      </p:sp>
      <p:sp>
        <p:nvSpPr>
          <p:cNvPr id="131" name=""/>
          <p:cNvSpPr/>
          <p:nvPr/>
        </p:nvSpPr>
        <p:spPr>
          <a:xfrm>
            <a:off x="1461600" y="2556000"/>
            <a:ext cx="9338040" cy="1450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i="1" lang="en-PH" sz="2000" spc="-1" strike="noStrike">
                <a:latin typeface="Lato"/>
              </a:rPr>
              <a:t>Number</a:t>
            </a:r>
            <a:r>
              <a:rPr b="0" lang="en-PH" sz="2000" spc="-1" strike="noStrike">
                <a:latin typeface="Lato"/>
              </a:rPr>
              <a:t> refers to whether the word is singular or plural. If the subject is singular, the verb must be singular. If the subject is plural, the verb must be plural.</a:t>
            </a:r>
            <a:endParaRPr b="0" lang="en-PH" sz="2000" spc="-1" strike="noStrike">
              <a:latin typeface="Arial"/>
            </a:endParaRPr>
          </a:p>
        </p:txBody>
      </p:sp>
      <p:sp>
        <p:nvSpPr>
          <p:cNvPr id="132" name=""/>
          <p:cNvSpPr/>
          <p:nvPr/>
        </p:nvSpPr>
        <p:spPr>
          <a:xfrm>
            <a:off x="1461600" y="3708000"/>
            <a:ext cx="9338040" cy="1110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To avoid problems in S-V agreement, make sure that you know which word functions as the subject.</a:t>
            </a:r>
            <a:endParaRPr b="0" lang="en-PH" sz="2000" spc="-1" strike="noStrike">
              <a:latin typeface="Arial"/>
            </a:endParaRPr>
          </a:p>
        </p:txBody>
      </p:sp>
      <p:sp>
        <p:nvSpPr>
          <p:cNvPr id="133" name=""/>
          <p:cNvSpPr/>
          <p:nvPr/>
        </p:nvSpPr>
        <p:spPr>
          <a:xfrm>
            <a:off x="4860000" y="4413240"/>
            <a:ext cx="323964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S                        V</a:t>
            </a:r>
            <a:endParaRPr b="0" lang="en-PH" sz="2000" spc="-1" strike="noStrike">
              <a:latin typeface="Arial"/>
            </a:endParaRPr>
          </a:p>
        </p:txBody>
      </p:sp>
      <p:sp>
        <p:nvSpPr>
          <p:cNvPr id="134" name=""/>
          <p:cNvSpPr/>
          <p:nvPr/>
        </p:nvSpPr>
        <p:spPr>
          <a:xfrm>
            <a:off x="4716000" y="4757040"/>
            <a:ext cx="629964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One of my books is missing.</a:t>
            </a:r>
            <a:endParaRPr b="0" lang="en-PH" sz="2000" spc="-1" strike="noStrike">
              <a:latin typeface="Arial"/>
            </a:endParaRPr>
          </a:p>
        </p:txBody>
      </p:sp>
      <p:sp>
        <p:nvSpPr>
          <p:cNvPr id="135" name=""/>
          <p:cNvSpPr/>
          <p:nvPr/>
        </p:nvSpPr>
        <p:spPr>
          <a:xfrm>
            <a:off x="1260000" y="1440000"/>
            <a:ext cx="9755640" cy="3959640"/>
          </a:xfrm>
          <a:prstGeom prst="rect">
            <a:avLst/>
          </a:prstGeom>
          <a:no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133280" y="558720"/>
            <a:ext cx="962064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400" spc="-1" strike="noStrike">
                <a:solidFill>
                  <a:srgbClr val="000000"/>
                </a:solidFill>
                <a:latin typeface="Lato"/>
                <a:ea typeface="PingFang SC"/>
              </a:rPr>
              <a:t>A Literary Influence from the Future</a:t>
            </a:r>
            <a:endParaRPr b="0" lang="en-PH" sz="3400" spc="-1" strike="noStrike">
              <a:latin typeface="Arial"/>
            </a:endParaRPr>
          </a:p>
        </p:txBody>
      </p:sp>
      <p:sp>
        <p:nvSpPr>
          <p:cNvPr id="137" name=""/>
          <p:cNvSpPr/>
          <p:nvPr/>
        </p:nvSpPr>
        <p:spPr>
          <a:xfrm>
            <a:off x="1093320" y="1324440"/>
            <a:ext cx="9814320" cy="2131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It is very important that before you learn how to write a simple paragraph, you already have a mastery of the different rules in the subject-verb agreement. By learning the basics of subject-verb agreement, you can easily make your sentences coherent and unified.</a:t>
            </a:r>
            <a:endParaRPr b="0" lang="en-PH" sz="2000" spc="-1" strike="noStrike">
              <a:latin typeface="Arial"/>
            </a:endParaRPr>
          </a:p>
        </p:txBody>
      </p:sp>
      <p:sp>
        <p:nvSpPr>
          <p:cNvPr id="138" name=""/>
          <p:cNvSpPr/>
          <p:nvPr/>
        </p:nvSpPr>
        <p:spPr>
          <a:xfrm>
            <a:off x="4500000" y="3204000"/>
            <a:ext cx="503964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Paragraph as a Sandwich</a:t>
            </a:r>
            <a:endParaRPr b="0" lang="en-PH" sz="2000" spc="-1" strike="noStrike">
              <a:latin typeface="Arial"/>
            </a:endParaRPr>
          </a:p>
        </p:txBody>
      </p:sp>
      <p:sp>
        <p:nvSpPr>
          <p:cNvPr id="139" name=""/>
          <p:cNvSpPr/>
          <p:nvPr/>
        </p:nvSpPr>
        <p:spPr>
          <a:xfrm>
            <a:off x="1351440" y="3816000"/>
            <a:ext cx="9232200" cy="2131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How is a paragraph likened to a sandwich? A sandwich contains several parts that work together to form one taste. A paragraph has also parts that work together to form one idea, namely: introduction, body, and conclusion.</a:t>
            </a:r>
            <a:endParaRPr b="0" lang="en-PH" sz="2000" spc="-1" strike="noStrike">
              <a:latin typeface="Arial"/>
            </a:endParaRPr>
          </a:p>
        </p:txBody>
      </p:sp>
      <p:sp>
        <p:nvSpPr>
          <p:cNvPr id="140" name=""/>
          <p:cNvSpPr/>
          <p:nvPr/>
        </p:nvSpPr>
        <p:spPr>
          <a:xfrm>
            <a:off x="1207440" y="3024000"/>
            <a:ext cx="9592200" cy="2339640"/>
          </a:xfrm>
          <a:prstGeom prst="rect">
            <a:avLst/>
          </a:prstGeom>
          <a:no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1133280" y="633960"/>
            <a:ext cx="962064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400" spc="-1" strike="noStrike">
                <a:solidFill>
                  <a:srgbClr val="000000"/>
                </a:solidFill>
                <a:latin typeface="Lato"/>
                <a:ea typeface="PingFang SC"/>
              </a:rPr>
              <a:t>A Literary Influence from the Future</a:t>
            </a:r>
            <a:endParaRPr b="0" lang="en-PH" sz="3400" spc="-1" strike="noStrike">
              <a:latin typeface="Arial"/>
            </a:endParaRPr>
          </a:p>
        </p:txBody>
      </p:sp>
      <p:sp>
        <p:nvSpPr>
          <p:cNvPr id="142" name=""/>
          <p:cNvSpPr/>
          <p:nvPr/>
        </p:nvSpPr>
        <p:spPr>
          <a:xfrm>
            <a:off x="4500000" y="1998720"/>
            <a:ext cx="5759640" cy="116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Paragraph as a Sandwich</a:t>
            </a:r>
            <a:endParaRPr b="0" lang="en-PH" sz="2000" spc="-1" strike="noStrike">
              <a:latin typeface="Arial"/>
            </a:endParaRPr>
          </a:p>
        </p:txBody>
      </p:sp>
      <p:sp>
        <p:nvSpPr>
          <p:cNvPr id="143" name=""/>
          <p:cNvSpPr/>
          <p:nvPr/>
        </p:nvSpPr>
        <p:spPr>
          <a:xfrm>
            <a:off x="1350720" y="2667240"/>
            <a:ext cx="9484920" cy="4172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The </a:t>
            </a:r>
            <a:r>
              <a:rPr b="1" lang="en-PH" sz="2000" spc="-1" strike="noStrike">
                <a:latin typeface="Lato"/>
              </a:rPr>
              <a:t>introduction</a:t>
            </a:r>
            <a:r>
              <a:rPr b="0" lang="en-PH" sz="2000" spc="-1" strike="noStrike">
                <a:latin typeface="Lato"/>
              </a:rPr>
              <a:t> usually holds the topic sentence which consists of the main idea of the paragraph. The </a:t>
            </a:r>
            <a:r>
              <a:rPr b="1" lang="en-PH" sz="2000" spc="-1" strike="noStrike">
                <a:latin typeface="Lato"/>
              </a:rPr>
              <a:t>main idea</a:t>
            </a:r>
            <a:r>
              <a:rPr b="0" lang="en-PH" sz="2000" spc="-1" strike="noStrike">
                <a:latin typeface="Lato"/>
              </a:rPr>
              <a:t> is the unifying message in a paragraph and is being explained further by providing </a:t>
            </a:r>
            <a:r>
              <a:rPr b="1" lang="en-PH" sz="2000" spc="-1" strike="noStrike">
                <a:latin typeface="Lato"/>
              </a:rPr>
              <a:t>supporting details</a:t>
            </a:r>
            <a:r>
              <a:rPr b="0" lang="en-PH" sz="2000" spc="-1" strike="noStrike">
                <a:latin typeface="Lato"/>
              </a:rPr>
              <a:t> in the body of the paragraph. Therefore, the one closing the paragraph and restates the main idea in a different way is called </a:t>
            </a:r>
            <a:r>
              <a:rPr b="1" lang="en-PH" sz="2000" spc="-1" strike="noStrike">
                <a:latin typeface="Lato"/>
              </a:rPr>
              <a:t>conclusion</a:t>
            </a:r>
            <a:r>
              <a:rPr b="0" lang="en-PH" sz="2000" spc="-1" strike="noStrike">
                <a:latin typeface="Lato"/>
              </a:rPr>
              <a:t>. Put them all together like a sandwich, then you got yourself a delicious quality of a paragraph. But how exactly?</a:t>
            </a:r>
            <a:endParaRPr b="0" lang="en-PH" sz="2000" spc="-1" strike="noStrike">
              <a:latin typeface="Arial"/>
            </a:endParaRPr>
          </a:p>
        </p:txBody>
      </p:sp>
      <p:sp>
        <p:nvSpPr>
          <p:cNvPr id="144" name=""/>
          <p:cNvSpPr/>
          <p:nvPr/>
        </p:nvSpPr>
        <p:spPr>
          <a:xfrm>
            <a:off x="1080000" y="1692000"/>
            <a:ext cx="10079640" cy="3959640"/>
          </a:xfrm>
          <a:prstGeom prst="rect">
            <a:avLst/>
          </a:prstGeom>
          <a:no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097280" y="633960"/>
            <a:ext cx="962064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400" spc="-1" strike="noStrike">
                <a:solidFill>
                  <a:srgbClr val="000000"/>
                </a:solidFill>
                <a:latin typeface="Lato"/>
                <a:ea typeface="PingFang SC"/>
              </a:rPr>
              <a:t>A Literary Influence from the Future</a:t>
            </a:r>
            <a:endParaRPr b="0" lang="en-PH" sz="3400" spc="-1" strike="noStrike">
              <a:latin typeface="Arial"/>
            </a:endParaRPr>
          </a:p>
        </p:txBody>
      </p:sp>
      <p:sp>
        <p:nvSpPr>
          <p:cNvPr id="146" name=""/>
          <p:cNvSpPr/>
          <p:nvPr/>
        </p:nvSpPr>
        <p:spPr>
          <a:xfrm>
            <a:off x="1260000" y="2047320"/>
            <a:ext cx="881964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Below are the steps in writing a simple yet effective paragraph.</a:t>
            </a:r>
            <a:endParaRPr b="0" lang="en-PH" sz="2000" spc="-1" strike="noStrike">
              <a:latin typeface="Arial"/>
            </a:endParaRPr>
          </a:p>
        </p:txBody>
      </p:sp>
      <p:sp>
        <p:nvSpPr>
          <p:cNvPr id="147" name=""/>
          <p:cNvSpPr/>
          <p:nvPr/>
        </p:nvSpPr>
        <p:spPr>
          <a:xfrm>
            <a:off x="1260000" y="2602080"/>
            <a:ext cx="9719640" cy="41724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2000" spc="-1" strike="noStrike">
                <a:latin typeface="Lato"/>
              </a:rPr>
              <a:t>Step 1: Choose an interesting and relevant topic or a subject matter to write on.</a:t>
            </a:r>
            <a:endParaRPr b="0" lang="en-PH" sz="2000" spc="-1" strike="noStrike">
              <a:latin typeface="Arial"/>
            </a:endParaRPr>
          </a:p>
          <a:p>
            <a:pPr>
              <a:lnSpc>
                <a:spcPct val="115000"/>
              </a:lnSpc>
              <a:buNone/>
            </a:pPr>
            <a:r>
              <a:rPr b="0" lang="en-PH" sz="2000" spc="-1" strike="noStrike">
                <a:latin typeface="Lato"/>
              </a:rPr>
              <a:t>Step 2: Gather some research that you can use to further explain your chosen topic.</a:t>
            </a:r>
            <a:endParaRPr b="0" lang="en-PH" sz="2000" spc="-1" strike="noStrike">
              <a:latin typeface="Arial"/>
            </a:endParaRPr>
          </a:p>
          <a:p>
            <a:pPr>
              <a:lnSpc>
                <a:spcPct val="115000"/>
              </a:lnSpc>
              <a:buNone/>
            </a:pPr>
            <a:r>
              <a:rPr b="0" lang="en-PH" sz="2000" spc="-1" strike="noStrike">
                <a:latin typeface="Lato"/>
              </a:rPr>
              <a:t>Step 3: Start your draft by creating a topic sentence that contains the main idea.</a:t>
            </a:r>
            <a:endParaRPr b="0" lang="en-PH" sz="2000" spc="-1" strike="noStrike">
              <a:latin typeface="Arial"/>
            </a:endParaRPr>
          </a:p>
          <a:p>
            <a:pPr>
              <a:lnSpc>
                <a:spcPct val="115000"/>
              </a:lnSpc>
              <a:buNone/>
            </a:pPr>
            <a:r>
              <a:rPr b="0" lang="en-PH" sz="2000" spc="-1" strike="noStrike">
                <a:latin typeface="Lato"/>
              </a:rPr>
              <a:t>Step 4: Develop the body of the paragraph by adding some supporting details.</a:t>
            </a:r>
            <a:endParaRPr b="0" lang="en-PH" sz="2000" spc="-1" strike="noStrike">
              <a:latin typeface="Arial"/>
            </a:endParaRPr>
          </a:p>
          <a:p>
            <a:pPr>
              <a:lnSpc>
                <a:spcPct val="115000"/>
              </a:lnSpc>
              <a:buNone/>
            </a:pPr>
            <a:r>
              <a:rPr b="0" lang="en-PH" sz="2000" spc="-1" strike="noStrike">
                <a:latin typeface="Lato"/>
              </a:rPr>
              <a:t>Step 5: Observe unity and coherence in the sentences of the paragraph.</a:t>
            </a:r>
            <a:endParaRPr b="0" lang="en-PH" sz="2000" spc="-1" strike="noStrike">
              <a:latin typeface="Arial"/>
            </a:endParaRPr>
          </a:p>
          <a:p>
            <a:pPr>
              <a:lnSpc>
                <a:spcPct val="115000"/>
              </a:lnSpc>
              <a:buNone/>
            </a:pPr>
            <a:r>
              <a:rPr b="0" lang="en-PH" sz="2000" spc="-1" strike="noStrike">
                <a:latin typeface="Lato"/>
              </a:rPr>
              <a:t>Step 6: Write a closing sentence by restating the topic sentence in a different way.</a:t>
            </a:r>
            <a:endParaRPr b="0" lang="en-PH" sz="2000" spc="-1" strike="noStrike">
              <a:latin typeface="Arial"/>
            </a:endParaRPr>
          </a:p>
        </p:txBody>
      </p:sp>
      <p:sp>
        <p:nvSpPr>
          <p:cNvPr id="148" name=""/>
          <p:cNvSpPr/>
          <p:nvPr/>
        </p:nvSpPr>
        <p:spPr>
          <a:xfrm>
            <a:off x="1080000" y="1620000"/>
            <a:ext cx="9899640" cy="3959640"/>
          </a:xfrm>
          <a:prstGeom prst="rect">
            <a:avLst/>
          </a:prstGeom>
          <a:no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1080000" y="525960"/>
            <a:ext cx="962064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400" spc="-1" strike="noStrike">
                <a:solidFill>
                  <a:srgbClr val="000000"/>
                </a:solidFill>
                <a:latin typeface="Lato"/>
                <a:ea typeface="PingFang SC"/>
              </a:rPr>
              <a:t>A Literary Influence from the Future</a:t>
            </a:r>
            <a:endParaRPr b="0" lang="en-PH" sz="3400" spc="-1" strike="noStrike">
              <a:latin typeface="Arial"/>
            </a:endParaRPr>
          </a:p>
        </p:txBody>
      </p:sp>
      <p:sp>
        <p:nvSpPr>
          <p:cNvPr id="150" name=""/>
          <p:cNvSpPr/>
          <p:nvPr/>
        </p:nvSpPr>
        <p:spPr>
          <a:xfrm>
            <a:off x="1224000" y="1548000"/>
            <a:ext cx="4139640" cy="528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Additional notes:</a:t>
            </a:r>
            <a:endParaRPr b="0" lang="en-PH" sz="2000" spc="-1" strike="noStrike">
              <a:latin typeface="Arial"/>
            </a:endParaRPr>
          </a:p>
        </p:txBody>
      </p:sp>
      <p:sp>
        <p:nvSpPr>
          <p:cNvPr id="151" name=""/>
          <p:cNvSpPr/>
          <p:nvPr/>
        </p:nvSpPr>
        <p:spPr>
          <a:xfrm>
            <a:off x="1224000" y="1968840"/>
            <a:ext cx="9539640" cy="1450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The first part of the writing process is called drafting. After having your first draft ready, the next steps you will do are:</a:t>
            </a:r>
            <a:endParaRPr b="0" lang="en-PH" sz="2000" spc="-1" strike="noStrike">
              <a:latin typeface="Arial"/>
            </a:endParaRPr>
          </a:p>
        </p:txBody>
      </p:sp>
      <p:sp>
        <p:nvSpPr>
          <p:cNvPr id="152" name=""/>
          <p:cNvSpPr/>
          <p:nvPr/>
        </p:nvSpPr>
        <p:spPr>
          <a:xfrm>
            <a:off x="1188000" y="2808000"/>
            <a:ext cx="9719640" cy="2903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buNone/>
            </a:pPr>
            <a:r>
              <a:rPr b="0" lang="en-PH" sz="2000" spc="-1" strike="noStrike">
                <a:latin typeface="Lato"/>
              </a:rPr>
              <a:t>Step 7: Check and revise your writing. You may do this by reading your paragraph aloud to get a gist of what you are communicating. This helps you hear errors that you may not catch when reading silently. It also helps you hear the rhythm of your paragraph or share your paragraph to a partner and take turns in checking.</a:t>
            </a:r>
            <a:endParaRPr b="0" lang="en-PH" sz="2000" spc="-1" strike="noStrike">
              <a:latin typeface="Arial"/>
            </a:endParaRPr>
          </a:p>
          <a:p>
            <a:pPr algn="just">
              <a:lnSpc>
                <a:spcPct val="100000"/>
              </a:lnSpc>
              <a:spcBef>
                <a:spcPts val="850"/>
              </a:spcBef>
              <a:spcAft>
                <a:spcPts val="850"/>
              </a:spcAft>
              <a:buNone/>
            </a:pPr>
            <a:r>
              <a:rPr b="0" lang="en-PH" sz="2000" spc="-1" strike="noStrike">
                <a:latin typeface="Lato"/>
              </a:rPr>
              <a:t>Step 8: Implement all changes and corrections. Remember to observe the rules on subject-verb agreement.</a:t>
            </a:r>
            <a:endParaRPr b="0" lang="en-PH" sz="2000" spc="-1" strike="noStrike">
              <a:latin typeface="Arial"/>
            </a:endParaRPr>
          </a:p>
          <a:p>
            <a:pPr algn="just">
              <a:lnSpc>
                <a:spcPct val="100000"/>
              </a:lnSpc>
              <a:spcBef>
                <a:spcPts val="850"/>
              </a:spcBef>
              <a:spcAft>
                <a:spcPts val="850"/>
              </a:spcAft>
              <a:buNone/>
            </a:pPr>
            <a:endParaRPr b="0" lang="en-PH" sz="2000" spc="-1" strike="noStrike">
              <a:latin typeface="Arial"/>
            </a:endParaRPr>
          </a:p>
        </p:txBody>
      </p:sp>
      <p:sp>
        <p:nvSpPr>
          <p:cNvPr id="153" name=""/>
          <p:cNvSpPr/>
          <p:nvPr/>
        </p:nvSpPr>
        <p:spPr>
          <a:xfrm>
            <a:off x="1044000" y="1440000"/>
            <a:ext cx="10079640" cy="3959640"/>
          </a:xfrm>
          <a:prstGeom prst="rect">
            <a:avLst/>
          </a:prstGeom>
          <a:no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1404000" y="1692000"/>
            <a:ext cx="9359640" cy="1594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buNone/>
            </a:pPr>
            <a:r>
              <a:rPr b="0" lang="en-PH" sz="2000" spc="-1" strike="noStrike">
                <a:latin typeface="Lato"/>
                <a:ea typeface="&gt;Yåþ"/>
              </a:rPr>
              <a:t>Step 9: Proofread your paragraph carefully to find mistakes in grammar, punctuation, spelling, and capitalization.</a:t>
            </a:r>
            <a:endParaRPr b="0" lang="en-PH" sz="2000" spc="-1" strike="noStrike">
              <a:latin typeface="Arial"/>
            </a:endParaRPr>
          </a:p>
          <a:p>
            <a:pPr algn="just">
              <a:lnSpc>
                <a:spcPct val="100000"/>
              </a:lnSpc>
              <a:spcBef>
                <a:spcPts val="567"/>
              </a:spcBef>
              <a:spcAft>
                <a:spcPts val="567"/>
              </a:spcAft>
              <a:buNone/>
            </a:pPr>
            <a:r>
              <a:rPr b="0" lang="en-PH" sz="2000" spc="-1" strike="noStrike">
                <a:latin typeface="Lato"/>
                <a:ea typeface="&gt;Yåþ"/>
              </a:rPr>
              <a:t>Step 10: Publish your writing. You may do this by simply sharing your work to someone or in any platforms on the internet that accepts write-ups.</a:t>
            </a:r>
            <a:endParaRPr b="0" lang="en-PH" sz="2000" spc="-1" strike="noStrike">
              <a:latin typeface="Arial"/>
            </a:endParaRPr>
          </a:p>
        </p:txBody>
      </p:sp>
      <p:sp>
        <p:nvSpPr>
          <p:cNvPr id="155" name=""/>
          <p:cNvSpPr/>
          <p:nvPr/>
        </p:nvSpPr>
        <p:spPr>
          <a:xfrm>
            <a:off x="1188000" y="525960"/>
            <a:ext cx="962064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400" spc="-1" strike="noStrike">
                <a:solidFill>
                  <a:srgbClr val="000000"/>
                </a:solidFill>
                <a:latin typeface="Lato"/>
                <a:ea typeface="PingFang SC"/>
              </a:rPr>
              <a:t>A Literary Influence from the Future</a:t>
            </a:r>
            <a:endParaRPr b="0" lang="en-PH" sz="3400" spc="-1" strike="noStrike">
              <a:latin typeface="Arial"/>
            </a:endParaRPr>
          </a:p>
        </p:txBody>
      </p:sp>
      <p:sp>
        <p:nvSpPr>
          <p:cNvPr id="156" name=""/>
          <p:cNvSpPr/>
          <p:nvPr/>
        </p:nvSpPr>
        <p:spPr>
          <a:xfrm>
            <a:off x="1080000" y="1440000"/>
            <a:ext cx="10079640" cy="2159640"/>
          </a:xfrm>
          <a:prstGeom prst="rect">
            <a:avLst/>
          </a:prstGeom>
          <a:noFill/>
          <a:ln w="0">
            <a:solidFill>
              <a:srgbClr val="3465a4"/>
            </a:solidFill>
          </a:ln>
        </p:spPr>
        <p:style>
          <a:lnRef idx="0"/>
          <a:fillRef idx="0"/>
          <a:effectRef idx="0"/>
          <a:fontRef idx="minor"/>
        </p:style>
      </p:sp>
      <p:sp>
        <p:nvSpPr>
          <p:cNvPr id="157" name=""/>
          <p:cNvSpPr/>
          <p:nvPr/>
        </p:nvSpPr>
        <p:spPr>
          <a:xfrm>
            <a:off x="1080000" y="3851640"/>
            <a:ext cx="9971640" cy="349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In understanding </a:t>
            </a:r>
            <a:r>
              <a:rPr b="1" lang="en-PH" sz="2000" spc="-1" strike="noStrike">
                <a:latin typeface="Lato"/>
              </a:rPr>
              <a:t>subject-verb agreement</a:t>
            </a:r>
            <a:r>
              <a:rPr b="0" lang="en-PH" sz="2000" spc="-1" strike="noStrike">
                <a:latin typeface="Lato"/>
              </a:rPr>
              <a:t>, a singular subject should always take</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a singular verb, while a plural subject should always take a plural verb.</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In writing a simple and effective paragraph, always make sure to have </a:t>
            </a:r>
            <a:r>
              <a:rPr b="1" lang="en-PH" sz="2000" spc="-1" strike="noStrike">
                <a:latin typeface="Lato"/>
              </a:rPr>
              <a:t>coherence</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and </a:t>
            </a:r>
            <a:r>
              <a:rPr b="1" lang="en-PH" sz="2000" spc="-1" strike="noStrike">
                <a:latin typeface="Lato"/>
              </a:rPr>
              <a:t>unity</a:t>
            </a:r>
            <a:r>
              <a:rPr b="0" lang="en-PH" sz="2000" spc="-1" strike="noStrike">
                <a:latin typeface="Lato"/>
              </a:rPr>
              <a:t> in connecting the main idea, supporting details, and conclusion that will</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engage your audience.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1620000" y="2252880"/>
            <a:ext cx="9889200" cy="287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In chronological order, list down the first 5 steps in writing a simple yet effective</a:t>
            </a:r>
            <a:endParaRPr b="0" lang="en-PH" sz="2000" spc="-1" strike="noStrike">
              <a:latin typeface="Arial"/>
            </a:endParaRPr>
          </a:p>
          <a:p>
            <a:pPr>
              <a:lnSpc>
                <a:spcPct val="100000"/>
              </a:lnSpc>
              <a:buNone/>
            </a:pPr>
            <a:r>
              <a:rPr b="0" lang="en-PH" sz="2000" spc="-1" strike="noStrike">
                <a:latin typeface="Lato"/>
              </a:rPr>
              <a:t>paragraph.</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rPr>
              <a:t>1. ____________________________________________________________________</a:t>
            </a:r>
            <a:endParaRPr b="0" lang="en-PH" sz="2000" spc="-1" strike="noStrike">
              <a:latin typeface="Arial"/>
            </a:endParaRPr>
          </a:p>
          <a:p>
            <a:pPr>
              <a:lnSpc>
                <a:spcPct val="100000"/>
              </a:lnSpc>
              <a:buNone/>
            </a:pPr>
            <a:r>
              <a:rPr b="0" lang="en-PH" sz="2000" spc="-1" strike="noStrike">
                <a:latin typeface="Lato"/>
              </a:rPr>
              <a:t>2. ____________________________________________________________________</a:t>
            </a:r>
            <a:endParaRPr b="0" lang="en-PH" sz="2000" spc="-1" strike="noStrike">
              <a:latin typeface="Arial"/>
            </a:endParaRPr>
          </a:p>
          <a:p>
            <a:pPr>
              <a:lnSpc>
                <a:spcPct val="100000"/>
              </a:lnSpc>
              <a:buNone/>
            </a:pPr>
            <a:r>
              <a:rPr b="0" lang="en-PH" sz="2000" spc="-1" strike="noStrike">
                <a:latin typeface="Lato"/>
              </a:rPr>
              <a:t>3. ____________________________________________________________________</a:t>
            </a:r>
            <a:endParaRPr b="0" lang="en-PH" sz="2000" spc="-1" strike="noStrike">
              <a:latin typeface="Arial"/>
            </a:endParaRPr>
          </a:p>
          <a:p>
            <a:pPr>
              <a:lnSpc>
                <a:spcPct val="100000"/>
              </a:lnSpc>
              <a:buNone/>
            </a:pPr>
            <a:r>
              <a:rPr b="0" lang="en-PH" sz="2000" spc="-1" strike="noStrike">
                <a:latin typeface="Lato"/>
              </a:rPr>
              <a:t>4. ____________________________________________________________________</a:t>
            </a:r>
            <a:endParaRPr b="0" lang="en-PH" sz="2000" spc="-1" strike="noStrike">
              <a:latin typeface="Arial"/>
            </a:endParaRPr>
          </a:p>
          <a:p>
            <a:pPr>
              <a:lnSpc>
                <a:spcPct val="100000"/>
              </a:lnSpc>
              <a:buNone/>
            </a:pPr>
            <a:r>
              <a:rPr b="0" lang="en-PH" sz="2000" spc="-1" strike="noStrike">
                <a:latin typeface="Lato"/>
              </a:rPr>
              <a:t>5. ____________________________________________________________________</a:t>
            </a:r>
            <a:endParaRPr b="0" lang="en-PH" sz="2000" spc="-1" strike="noStrike">
              <a:latin typeface="Arial"/>
            </a:endParaRPr>
          </a:p>
        </p:txBody>
      </p:sp>
      <p:sp>
        <p:nvSpPr>
          <p:cNvPr id="159" name=""/>
          <p:cNvSpPr/>
          <p:nvPr/>
        </p:nvSpPr>
        <p:spPr>
          <a:xfrm>
            <a:off x="1260000" y="900000"/>
            <a:ext cx="962064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400" spc="-1" strike="noStrike">
                <a:solidFill>
                  <a:srgbClr val="000000"/>
                </a:solidFill>
                <a:latin typeface="Lato"/>
                <a:ea typeface="PingFang SC"/>
              </a:rPr>
              <a:t>A Literary Influence from the Future</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1080000" y="720000"/>
            <a:ext cx="962064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400" spc="-1" strike="noStrike">
                <a:solidFill>
                  <a:srgbClr val="000000"/>
                </a:solidFill>
                <a:latin typeface="Lato"/>
                <a:ea typeface="PingFang SC"/>
              </a:rPr>
              <a:t>A Literary Influence from the Future</a:t>
            </a:r>
            <a:endParaRPr b="0" lang="en-PH" sz="3400" spc="-1" strike="noStrike">
              <a:latin typeface="Arial"/>
            </a:endParaRPr>
          </a:p>
        </p:txBody>
      </p:sp>
      <p:sp>
        <p:nvSpPr>
          <p:cNvPr id="161" name=""/>
          <p:cNvSpPr/>
          <p:nvPr/>
        </p:nvSpPr>
        <p:spPr>
          <a:xfrm>
            <a:off x="4860000" y="1454040"/>
            <a:ext cx="3779640" cy="483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c9211e"/>
                </a:solidFill>
                <a:latin typeface="Lato"/>
              </a:rPr>
              <a:t>ANSWER KEY</a:t>
            </a:r>
            <a:endParaRPr b="0" lang="en-PH" sz="2200" spc="-1" strike="noStrike">
              <a:latin typeface="Arial"/>
            </a:endParaRPr>
          </a:p>
        </p:txBody>
      </p:sp>
      <p:sp>
        <p:nvSpPr>
          <p:cNvPr id="162" name=""/>
          <p:cNvSpPr/>
          <p:nvPr/>
        </p:nvSpPr>
        <p:spPr>
          <a:xfrm>
            <a:off x="1440000" y="3008880"/>
            <a:ext cx="9539640" cy="6894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000" spc="-1" strike="noStrike">
                <a:latin typeface="Lato"/>
              </a:rPr>
              <a:t>Step 1: Choose an interesting and relevant topic or a subject matter to write on.</a:t>
            </a:r>
            <a:endParaRPr b="0" lang="en-PH" sz="2000" spc="-1" strike="noStrike">
              <a:latin typeface="Arial"/>
            </a:endParaRPr>
          </a:p>
          <a:p>
            <a:pPr>
              <a:lnSpc>
                <a:spcPct val="100000"/>
              </a:lnSpc>
              <a:spcBef>
                <a:spcPts val="283"/>
              </a:spcBef>
              <a:spcAft>
                <a:spcPts val="283"/>
              </a:spcAft>
              <a:buNone/>
            </a:pPr>
            <a:r>
              <a:rPr b="0" lang="en-PH" sz="2000" spc="-1" strike="noStrike">
                <a:latin typeface="Lato"/>
              </a:rPr>
              <a:t>Step 2: Gather some research that you can use to further explain your chosen topic.</a:t>
            </a:r>
            <a:endParaRPr b="0" lang="en-PH" sz="2000" spc="-1" strike="noStrike">
              <a:latin typeface="Arial"/>
            </a:endParaRPr>
          </a:p>
          <a:p>
            <a:pPr>
              <a:lnSpc>
                <a:spcPct val="100000"/>
              </a:lnSpc>
              <a:spcBef>
                <a:spcPts val="283"/>
              </a:spcBef>
              <a:spcAft>
                <a:spcPts val="283"/>
              </a:spcAft>
              <a:buNone/>
            </a:pPr>
            <a:r>
              <a:rPr b="0" lang="en-PH" sz="2000" spc="-1" strike="noStrike">
                <a:latin typeface="Lato"/>
              </a:rPr>
              <a:t>Step 3: Start your draft by creating a topic sentence that contains the main idea.</a:t>
            </a:r>
            <a:endParaRPr b="0" lang="en-PH" sz="2000" spc="-1" strike="noStrike">
              <a:latin typeface="Arial"/>
            </a:endParaRPr>
          </a:p>
          <a:p>
            <a:pPr>
              <a:lnSpc>
                <a:spcPct val="100000"/>
              </a:lnSpc>
              <a:spcBef>
                <a:spcPts val="283"/>
              </a:spcBef>
              <a:spcAft>
                <a:spcPts val="283"/>
              </a:spcAft>
              <a:buNone/>
            </a:pPr>
            <a:r>
              <a:rPr b="0" lang="en-PH" sz="2000" spc="-1" strike="noStrike">
                <a:latin typeface="Lato"/>
              </a:rPr>
              <a:t>Step 4: Develop the body of the paragraph by adding some supporting details.</a:t>
            </a:r>
            <a:endParaRPr b="0" lang="en-PH" sz="2000" spc="-1" strike="noStrike">
              <a:latin typeface="Arial"/>
            </a:endParaRPr>
          </a:p>
          <a:p>
            <a:pPr>
              <a:lnSpc>
                <a:spcPct val="100000"/>
              </a:lnSpc>
              <a:spcBef>
                <a:spcPts val="283"/>
              </a:spcBef>
              <a:spcAft>
                <a:spcPts val="283"/>
              </a:spcAft>
              <a:buNone/>
            </a:pPr>
            <a:r>
              <a:rPr b="0" lang="en-PH" sz="2000" spc="-1" strike="noStrike">
                <a:latin typeface="Lato"/>
              </a:rPr>
              <a:t>Step 5: Write a closing sentence by restating the topic sentence in a different way.</a:t>
            </a:r>
            <a:endParaRPr b="0" lang="en-PH" sz="2000" spc="-1" strike="noStrike">
              <a:latin typeface="Arial"/>
            </a:endParaRPr>
          </a:p>
        </p:txBody>
      </p:sp>
      <p:sp>
        <p:nvSpPr>
          <p:cNvPr id="163" name=""/>
          <p:cNvSpPr/>
          <p:nvPr/>
        </p:nvSpPr>
        <p:spPr>
          <a:xfrm>
            <a:off x="1440000" y="2108880"/>
            <a:ext cx="9147600" cy="770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ea typeface="&gt;Yåþ"/>
              </a:rPr>
              <a:t>In chronological order, list down the first 5 steps in writing a simple yet effective</a:t>
            </a:r>
            <a:endParaRPr b="0" lang="en-PH" sz="2000" spc="-1" strike="noStrike">
              <a:latin typeface="Arial"/>
            </a:endParaRPr>
          </a:p>
          <a:p>
            <a:pPr>
              <a:lnSpc>
                <a:spcPct val="100000"/>
              </a:lnSpc>
              <a:buNone/>
            </a:pPr>
            <a:r>
              <a:rPr b="0" lang="en-PH" sz="2000" spc="-1" strike="noStrike">
                <a:latin typeface="Lato"/>
                <a:ea typeface="&gt;Yåþ"/>
              </a:rPr>
              <a:t>paragraph.</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2962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2023-07-10T14:17:30Z</dcterms:modified>
  <cp:revision>163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