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90600" y="2808000"/>
            <a:ext cx="773712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Ecosystems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720000" y="360000"/>
            <a:ext cx="9167760" cy="707760"/>
          </a:xfrm>
          <a:prstGeom prst="rect">
            <a:avLst/>
          </a:prstGeom>
          <a:noFill/>
          <a:ln w="0">
            <a:noFill/>
          </a:ln>
        </p:spPr>
        <p:style>
          <a:lnRef idx="0"/>
          <a:fillRef idx="0"/>
          <a:effectRef idx="0"/>
          <a:fontRef idx="minor"/>
        </p:style>
      </p:sp>
      <p:sp>
        <p:nvSpPr>
          <p:cNvPr id="173"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74" name=""/>
          <p:cNvSpPr/>
          <p:nvPr/>
        </p:nvSpPr>
        <p:spPr>
          <a:xfrm>
            <a:off x="7560000" y="5400000"/>
            <a:ext cx="2874240" cy="340560"/>
          </a:xfrm>
          <a:prstGeom prst="rect">
            <a:avLst/>
          </a:prstGeom>
          <a:noFill/>
          <a:ln w="0">
            <a:noFill/>
          </a:ln>
        </p:spPr>
        <p:style>
          <a:lnRef idx="0"/>
          <a:fillRef idx="0"/>
          <a:effectRef idx="0"/>
          <a:fontRef idx="minor"/>
        </p:style>
      </p:sp>
      <p:sp>
        <p:nvSpPr>
          <p:cNvPr id="175" name=""/>
          <p:cNvSpPr/>
          <p:nvPr/>
        </p:nvSpPr>
        <p:spPr>
          <a:xfrm>
            <a:off x="10260000" y="5746320"/>
            <a:ext cx="174960" cy="340560"/>
          </a:xfrm>
          <a:prstGeom prst="rect">
            <a:avLst/>
          </a:prstGeom>
          <a:noFill/>
          <a:ln w="0">
            <a:noFill/>
          </a:ln>
        </p:spPr>
        <p:style>
          <a:lnRef idx="0"/>
          <a:fillRef idx="0"/>
          <a:effectRef idx="0"/>
          <a:fontRef idx="minor"/>
        </p:style>
      </p:sp>
      <p:sp>
        <p:nvSpPr>
          <p:cNvPr id="176" name=""/>
          <p:cNvSpPr/>
          <p:nvPr/>
        </p:nvSpPr>
        <p:spPr>
          <a:xfrm>
            <a:off x="785880" y="1261440"/>
            <a:ext cx="10617840" cy="107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any ecosystem, all living factors, regardless of size, play a vital role in maintaining the stability of the community. These living factors are grouped into two distinct categories based on how they obtain their energy source: </a:t>
            </a:r>
            <a:r>
              <a:rPr b="1" lang="en-PH" sz="1800" spc="-1" strike="noStrike">
                <a:solidFill>
                  <a:srgbClr val="000000"/>
                </a:solidFill>
                <a:latin typeface="Lato"/>
                <a:ea typeface="DejaVu Sans"/>
              </a:rPr>
              <a:t>autotrophs</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heterotrophs</a:t>
            </a:r>
            <a:r>
              <a:rPr b="0" lang="en-PH" sz="1800" spc="-1" strike="noStrike">
                <a:solidFill>
                  <a:srgbClr val="000000"/>
                </a:solidFill>
                <a:latin typeface="Lato"/>
                <a:ea typeface="DejaVu Sans"/>
              </a:rPr>
              <a:t>.</a:t>
            </a:r>
            <a:endParaRPr b="0" lang="en-PH" sz="1800" spc="-1" strike="noStrike">
              <a:latin typeface="Arial"/>
            </a:endParaRPr>
          </a:p>
        </p:txBody>
      </p:sp>
      <p:sp>
        <p:nvSpPr>
          <p:cNvPr id="177" name=""/>
          <p:cNvSpPr/>
          <p:nvPr/>
        </p:nvSpPr>
        <p:spPr>
          <a:xfrm>
            <a:off x="414000" y="3348000"/>
            <a:ext cx="11361960" cy="2230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Photosynthetic autotrophs</a:t>
            </a:r>
            <a:r>
              <a:rPr b="0" lang="en-PH" sz="1800" spc="-1" strike="noStrike">
                <a:solidFill>
                  <a:srgbClr val="000000"/>
                </a:solidFill>
                <a:latin typeface="Lato"/>
                <a:ea typeface="DejaVu Sans"/>
              </a:rPr>
              <a:t> are organisms that can produce their own food through a process called </a:t>
            </a:r>
            <a:r>
              <a:rPr b="1" lang="en-PH" sz="1800" spc="-1" strike="noStrike">
                <a:solidFill>
                  <a:srgbClr val="000000"/>
                </a:solidFill>
                <a:latin typeface="Lato"/>
                <a:ea typeface="DejaVu Sans"/>
              </a:rPr>
              <a:t>photosynthesis</a:t>
            </a:r>
            <a:r>
              <a:rPr b="0" lang="en-PH" sz="1800" spc="-1" strike="noStrike">
                <a:solidFill>
                  <a:srgbClr val="000000"/>
                </a:solidFill>
                <a:latin typeface="Lato"/>
                <a:ea typeface="DejaVu Sans"/>
              </a:rPr>
              <a:t>. In this process, light energy is trapped by the chlorophyll molecules of the plants and is used in synthesizing complex organic molecules (carbohydrates).</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Chemosynthetic autotrophs</a:t>
            </a:r>
            <a:r>
              <a:rPr b="0" lang="en-PH" sz="1800" spc="-1" strike="noStrike">
                <a:solidFill>
                  <a:srgbClr val="000000"/>
                </a:solidFill>
                <a:latin typeface="Lato"/>
                <a:ea typeface="DejaVu Sans"/>
              </a:rPr>
              <a:t> can extract inorganic molecules from the environment and convert them into high-energy organic nutrients. These autotrophs are found in the soil and around some regions of the deep ocean floor. Species of the domain </a:t>
            </a:r>
            <a:r>
              <a:rPr b="0" lang="en-PH" sz="1800" spc="-1" strike="noStrike">
                <a:solidFill>
                  <a:srgbClr val="000000"/>
                </a:solidFill>
                <a:latin typeface="Lato"/>
                <a:ea typeface="&gt;`îþ"/>
              </a:rPr>
              <a:t>Archaebacteria are examples of chemosynthetic autotrophs.</a:t>
            </a:r>
            <a:endParaRPr b="0" lang="en-PH" sz="1800" spc="-1" strike="noStrike">
              <a:latin typeface="Arial"/>
            </a:endParaRPr>
          </a:p>
        </p:txBody>
      </p:sp>
      <p:sp>
        <p:nvSpPr>
          <p:cNvPr id="178" name=""/>
          <p:cNvSpPr/>
          <p:nvPr/>
        </p:nvSpPr>
        <p:spPr>
          <a:xfrm>
            <a:off x="785880" y="2484000"/>
            <a:ext cx="10617840" cy="810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Autotrophs</a:t>
            </a:r>
            <a:r>
              <a:rPr b="1" lang="en-PH" sz="1800" spc="-1" strike="noStrike">
                <a:solidFill>
                  <a:srgbClr val="000000"/>
                </a:solidFill>
                <a:latin typeface="Lato"/>
                <a:ea typeface="&gt;`îþ"/>
              </a:rPr>
              <a:t>͕ or producers</a:t>
            </a:r>
            <a:r>
              <a:rPr b="0" lang="en-PH" sz="1800" spc="-1" strike="noStrike">
                <a:solidFill>
                  <a:srgbClr val="000000"/>
                </a:solidFill>
                <a:latin typeface="Lato"/>
                <a:ea typeface="&gt;`îþ"/>
              </a:rPr>
              <a:t> are self-sustaining organisms that can manufacture their own food. There are two kinds of autotrophs: photosynthetic autotrophs and chemosynthetic autotrophs.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720000" y="360000"/>
            <a:ext cx="9167760" cy="707760"/>
          </a:xfrm>
          <a:prstGeom prst="rect">
            <a:avLst/>
          </a:prstGeom>
          <a:noFill/>
          <a:ln w="0">
            <a:noFill/>
          </a:ln>
        </p:spPr>
        <p:style>
          <a:lnRef idx="0"/>
          <a:fillRef idx="0"/>
          <a:effectRef idx="0"/>
          <a:fontRef idx="minor"/>
        </p:style>
      </p:sp>
      <p:sp>
        <p:nvSpPr>
          <p:cNvPr id="180"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81" name=""/>
          <p:cNvSpPr/>
          <p:nvPr/>
        </p:nvSpPr>
        <p:spPr>
          <a:xfrm>
            <a:off x="7560000" y="5400000"/>
            <a:ext cx="2874240" cy="340560"/>
          </a:xfrm>
          <a:prstGeom prst="rect">
            <a:avLst/>
          </a:prstGeom>
          <a:noFill/>
          <a:ln w="0">
            <a:noFill/>
          </a:ln>
        </p:spPr>
        <p:style>
          <a:lnRef idx="0"/>
          <a:fillRef idx="0"/>
          <a:effectRef idx="0"/>
          <a:fontRef idx="minor"/>
        </p:style>
      </p:sp>
      <p:sp>
        <p:nvSpPr>
          <p:cNvPr id="182" name=""/>
          <p:cNvSpPr/>
          <p:nvPr/>
        </p:nvSpPr>
        <p:spPr>
          <a:xfrm>
            <a:off x="10260000" y="5746320"/>
            <a:ext cx="174960" cy="340560"/>
          </a:xfrm>
          <a:prstGeom prst="rect">
            <a:avLst/>
          </a:prstGeom>
          <a:noFill/>
          <a:ln w="0">
            <a:noFill/>
          </a:ln>
        </p:spPr>
        <p:style>
          <a:lnRef idx="0"/>
          <a:fillRef idx="0"/>
          <a:effectRef idx="0"/>
          <a:fontRef idx="minor"/>
        </p:style>
      </p:sp>
      <p:sp>
        <p:nvSpPr>
          <p:cNvPr id="183" name=""/>
          <p:cNvSpPr/>
          <p:nvPr/>
        </p:nvSpPr>
        <p:spPr>
          <a:xfrm>
            <a:off x="516240" y="1440000"/>
            <a:ext cx="11157840" cy="107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Heterotrophs or consumers </a:t>
            </a:r>
            <a:r>
              <a:rPr b="0" lang="en-PH" sz="1800" spc="-1" strike="noStrike">
                <a:solidFill>
                  <a:srgbClr val="000000"/>
                </a:solidFill>
                <a:latin typeface="Lato"/>
                <a:ea typeface="DejaVu Sans"/>
              </a:rPr>
              <a:t>are living things that cannot make their own food. They obtain their energy by feeding on the tissues of producers and/or other consumers. Depending on their food sources, heterotrophs are grouped into four subcategories:</a:t>
            </a:r>
            <a:endParaRPr b="0" lang="en-PH" sz="1800" spc="-1" strike="noStrike">
              <a:latin typeface="Arial"/>
            </a:endParaRPr>
          </a:p>
        </p:txBody>
      </p:sp>
      <p:sp>
        <p:nvSpPr>
          <p:cNvPr id="184" name=""/>
          <p:cNvSpPr/>
          <p:nvPr/>
        </p:nvSpPr>
        <p:spPr>
          <a:xfrm>
            <a:off x="414000" y="2700000"/>
            <a:ext cx="11362320" cy="305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Herbivores</a:t>
            </a:r>
            <a:r>
              <a:rPr b="0" lang="en-PH" sz="1800" spc="-1" strike="noStrike">
                <a:solidFill>
                  <a:srgbClr val="000000"/>
                </a:solidFill>
                <a:latin typeface="Lato"/>
                <a:ea typeface="DejaVu Sans"/>
              </a:rPr>
              <a:t> are the plant eaters. They are considered the primary consumers since they feed directly on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producers.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examples of herbivores are rabbits, goats, and cows.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Carnivores</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are the flesh eaters. They are the secondary consumers that feed on the primary consumers. </a:t>
            </a:r>
            <a:r>
              <a:rPr b="0" lang="en-PH" sz="1800" spc="-1" strike="noStrike">
                <a:solidFill>
                  <a:srgbClr val="000000"/>
                </a:solidFill>
                <a:latin typeface="Lato"/>
                <a:ea typeface="&gt;`îþ"/>
              </a:rPr>
              <a:t>	</a:t>
            </a:r>
            <a:r>
              <a:rPr b="0" lang="en-PH" sz="1800" spc="-1" strike="noStrike">
                <a:solidFill>
                  <a:srgbClr val="000000"/>
                </a:solidFill>
                <a:latin typeface="Lato"/>
                <a:ea typeface="&gt;`îþ"/>
              </a:rPr>
              <a:t>Some examples of carnivores are snakes, tigers, cheetahs, lions, and eagles.</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3. </a:t>
            </a:r>
            <a:r>
              <a:rPr b="1" lang="en-PH" sz="1800" spc="-1" strike="noStrike">
                <a:solidFill>
                  <a:srgbClr val="000000"/>
                </a:solidFill>
                <a:latin typeface="Lato"/>
                <a:ea typeface="&gt;`îþ"/>
              </a:rPr>
              <a:t>Omnivores</a:t>
            </a:r>
            <a:r>
              <a:rPr b="0" lang="en-PH" sz="1800" spc="-1" strike="noStrike">
                <a:solidFill>
                  <a:srgbClr val="000000"/>
                </a:solidFill>
                <a:latin typeface="Lato"/>
                <a:ea typeface="&gt;`îþ"/>
              </a:rPr>
              <a:t> are consumers that can eat both plants and animals. </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Some examples are humans, pigs, mice, bears, and cockroaches.</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4.</a:t>
            </a:r>
            <a:r>
              <a:rPr b="1" lang="en-PH" sz="1800" spc="-1" strike="noStrike">
                <a:solidFill>
                  <a:srgbClr val="000000"/>
                </a:solidFill>
                <a:latin typeface="Lato"/>
                <a:ea typeface="&gt;`îþ"/>
              </a:rPr>
              <a:t> Decomposers</a:t>
            </a:r>
            <a:r>
              <a:rPr b="0" lang="en-PH" sz="1800" spc="-1" strike="noStrike">
                <a:solidFill>
                  <a:srgbClr val="000000"/>
                </a:solidFill>
                <a:latin typeface="Lato"/>
                <a:ea typeface="&gt;`îþ"/>
              </a:rPr>
              <a:t> are the final consumers. They feed on the dead remains of plants and animals. </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Some examples of decomposers are bacteria and fungi.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720000" y="360000"/>
            <a:ext cx="9167760" cy="707760"/>
          </a:xfrm>
          <a:prstGeom prst="rect">
            <a:avLst/>
          </a:prstGeom>
          <a:noFill/>
          <a:ln w="0">
            <a:noFill/>
          </a:ln>
        </p:spPr>
        <p:style>
          <a:lnRef idx="0"/>
          <a:fillRef idx="0"/>
          <a:effectRef idx="0"/>
          <a:fontRef idx="minor"/>
        </p:style>
      </p:sp>
      <p:sp>
        <p:nvSpPr>
          <p:cNvPr id="186"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87" name=""/>
          <p:cNvSpPr/>
          <p:nvPr/>
        </p:nvSpPr>
        <p:spPr>
          <a:xfrm>
            <a:off x="7560000" y="5400000"/>
            <a:ext cx="2874240" cy="340560"/>
          </a:xfrm>
          <a:prstGeom prst="rect">
            <a:avLst/>
          </a:prstGeom>
          <a:noFill/>
          <a:ln w="0">
            <a:noFill/>
          </a:ln>
        </p:spPr>
        <p:style>
          <a:lnRef idx="0"/>
          <a:fillRef idx="0"/>
          <a:effectRef idx="0"/>
          <a:fontRef idx="minor"/>
        </p:style>
      </p:sp>
      <p:sp>
        <p:nvSpPr>
          <p:cNvPr id="188" name=""/>
          <p:cNvSpPr/>
          <p:nvPr/>
        </p:nvSpPr>
        <p:spPr>
          <a:xfrm>
            <a:off x="10260000" y="5746320"/>
            <a:ext cx="174960" cy="340560"/>
          </a:xfrm>
          <a:prstGeom prst="rect">
            <a:avLst/>
          </a:prstGeom>
          <a:noFill/>
          <a:ln w="0">
            <a:noFill/>
          </a:ln>
        </p:spPr>
        <p:style>
          <a:lnRef idx="0"/>
          <a:fillRef idx="0"/>
          <a:effectRef idx="0"/>
          <a:fontRef idx="minor"/>
        </p:style>
      </p:sp>
      <p:sp>
        <p:nvSpPr>
          <p:cNvPr id="189" name=""/>
          <p:cNvSpPr/>
          <p:nvPr/>
        </p:nvSpPr>
        <p:spPr>
          <a:xfrm>
            <a:off x="1415880" y="1783800"/>
            <a:ext cx="935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Categorize each of the given components according to the keywords below.</a:t>
            </a:r>
            <a:endParaRPr b="0" lang="en-PH" sz="1800" spc="-1" strike="noStrike">
              <a:latin typeface="Arial"/>
            </a:endParaRPr>
          </a:p>
        </p:txBody>
      </p:sp>
      <p:sp>
        <p:nvSpPr>
          <p:cNvPr id="190" name=""/>
          <p:cNvSpPr/>
          <p:nvPr/>
        </p:nvSpPr>
        <p:spPr>
          <a:xfrm>
            <a:off x="1656000" y="4305240"/>
            <a:ext cx="8098200" cy="1884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Biotic Factors</a:t>
            </a:r>
            <a:r>
              <a:rPr b="0" lang="en-PH" sz="1800" spc="-1" strike="noStrike">
                <a:solidFill>
                  <a:srgbClr val="000000"/>
                </a:solidFill>
                <a:latin typeface="Lato"/>
                <a:ea typeface="DejaVu Sans"/>
              </a:rPr>
              <a:t>: _______________________________________________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Abiotic Factors</a:t>
            </a:r>
            <a:r>
              <a:rPr b="0" lang="en-PH" sz="1800" spc="-1" strike="noStrike">
                <a:solidFill>
                  <a:srgbClr val="000000"/>
                </a:solidFill>
                <a:latin typeface="Lato"/>
                <a:ea typeface="DejaVu Sans"/>
              </a:rPr>
              <a:t>: ______________________________________________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91" name=""/>
          <p:cNvGraphicFramePr/>
          <p:nvPr/>
        </p:nvGraphicFramePr>
        <p:xfrm>
          <a:off x="1703160" y="2381400"/>
          <a:ext cx="8969760" cy="1726560"/>
        </p:xfrm>
        <a:graphic>
          <a:graphicData uri="http://schemas.openxmlformats.org/drawingml/2006/table">
            <a:tbl>
              <a:tblPr/>
              <a:tblGrid>
                <a:gridCol w="2241360"/>
                <a:gridCol w="2241360"/>
                <a:gridCol w="2241360"/>
                <a:gridCol w="2246040"/>
              </a:tblGrid>
              <a:tr h="575640">
                <a:tc>
                  <a:txBody>
                    <a:bodyPr lIns="90000" rIns="90000" anchor="ctr">
                      <a:noAutofit/>
                    </a:bodyPr>
                    <a:p>
                      <a:pPr algn="ctr">
                        <a:lnSpc>
                          <a:spcPct val="100000"/>
                        </a:lnSpc>
                        <a:buNone/>
                      </a:pPr>
                      <a:r>
                        <a:rPr b="0" lang="en-PH" sz="1800" spc="-1" strike="noStrike">
                          <a:latin typeface="Lato"/>
                        </a:rPr>
                        <a:t>freshwater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gt;³îþ"/>
                        </a:rPr>
                        <a:t>fish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boat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duck</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5640">
                <a:tc>
                  <a:txBody>
                    <a:bodyPr lIns="90000" rIns="90000" anchor="ctr">
                      <a:noAutofit/>
                    </a:bodyPr>
                    <a:p>
                      <a:pPr algn="ctr">
                        <a:lnSpc>
                          <a:spcPct val="100000"/>
                        </a:lnSpc>
                        <a:buNone/>
                      </a:pPr>
                      <a:r>
                        <a:rPr b="0" lang="en-PH" sz="1800" spc="-1" strike="noStrike">
                          <a:latin typeface="Lato"/>
                        </a:rPr>
                        <a:t>weed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water lilies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sunlight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snails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5640">
                <a:tc>
                  <a:txBody>
                    <a:bodyPr lIns="90000" rIns="90000" anchor="ctr">
                      <a:noAutofit/>
                    </a:bodyPr>
                    <a:p>
                      <a:pPr algn="ctr">
                        <a:lnSpc>
                          <a:spcPct val="100000"/>
                        </a:lnSpc>
                        <a:buNone/>
                      </a:pPr>
                      <a:r>
                        <a:rPr b="0" lang="en-PH" sz="1800" spc="-1" strike="noStrike">
                          <a:latin typeface="Lato"/>
                        </a:rPr>
                        <a:t>algae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sediments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soil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wind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92" name=""/>
          <p:cNvSpPr txBox="1"/>
          <p:nvPr/>
        </p:nvSpPr>
        <p:spPr>
          <a:xfrm>
            <a:off x="5285880" y="13338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720000" y="360000"/>
            <a:ext cx="9167760" cy="707760"/>
          </a:xfrm>
          <a:prstGeom prst="rect">
            <a:avLst/>
          </a:prstGeom>
          <a:noFill/>
          <a:ln w="0">
            <a:noFill/>
          </a:ln>
        </p:spPr>
        <p:style>
          <a:lnRef idx="0"/>
          <a:fillRef idx="0"/>
          <a:effectRef idx="0"/>
          <a:fontRef idx="minor"/>
        </p:style>
      </p:sp>
      <p:sp>
        <p:nvSpPr>
          <p:cNvPr id="194"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95" name=""/>
          <p:cNvSpPr/>
          <p:nvPr/>
        </p:nvSpPr>
        <p:spPr>
          <a:xfrm>
            <a:off x="7560000" y="5400000"/>
            <a:ext cx="2874240" cy="340560"/>
          </a:xfrm>
          <a:prstGeom prst="rect">
            <a:avLst/>
          </a:prstGeom>
          <a:noFill/>
          <a:ln w="0">
            <a:noFill/>
          </a:ln>
        </p:spPr>
        <p:style>
          <a:lnRef idx="0"/>
          <a:fillRef idx="0"/>
          <a:effectRef idx="0"/>
          <a:fontRef idx="minor"/>
        </p:style>
      </p:sp>
      <p:sp>
        <p:nvSpPr>
          <p:cNvPr id="196" name=""/>
          <p:cNvSpPr/>
          <p:nvPr/>
        </p:nvSpPr>
        <p:spPr>
          <a:xfrm>
            <a:off x="10260000" y="5746320"/>
            <a:ext cx="174960" cy="340560"/>
          </a:xfrm>
          <a:prstGeom prst="rect">
            <a:avLst/>
          </a:prstGeom>
          <a:noFill/>
          <a:ln w="0">
            <a:noFill/>
          </a:ln>
        </p:spPr>
        <p:style>
          <a:lnRef idx="0"/>
          <a:fillRef idx="0"/>
          <a:effectRef idx="0"/>
          <a:fontRef idx="minor"/>
        </p:style>
      </p:sp>
      <p:sp>
        <p:nvSpPr>
          <p:cNvPr id="197" name=""/>
          <p:cNvSpPr/>
          <p:nvPr/>
        </p:nvSpPr>
        <p:spPr>
          <a:xfrm>
            <a:off x="5094000" y="1315800"/>
            <a:ext cx="200232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1" lang="en-PH" sz="2000" spc="-1" strike="noStrike">
              <a:solidFill>
                <a:srgbClr val="c9211e"/>
              </a:solidFill>
              <a:latin typeface="Lato"/>
            </a:endParaRPr>
          </a:p>
        </p:txBody>
      </p:sp>
      <p:sp>
        <p:nvSpPr>
          <p:cNvPr id="198" name=""/>
          <p:cNvSpPr/>
          <p:nvPr/>
        </p:nvSpPr>
        <p:spPr>
          <a:xfrm>
            <a:off x="1656000" y="3999600"/>
            <a:ext cx="8098200" cy="1884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Biotic Factors</a:t>
            </a:r>
            <a:r>
              <a:rPr b="0" lang="en-PH" sz="1800" spc="-1" strike="noStrike">
                <a:solidFill>
                  <a:srgbClr val="000000"/>
                </a:solidFill>
                <a:latin typeface="Lato"/>
                <a:ea typeface="DejaVu Sans"/>
              </a:rPr>
              <a:t>: _______________________________________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Abiotic Factors</a:t>
            </a:r>
            <a:r>
              <a:rPr b="0" lang="en-PH" sz="1800" spc="-1" strike="noStrike">
                <a:solidFill>
                  <a:srgbClr val="000000"/>
                </a:solidFill>
                <a:latin typeface="Lato"/>
                <a:ea typeface="DejaVu Sans"/>
              </a:rPr>
              <a:t>: _____________________________________________</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99" name=""/>
          <p:cNvGraphicFramePr/>
          <p:nvPr/>
        </p:nvGraphicFramePr>
        <p:xfrm>
          <a:off x="1690200" y="1898280"/>
          <a:ext cx="8969760" cy="1726560"/>
        </p:xfrm>
        <a:graphic>
          <a:graphicData uri="http://schemas.openxmlformats.org/drawingml/2006/table">
            <a:tbl>
              <a:tblPr/>
              <a:tblGrid>
                <a:gridCol w="2241360"/>
                <a:gridCol w="2241360"/>
                <a:gridCol w="2241360"/>
                <a:gridCol w="2246040"/>
              </a:tblGrid>
              <a:tr h="575640">
                <a:tc>
                  <a:txBody>
                    <a:bodyPr lIns="90000" rIns="90000" anchor="ctr">
                      <a:noAutofit/>
                    </a:bodyPr>
                    <a:p>
                      <a:pPr algn="ctr">
                        <a:lnSpc>
                          <a:spcPct val="100000"/>
                        </a:lnSpc>
                        <a:buNone/>
                      </a:pPr>
                      <a:r>
                        <a:rPr b="0" lang="en-PH" sz="1800" spc="-1" strike="noStrike">
                          <a:latin typeface="Lato"/>
                        </a:rPr>
                        <a:t>freshwater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gt;³îþ"/>
                        </a:rPr>
                        <a:t>fish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boat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duck</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5640">
                <a:tc>
                  <a:txBody>
                    <a:bodyPr lIns="90000" rIns="90000" anchor="ctr">
                      <a:noAutofit/>
                    </a:bodyPr>
                    <a:p>
                      <a:pPr algn="ctr">
                        <a:lnSpc>
                          <a:spcPct val="100000"/>
                        </a:lnSpc>
                        <a:buNone/>
                      </a:pPr>
                      <a:r>
                        <a:rPr b="0" lang="en-PH" sz="1800" spc="-1" strike="noStrike">
                          <a:latin typeface="Lato"/>
                        </a:rPr>
                        <a:t>weed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water lilies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sunlight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snails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5640">
                <a:tc>
                  <a:txBody>
                    <a:bodyPr lIns="90000" rIns="90000" anchor="ctr">
                      <a:noAutofit/>
                    </a:bodyPr>
                    <a:p>
                      <a:pPr algn="ctr">
                        <a:lnSpc>
                          <a:spcPct val="100000"/>
                        </a:lnSpc>
                        <a:buNone/>
                      </a:pPr>
                      <a:r>
                        <a:rPr b="0" lang="en-PH" sz="1800" spc="-1" strike="noStrike">
                          <a:latin typeface="Lato"/>
                        </a:rPr>
                        <a:t>algae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sediments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soil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wind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00" name=""/>
          <p:cNvSpPr/>
          <p:nvPr/>
        </p:nvSpPr>
        <p:spPr>
          <a:xfrm>
            <a:off x="3672000" y="3999600"/>
            <a:ext cx="467820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weed, algae, fish, water lilies, duck, snails </a:t>
            </a:r>
            <a:endParaRPr b="0" lang="en-PH" sz="1800" spc="-1" strike="noStrike">
              <a:latin typeface="Arial"/>
            </a:endParaRPr>
          </a:p>
        </p:txBody>
      </p:sp>
      <p:sp>
        <p:nvSpPr>
          <p:cNvPr id="201" name=""/>
          <p:cNvSpPr/>
          <p:nvPr/>
        </p:nvSpPr>
        <p:spPr>
          <a:xfrm>
            <a:off x="3852000" y="4967280"/>
            <a:ext cx="539820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fresh water, sediments, boat, sunlight, soil, wind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7760" cy="707760"/>
          </a:xfrm>
          <a:prstGeom prst="rect">
            <a:avLst/>
          </a:prstGeom>
          <a:noFill/>
          <a:ln w="0">
            <a:noFill/>
          </a:ln>
        </p:spPr>
        <p:style>
          <a:lnRef idx="0"/>
          <a:fillRef idx="0"/>
          <a:effectRef idx="0"/>
          <a:fontRef idx="minor"/>
        </p:style>
      </p:sp>
      <p:sp>
        <p:nvSpPr>
          <p:cNvPr id="126" name=""/>
          <p:cNvSpPr/>
          <p:nvPr/>
        </p:nvSpPr>
        <p:spPr>
          <a:xfrm>
            <a:off x="1563480" y="54072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27" name=""/>
          <p:cNvSpPr/>
          <p:nvPr/>
        </p:nvSpPr>
        <p:spPr>
          <a:xfrm>
            <a:off x="10260000" y="5746320"/>
            <a:ext cx="174960" cy="340560"/>
          </a:xfrm>
          <a:prstGeom prst="rect">
            <a:avLst/>
          </a:prstGeom>
          <a:noFill/>
          <a:ln w="0">
            <a:noFill/>
          </a:ln>
        </p:spPr>
        <p:style>
          <a:lnRef idx="0"/>
          <a:fillRef idx="0"/>
          <a:effectRef idx="0"/>
          <a:fontRef idx="minor"/>
        </p:style>
      </p:sp>
      <p:sp>
        <p:nvSpPr>
          <p:cNvPr id="128" name=""/>
          <p:cNvSpPr/>
          <p:nvPr/>
        </p:nvSpPr>
        <p:spPr>
          <a:xfrm>
            <a:off x="497880" y="1800000"/>
            <a:ext cx="11194200" cy="359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living things in the area and the physical environment where they live, as well as the interactions that exist among them, constitute an ecological grouping called the ecosystem. There are many kinds of ecosystems. Based on their size, ecosystems can be </a:t>
            </a:r>
            <a:r>
              <a:rPr b="1" lang="en-PH" sz="1800" spc="-1" strike="noStrike">
                <a:solidFill>
                  <a:srgbClr val="000000"/>
                </a:solidFill>
                <a:latin typeface="Lato"/>
                <a:ea typeface="DejaVu Sans"/>
              </a:rPr>
              <a:t>macroecosystems</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microecosystems</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Macroecosystems</a:t>
            </a:r>
            <a:r>
              <a:rPr b="0" lang="en-PH" sz="1800" spc="-1" strike="noStrike">
                <a:solidFill>
                  <a:srgbClr val="000000"/>
                </a:solidFill>
                <a:latin typeface="Lato"/>
                <a:ea typeface="DejaVu Sans"/>
              </a:rPr>
              <a:t> are called </a:t>
            </a:r>
            <a:r>
              <a:rPr b="1" lang="en-PH" sz="1800" spc="-1" strike="noStrike">
                <a:solidFill>
                  <a:srgbClr val="000000"/>
                </a:solidFill>
                <a:latin typeface="Lato"/>
                <a:ea typeface="DejaVu Sans"/>
              </a:rPr>
              <a:t>biomes</a:t>
            </a:r>
            <a:r>
              <a:rPr b="0" lang="en-PH" sz="1800" spc="-1" strike="noStrike">
                <a:solidFill>
                  <a:srgbClr val="000000"/>
                </a:solidFill>
                <a:latin typeface="Lato"/>
                <a:ea typeface="DejaVu Sans"/>
              </a:rPr>
              <a:t> that cover large geographical areas.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Examples of macroecosystems are deserts, grasslands, forests, and oceans.</a:t>
            </a:r>
            <a:b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Microecosystems</a:t>
            </a:r>
            <a:r>
              <a:rPr b="0" lang="en-PH" sz="1800" spc="-1" strike="noStrike">
                <a:solidFill>
                  <a:srgbClr val="000000"/>
                </a:solidFill>
                <a:latin typeface="Lato"/>
                <a:ea typeface="DejaVu Sans"/>
              </a:rPr>
              <a:t> can be found within a large ecosystem.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For example, on the floor of a forest, there might be a fallen and decaying log where termites live.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Other examples of a microsystem are the potted plants in your garden.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360000"/>
            <a:ext cx="9167760" cy="707760"/>
          </a:xfrm>
          <a:prstGeom prst="rect">
            <a:avLst/>
          </a:prstGeom>
          <a:noFill/>
          <a:ln w="0">
            <a:noFill/>
          </a:ln>
        </p:spPr>
        <p:style>
          <a:lnRef idx="0"/>
          <a:fillRef idx="0"/>
          <a:effectRef idx="0"/>
          <a:fontRef idx="minor"/>
        </p:style>
      </p:sp>
      <p:sp>
        <p:nvSpPr>
          <p:cNvPr id="130"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31" name=""/>
          <p:cNvSpPr/>
          <p:nvPr/>
        </p:nvSpPr>
        <p:spPr>
          <a:xfrm>
            <a:off x="7560000" y="5400000"/>
            <a:ext cx="2874240" cy="340560"/>
          </a:xfrm>
          <a:prstGeom prst="rect">
            <a:avLst/>
          </a:prstGeom>
          <a:noFill/>
          <a:ln w="0">
            <a:noFill/>
          </a:ln>
        </p:spPr>
        <p:style>
          <a:lnRef idx="0"/>
          <a:fillRef idx="0"/>
          <a:effectRef idx="0"/>
          <a:fontRef idx="minor"/>
        </p:style>
      </p:sp>
      <p:sp>
        <p:nvSpPr>
          <p:cNvPr id="132" name=""/>
          <p:cNvSpPr/>
          <p:nvPr/>
        </p:nvSpPr>
        <p:spPr>
          <a:xfrm>
            <a:off x="10260000" y="5746320"/>
            <a:ext cx="174960" cy="340560"/>
          </a:xfrm>
          <a:prstGeom prst="rect">
            <a:avLst/>
          </a:prstGeom>
          <a:noFill/>
          <a:ln w="0">
            <a:noFill/>
          </a:ln>
        </p:spPr>
        <p:style>
          <a:lnRef idx="0"/>
          <a:fillRef idx="0"/>
          <a:effectRef idx="0"/>
          <a:fontRef idx="minor"/>
        </p:style>
      </p:sp>
      <p:sp>
        <p:nvSpPr>
          <p:cNvPr id="133" name=""/>
          <p:cNvSpPr/>
          <p:nvPr/>
        </p:nvSpPr>
        <p:spPr>
          <a:xfrm>
            <a:off x="414000" y="2160000"/>
            <a:ext cx="11361960" cy="233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Keep in mind that ecosystem boundaries are not fixed as they sometimes blend. Climate characteristics in an area determine the type of macroecosystems. Climate dictates the </a:t>
            </a:r>
            <a:r>
              <a:rPr b="0" lang="en-PH" sz="1800" spc="-1" strike="noStrike">
                <a:solidFill>
                  <a:srgbClr val="000000"/>
                </a:solidFill>
                <a:latin typeface="Lato"/>
                <a:ea typeface="&gt;`îþ"/>
              </a:rPr>
              <a:t>flora or the kind of vegetation that grows in the area, and the type of vegetation determines the fauna or the kind of animals that inhabit the area. Organisms live in a specific place within an ecosystem. The place where an organism lives is called the </a:t>
            </a:r>
            <a:r>
              <a:rPr b="1" lang="en-PH" sz="1800" spc="-1" strike="noStrike">
                <a:solidFill>
                  <a:srgbClr val="000000"/>
                </a:solidFill>
                <a:latin typeface="Lato"/>
                <a:ea typeface="&gt;`îþ"/>
              </a:rPr>
              <a:t>habitat</a:t>
            </a:r>
            <a:r>
              <a:rPr b="0" lang="en-PH" sz="1800" spc="-1" strike="noStrike">
                <a:solidFill>
                  <a:srgbClr val="000000"/>
                </a:solidFill>
                <a:latin typeface="Lato"/>
                <a:ea typeface="&gt;`îþ"/>
              </a:rPr>
              <a:t>. The habitat of the organisms provides all the resources that they need to live, grow, and reproduce. An ecosystem consists of living components or </a:t>
            </a:r>
            <a:r>
              <a:rPr b="1" lang="en-PH" sz="1800" spc="-1" strike="noStrike">
                <a:solidFill>
                  <a:srgbClr val="000000"/>
                </a:solidFill>
                <a:latin typeface="Lato"/>
                <a:ea typeface="&gt;`îþ"/>
              </a:rPr>
              <a:t>biotic factors</a:t>
            </a:r>
            <a:r>
              <a:rPr b="0" lang="en-PH" sz="1800" spc="-1" strike="noStrike">
                <a:solidFill>
                  <a:srgbClr val="000000"/>
                </a:solidFill>
                <a:latin typeface="Lato"/>
                <a:ea typeface="&gt;`îþ"/>
              </a:rPr>
              <a:t> and nonliving components called </a:t>
            </a:r>
            <a:r>
              <a:rPr b="1" lang="en-PH" sz="1800" spc="-1" strike="noStrike">
                <a:solidFill>
                  <a:srgbClr val="000000"/>
                </a:solidFill>
                <a:latin typeface="Lato"/>
                <a:ea typeface="&gt;`îþ"/>
              </a:rPr>
              <a:t>abiotic factors</a:t>
            </a:r>
            <a:r>
              <a:rPr b="0" lang="en-PH" sz="1800" spc="-1" strike="noStrike">
                <a:solidFill>
                  <a:srgbClr val="000000"/>
                </a:solidFill>
                <a:latin typeface="Lato"/>
                <a:ea typeface="&gt;`îþ"/>
              </a:rPr>
              <a:t> that interact with each other.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20000" y="360000"/>
            <a:ext cx="9167760" cy="707760"/>
          </a:xfrm>
          <a:prstGeom prst="rect">
            <a:avLst/>
          </a:prstGeom>
          <a:noFill/>
          <a:ln w="0">
            <a:noFill/>
          </a:ln>
        </p:spPr>
        <p:style>
          <a:lnRef idx="0"/>
          <a:fillRef idx="0"/>
          <a:effectRef idx="0"/>
          <a:fontRef idx="minor"/>
        </p:style>
      </p:sp>
      <p:sp>
        <p:nvSpPr>
          <p:cNvPr id="135"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36" name=""/>
          <p:cNvSpPr/>
          <p:nvPr/>
        </p:nvSpPr>
        <p:spPr>
          <a:xfrm>
            <a:off x="7560000" y="5400000"/>
            <a:ext cx="2874240" cy="340560"/>
          </a:xfrm>
          <a:prstGeom prst="rect">
            <a:avLst/>
          </a:prstGeom>
          <a:noFill/>
          <a:ln w="0">
            <a:noFill/>
          </a:ln>
        </p:spPr>
        <p:style>
          <a:lnRef idx="0"/>
          <a:fillRef idx="0"/>
          <a:effectRef idx="0"/>
          <a:fontRef idx="minor"/>
        </p:style>
      </p:sp>
      <p:sp>
        <p:nvSpPr>
          <p:cNvPr id="137" name=""/>
          <p:cNvSpPr/>
          <p:nvPr/>
        </p:nvSpPr>
        <p:spPr>
          <a:xfrm>
            <a:off x="10260000" y="5746320"/>
            <a:ext cx="174960" cy="340560"/>
          </a:xfrm>
          <a:prstGeom prst="rect">
            <a:avLst/>
          </a:prstGeom>
          <a:noFill/>
          <a:ln w="0">
            <a:noFill/>
          </a:ln>
        </p:spPr>
        <p:style>
          <a:lnRef idx="0"/>
          <a:fillRef idx="0"/>
          <a:effectRef idx="0"/>
          <a:fontRef idx="minor"/>
        </p:style>
      </p:sp>
      <p:sp>
        <p:nvSpPr>
          <p:cNvPr id="138" name=""/>
          <p:cNvSpPr/>
          <p:nvPr/>
        </p:nvSpPr>
        <p:spPr>
          <a:xfrm>
            <a:off x="4745880" y="1188000"/>
            <a:ext cx="2697840" cy="537840"/>
          </a:xfrm>
          <a:prstGeom prst="rect">
            <a:avLst/>
          </a:prstGeom>
          <a:solidFill>
            <a:srgbClr val="ffffff"/>
          </a:solidFill>
          <a:ln w="29160">
            <a:solidFill>
              <a:srgbClr val="158466"/>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The Abiotic Factors</a:t>
            </a:r>
            <a:endParaRPr b="0" lang="en-PH" sz="1800" spc="-1" strike="noStrike">
              <a:latin typeface="Arial"/>
            </a:endParaRPr>
          </a:p>
        </p:txBody>
      </p:sp>
      <p:sp>
        <p:nvSpPr>
          <p:cNvPr id="139" name=""/>
          <p:cNvSpPr/>
          <p:nvPr/>
        </p:nvSpPr>
        <p:spPr>
          <a:xfrm>
            <a:off x="1326240" y="1944000"/>
            <a:ext cx="9537840" cy="73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 abiotic factors are grouped into three categories: </a:t>
            </a:r>
            <a:r>
              <a:rPr b="1" lang="en-PH" sz="1800" spc="-1" strike="noStrike">
                <a:solidFill>
                  <a:srgbClr val="000000"/>
                </a:solidFill>
                <a:latin typeface="Lato"/>
                <a:ea typeface="DejaVu Sans"/>
              </a:rPr>
              <a:t>climatic factors</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edaphic factors</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physiographic factors</a:t>
            </a:r>
            <a:r>
              <a:rPr b="0" lang="en-PH" sz="1800" spc="-1" strike="noStrike">
                <a:solidFill>
                  <a:srgbClr val="000000"/>
                </a:solidFill>
                <a:latin typeface="Lato"/>
                <a:ea typeface="DejaVu Sans"/>
              </a:rPr>
              <a:t>.</a:t>
            </a:r>
            <a:endParaRPr b="0" lang="en-PH" sz="1800" spc="-1" strike="noStrike">
              <a:latin typeface="Arial"/>
            </a:endParaRPr>
          </a:p>
        </p:txBody>
      </p:sp>
      <p:sp>
        <p:nvSpPr>
          <p:cNvPr id="140" name=""/>
          <p:cNvSpPr/>
          <p:nvPr/>
        </p:nvSpPr>
        <p:spPr>
          <a:xfrm>
            <a:off x="335880" y="2700000"/>
            <a:ext cx="11518200" cy="287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Climatic factors</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are those that affect the weather of the place, such as light, temperature, water, and        wind.</a:t>
            </a:r>
            <a:br/>
            <a:r>
              <a:rPr b="0" lang="en-PH" sz="1800" spc="-1" strike="noStrike">
                <a:solidFill>
                  <a:srgbClr val="000000"/>
                </a:solidFill>
                <a:latin typeface="Lato"/>
                <a:ea typeface="&gt;`îþ"/>
              </a:rPr>
              <a:t>	</a:t>
            </a:r>
            <a:r>
              <a:rPr b="0" lang="en-PH" sz="1800" spc="-1" strike="noStrike">
                <a:solidFill>
                  <a:srgbClr val="000000"/>
                </a:solidFill>
                <a:latin typeface="Lato"/>
                <a:ea typeface="&gt;`îþ"/>
              </a:rPr>
              <a:t>1. </a:t>
            </a:r>
            <a:r>
              <a:rPr b="1" lang="en-PH" sz="1800" spc="-1" strike="noStrike">
                <a:solidFill>
                  <a:srgbClr val="000000"/>
                </a:solidFill>
                <a:latin typeface="Lato"/>
                <a:ea typeface="&gt;`îþ"/>
              </a:rPr>
              <a:t>Light</a:t>
            </a:r>
            <a:r>
              <a:rPr b="0" lang="en-PH" sz="1800" spc="-1" strike="noStrike">
                <a:solidFill>
                  <a:srgbClr val="000000"/>
                </a:solidFill>
                <a:latin typeface="Lato"/>
                <a:ea typeface="&gt;`îþ"/>
              </a:rPr>
              <a:t>. It is the visible portion of solar radiation. It is the primary source of energy in almost all ecosystems. It is trapped by plants and used in the food manufacturing process called photosynthesis. Light can be a limiting factor in aquatic ecosystems but not in terrestrial ecosystems. Wavelength, intensity, and duration are the factors of light that play an important part in any ecosystem. </a:t>
            </a:r>
            <a:br/>
            <a:r>
              <a:rPr b="0" lang="en-PH" sz="1800" spc="-1" strike="noStrike">
                <a:solidFill>
                  <a:srgbClr val="000000"/>
                </a:solidFill>
                <a:latin typeface="Lato"/>
                <a:ea typeface="&gt;`îþ"/>
              </a:rPr>
              <a:t>	</a:t>
            </a:r>
            <a:r>
              <a:rPr b="0" lang="en-PH" sz="1800" spc="-1" strike="noStrike">
                <a:solidFill>
                  <a:srgbClr val="000000"/>
                </a:solidFill>
                <a:latin typeface="Lato"/>
                <a:ea typeface="&gt;`îþ"/>
              </a:rPr>
              <a:t>What are the roles played by the wavelength, intensity, and duration of light in an ecosystem? </a:t>
            </a:r>
            <a:br/>
            <a:br/>
            <a:r>
              <a:rPr b="0" lang="en-PH" sz="1800" spc="-1" strike="noStrike">
                <a:solidFill>
                  <a:srgbClr val="000000"/>
                </a:solidFill>
                <a:latin typeface="Lato"/>
                <a:ea typeface="&gt;`îþ"/>
              </a:rPr>
              <a:t>	</a:t>
            </a:r>
            <a:r>
              <a:rPr b="0" lang="en-PH" sz="1800" spc="-1" strike="noStrike">
                <a:solidFill>
                  <a:srgbClr val="000000"/>
                </a:solidFill>
                <a:latin typeface="Lato"/>
                <a:ea typeface="&gt;`îþ"/>
              </a:rPr>
              <a:t>For </a:t>
            </a:r>
            <a:r>
              <a:rPr b="1" lang="en-PH" sz="1800" spc="-1" strike="noStrike">
                <a:solidFill>
                  <a:srgbClr val="000000"/>
                </a:solidFill>
                <a:latin typeface="Lato"/>
                <a:ea typeface="&gt;`îþ"/>
              </a:rPr>
              <a:t>wavelength</a:t>
            </a:r>
            <a:r>
              <a:rPr b="0" lang="en-PH" sz="1800" spc="-1" strike="noStrike">
                <a:solidFill>
                  <a:srgbClr val="000000"/>
                </a:solidFill>
                <a:latin typeface="Lato"/>
                <a:ea typeface="&gt;`îþ"/>
              </a:rPr>
              <a:t>, plants absorb relatively well the blue and red lights that are part of the visible light spectrum compared to the other colors.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20000" y="360000"/>
            <a:ext cx="9167760" cy="707760"/>
          </a:xfrm>
          <a:prstGeom prst="rect">
            <a:avLst/>
          </a:prstGeom>
          <a:noFill/>
          <a:ln w="0">
            <a:noFill/>
          </a:ln>
        </p:spPr>
        <p:style>
          <a:lnRef idx="0"/>
          <a:fillRef idx="0"/>
          <a:effectRef idx="0"/>
          <a:fontRef idx="minor"/>
        </p:style>
      </p:sp>
      <p:sp>
        <p:nvSpPr>
          <p:cNvPr id="142"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43" name=""/>
          <p:cNvSpPr/>
          <p:nvPr/>
        </p:nvSpPr>
        <p:spPr>
          <a:xfrm>
            <a:off x="7560000" y="5400000"/>
            <a:ext cx="2874240" cy="340560"/>
          </a:xfrm>
          <a:prstGeom prst="rect">
            <a:avLst/>
          </a:prstGeom>
          <a:noFill/>
          <a:ln w="0">
            <a:noFill/>
          </a:ln>
        </p:spPr>
        <p:style>
          <a:lnRef idx="0"/>
          <a:fillRef idx="0"/>
          <a:effectRef idx="0"/>
          <a:fontRef idx="minor"/>
        </p:style>
      </p:sp>
      <p:sp>
        <p:nvSpPr>
          <p:cNvPr id="144" name=""/>
          <p:cNvSpPr/>
          <p:nvPr/>
        </p:nvSpPr>
        <p:spPr>
          <a:xfrm>
            <a:off x="10260000" y="5746320"/>
            <a:ext cx="174960" cy="340560"/>
          </a:xfrm>
          <a:prstGeom prst="rect">
            <a:avLst/>
          </a:prstGeom>
          <a:noFill/>
          <a:ln w="0">
            <a:noFill/>
          </a:ln>
        </p:spPr>
        <p:style>
          <a:lnRef idx="0"/>
          <a:fillRef idx="0"/>
          <a:effectRef idx="0"/>
          <a:fontRef idx="minor"/>
        </p:style>
      </p:sp>
      <p:sp>
        <p:nvSpPr>
          <p:cNvPr id="145" name=""/>
          <p:cNvSpPr/>
          <p:nvPr/>
        </p:nvSpPr>
        <p:spPr>
          <a:xfrm>
            <a:off x="360000" y="1656000"/>
            <a:ext cx="11337840" cy="161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Intensity</a:t>
            </a:r>
            <a:r>
              <a:rPr b="0" lang="en-PH" sz="1800" spc="-1" strike="noStrike">
                <a:solidFill>
                  <a:srgbClr val="000000"/>
                </a:solidFill>
                <a:latin typeface="Lato"/>
                <a:ea typeface="DejaVu Sans"/>
              </a:rPr>
              <a:t>, on the other hand, is the amount of light that strikes Earth’s surface, and this varies according to latitude. At certain times of the year, different areas on Earth receive different amounts of solar energy, while there are also areas that do not receive rays from the Sun for a long time.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Lastly, the </a:t>
            </a:r>
            <a:r>
              <a:rPr b="1" lang="en-PH" sz="1800" spc="-1" strike="noStrike">
                <a:solidFill>
                  <a:srgbClr val="000000"/>
                </a:solidFill>
                <a:latin typeface="Lato"/>
                <a:ea typeface="DejaVu Sans"/>
              </a:rPr>
              <a:t>length</a:t>
            </a:r>
            <a:r>
              <a:rPr b="0" lang="en-PH" sz="1800" spc="-1" strike="noStrike">
                <a:solidFill>
                  <a:srgbClr val="000000"/>
                </a:solidFill>
                <a:latin typeface="Lato"/>
                <a:ea typeface="DejaVu Sans"/>
              </a:rPr>
              <a:t> of the day and night varies during certain times of the year, and this affects the growth and blossoming of plants.</a:t>
            </a:r>
            <a:endParaRPr b="0" lang="en-PH" sz="1800" spc="-1" strike="noStrike">
              <a:latin typeface="Arial"/>
            </a:endParaRPr>
          </a:p>
        </p:txBody>
      </p:sp>
      <p:sp>
        <p:nvSpPr>
          <p:cNvPr id="146" name=""/>
          <p:cNvSpPr/>
          <p:nvPr/>
        </p:nvSpPr>
        <p:spPr>
          <a:xfrm>
            <a:off x="360000" y="3420000"/>
            <a:ext cx="11337840" cy="2218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Temperature</a:t>
            </a:r>
            <a:r>
              <a:rPr b="0" lang="en-PH" sz="1800" spc="-1" strike="noStrike">
                <a:solidFill>
                  <a:srgbClr val="000000"/>
                </a:solidFill>
                <a:latin typeface="Lato"/>
                <a:ea typeface="DejaVu Sans"/>
              </a:rPr>
              <a:t>. Sunlight that strikes the surface undergoes transformation, ultimately forming heat energy. This heat energy provides Earth’s surface with its characteristic surface temperature. As seasons change, temperature changes as well. Why is temperature an important abiotic factor? Temperature is an important abiotic factor because the biochemical processes that bring about life are temperature dependent. Certain metabolic functions in the body can happen only under a certain temperature. Too much heat or too little heat can cause biochemical reactions to fail.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360000"/>
            <a:ext cx="9167760" cy="707760"/>
          </a:xfrm>
          <a:prstGeom prst="rect">
            <a:avLst/>
          </a:prstGeom>
          <a:noFill/>
          <a:ln w="0">
            <a:noFill/>
          </a:ln>
        </p:spPr>
        <p:style>
          <a:lnRef idx="0"/>
          <a:fillRef idx="0"/>
          <a:effectRef idx="0"/>
          <a:fontRef idx="minor"/>
        </p:style>
      </p:sp>
      <p:sp>
        <p:nvSpPr>
          <p:cNvPr id="148"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49" name=""/>
          <p:cNvSpPr/>
          <p:nvPr/>
        </p:nvSpPr>
        <p:spPr>
          <a:xfrm>
            <a:off x="7560000" y="5400000"/>
            <a:ext cx="2874240" cy="340560"/>
          </a:xfrm>
          <a:prstGeom prst="rect">
            <a:avLst/>
          </a:prstGeom>
          <a:noFill/>
          <a:ln w="0">
            <a:noFill/>
          </a:ln>
        </p:spPr>
        <p:style>
          <a:lnRef idx="0"/>
          <a:fillRef idx="0"/>
          <a:effectRef idx="0"/>
          <a:fontRef idx="minor"/>
        </p:style>
      </p:sp>
      <p:sp>
        <p:nvSpPr>
          <p:cNvPr id="150" name=""/>
          <p:cNvSpPr/>
          <p:nvPr/>
        </p:nvSpPr>
        <p:spPr>
          <a:xfrm>
            <a:off x="10260000" y="5746320"/>
            <a:ext cx="174960" cy="340560"/>
          </a:xfrm>
          <a:prstGeom prst="rect">
            <a:avLst/>
          </a:prstGeom>
          <a:noFill/>
          <a:ln w="0">
            <a:noFill/>
          </a:ln>
        </p:spPr>
        <p:style>
          <a:lnRef idx="0"/>
          <a:fillRef idx="0"/>
          <a:effectRef idx="0"/>
          <a:fontRef idx="minor"/>
        </p:style>
      </p:sp>
      <p:sp>
        <p:nvSpPr>
          <p:cNvPr id="151" name=""/>
          <p:cNvSpPr/>
          <p:nvPr/>
        </p:nvSpPr>
        <p:spPr>
          <a:xfrm>
            <a:off x="515880" y="2026440"/>
            <a:ext cx="11157840" cy="1391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3.</a:t>
            </a:r>
            <a:r>
              <a:rPr b="1" lang="en-PH" sz="1800" spc="-1" strike="noStrike">
                <a:solidFill>
                  <a:srgbClr val="000000"/>
                </a:solidFill>
                <a:latin typeface="Lato"/>
                <a:ea typeface="DejaVu Sans"/>
              </a:rPr>
              <a:t> Water</a:t>
            </a:r>
            <a:r>
              <a:rPr b="0" lang="en-PH" sz="1800" spc="-1" strike="noStrike">
                <a:solidFill>
                  <a:srgbClr val="000000"/>
                </a:solidFill>
                <a:latin typeface="Lato"/>
                <a:ea typeface="DejaVu Sans"/>
              </a:rPr>
              <a:t>. It is essential to life on Earth. The bodies of living things are made up mostly of water. It is the basic medium where biochemical reactions critical to life take place. The amount of water in an area dictates what plants will grow in the area. This in turn determines the number and type of consumers that can be supported in an ecosystem.</a:t>
            </a:r>
            <a:endParaRPr b="0" lang="en-PH" sz="1800" spc="-1" strike="noStrike">
              <a:latin typeface="Arial"/>
            </a:endParaRPr>
          </a:p>
        </p:txBody>
      </p:sp>
      <p:sp>
        <p:nvSpPr>
          <p:cNvPr id="152" name=""/>
          <p:cNvSpPr/>
          <p:nvPr/>
        </p:nvSpPr>
        <p:spPr>
          <a:xfrm>
            <a:off x="512280" y="3600000"/>
            <a:ext cx="11165040" cy="1514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Wind</a:t>
            </a:r>
            <a:r>
              <a:rPr b="0" lang="en-PH" sz="1800" spc="-1" strike="noStrike">
                <a:solidFill>
                  <a:srgbClr val="000000"/>
                </a:solidFill>
                <a:latin typeface="Lato"/>
                <a:ea typeface="DejaVu Sans"/>
              </a:rPr>
              <a:t>. It is also called the air current that carries water vapor that can cool and condense in the upper atmosphere and fall on the surface in the form of rain, snow, or hail. Strong and long-period winds cause damage and changes in the habitat of organisms. Wind also plays an important role in the dispersal of pollens, spores, and seeds so they can either fertilize other plants, spread, or germinate in other places.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20000" y="360000"/>
            <a:ext cx="9167760" cy="707760"/>
          </a:xfrm>
          <a:prstGeom prst="rect">
            <a:avLst/>
          </a:prstGeom>
          <a:noFill/>
          <a:ln w="0">
            <a:noFill/>
          </a:ln>
        </p:spPr>
        <p:style>
          <a:lnRef idx="0"/>
          <a:fillRef idx="0"/>
          <a:effectRef idx="0"/>
          <a:fontRef idx="minor"/>
        </p:style>
      </p:sp>
      <p:sp>
        <p:nvSpPr>
          <p:cNvPr id="154"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55" name=""/>
          <p:cNvSpPr/>
          <p:nvPr/>
        </p:nvSpPr>
        <p:spPr>
          <a:xfrm>
            <a:off x="7560000" y="5400000"/>
            <a:ext cx="2874240" cy="340560"/>
          </a:xfrm>
          <a:prstGeom prst="rect">
            <a:avLst/>
          </a:prstGeom>
          <a:noFill/>
          <a:ln w="0">
            <a:noFill/>
          </a:ln>
        </p:spPr>
        <p:style>
          <a:lnRef idx="0"/>
          <a:fillRef idx="0"/>
          <a:effectRef idx="0"/>
          <a:fontRef idx="minor"/>
        </p:style>
      </p:sp>
      <p:sp>
        <p:nvSpPr>
          <p:cNvPr id="156" name=""/>
          <p:cNvSpPr/>
          <p:nvPr/>
        </p:nvSpPr>
        <p:spPr>
          <a:xfrm>
            <a:off x="10260000" y="5746320"/>
            <a:ext cx="174960" cy="340560"/>
          </a:xfrm>
          <a:prstGeom prst="rect">
            <a:avLst/>
          </a:prstGeom>
          <a:noFill/>
          <a:ln w="0">
            <a:noFill/>
          </a:ln>
        </p:spPr>
        <p:style>
          <a:lnRef idx="0"/>
          <a:fillRef idx="0"/>
          <a:effectRef idx="0"/>
          <a:fontRef idx="minor"/>
        </p:style>
      </p:sp>
      <p:sp>
        <p:nvSpPr>
          <p:cNvPr id="157" name=""/>
          <p:cNvSpPr/>
          <p:nvPr/>
        </p:nvSpPr>
        <p:spPr>
          <a:xfrm>
            <a:off x="369000" y="1343160"/>
            <a:ext cx="11451960" cy="4487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Edaphic factors </a:t>
            </a:r>
            <a:r>
              <a:rPr b="0" lang="en-PH" sz="1800" spc="-1" strike="noStrike">
                <a:solidFill>
                  <a:srgbClr val="000000"/>
                </a:solidFill>
                <a:latin typeface="Lato"/>
                <a:ea typeface="DejaVu Sans"/>
              </a:rPr>
              <a:t>pertain to the structure and composition of the soil as well as its physical and chemical        properties. Humus content and the presence of soil organisms also make up these edaphic factors.</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Soil texture</a:t>
            </a:r>
            <a:r>
              <a:rPr b="0" lang="en-PH" sz="1800" spc="-1" strike="noStrike">
                <a:solidFill>
                  <a:srgbClr val="000000"/>
                </a:solidFill>
                <a:latin typeface="Lato"/>
                <a:ea typeface="DejaVu Sans"/>
              </a:rPr>
              <a:t>. It pertains to the size of the particles that compose the soil. Clay soil is composed of very tiny particles that can hold large amounts of water and is rich in mineral nutrients. Sandy soil is composed of larger particles that provide for the introduction of air into the soil, but it becomes very dry, making it unable to hold much water and nutrients. Loam soil is composed of particles of varied sizes that provide for the better introduction of air into the soil, has greater water capacity, and is rich in soil nutrients.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Soil pH</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It pertains to the alkalinity or acidity of the soil. Soil pH affects the availability of minerals needed for plant growth and development.</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3. </a:t>
            </a:r>
            <a:r>
              <a:rPr b="1" lang="en-PH" sz="1800" spc="-1" strike="noStrike">
                <a:solidFill>
                  <a:srgbClr val="000000"/>
                </a:solidFill>
                <a:latin typeface="Lato"/>
                <a:ea typeface="&gt;`îþ"/>
              </a:rPr>
              <a:t>Humus content</a:t>
            </a:r>
            <a:r>
              <a:rPr b="0" lang="en-PH" sz="1800" spc="-1" strike="noStrike">
                <a:solidFill>
                  <a:srgbClr val="000000"/>
                </a:solidFill>
                <a:latin typeface="Lato"/>
                <a:ea typeface="&gt;`îþ"/>
              </a:rPr>
              <a:t>. Humus is a dark, spongy, and jelly-like material that is formed when organic substances, such as the remains of plants and animals, fully decompose. Humus makes the soil porous for air to circulate. It also contributes to water retention and makes the soil fertile for healthy plant growth. Usually, the darker the soil, the richer it is with humus.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20000" y="360000"/>
            <a:ext cx="9167760" cy="707760"/>
          </a:xfrm>
          <a:prstGeom prst="rect">
            <a:avLst/>
          </a:prstGeom>
          <a:noFill/>
          <a:ln w="0">
            <a:noFill/>
          </a:ln>
        </p:spPr>
        <p:style>
          <a:lnRef idx="0"/>
          <a:fillRef idx="0"/>
          <a:effectRef idx="0"/>
          <a:fontRef idx="minor"/>
        </p:style>
      </p:sp>
      <p:sp>
        <p:nvSpPr>
          <p:cNvPr id="159"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60" name=""/>
          <p:cNvSpPr/>
          <p:nvPr/>
        </p:nvSpPr>
        <p:spPr>
          <a:xfrm>
            <a:off x="7560000" y="5400000"/>
            <a:ext cx="2874240" cy="340560"/>
          </a:xfrm>
          <a:prstGeom prst="rect">
            <a:avLst/>
          </a:prstGeom>
          <a:noFill/>
          <a:ln w="0">
            <a:noFill/>
          </a:ln>
        </p:spPr>
        <p:style>
          <a:lnRef idx="0"/>
          <a:fillRef idx="0"/>
          <a:effectRef idx="0"/>
          <a:fontRef idx="minor"/>
        </p:style>
      </p:sp>
      <p:sp>
        <p:nvSpPr>
          <p:cNvPr id="161" name=""/>
          <p:cNvSpPr/>
          <p:nvPr/>
        </p:nvSpPr>
        <p:spPr>
          <a:xfrm>
            <a:off x="10260000" y="5746320"/>
            <a:ext cx="174960" cy="340560"/>
          </a:xfrm>
          <a:prstGeom prst="rect">
            <a:avLst/>
          </a:prstGeom>
          <a:noFill/>
          <a:ln w="0">
            <a:noFill/>
          </a:ln>
        </p:spPr>
        <p:style>
          <a:lnRef idx="0"/>
          <a:fillRef idx="0"/>
          <a:effectRef idx="0"/>
          <a:fontRef idx="minor"/>
        </p:style>
      </p:sp>
      <p:sp>
        <p:nvSpPr>
          <p:cNvPr id="162" name=""/>
          <p:cNvSpPr/>
          <p:nvPr/>
        </p:nvSpPr>
        <p:spPr>
          <a:xfrm>
            <a:off x="459000" y="1836000"/>
            <a:ext cx="11272320" cy="7182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C. </a:t>
            </a:r>
            <a:r>
              <a:rPr b="1" lang="en-PH" sz="1800" spc="-1" strike="noStrike">
                <a:solidFill>
                  <a:srgbClr val="000000"/>
                </a:solidFill>
                <a:latin typeface="Lato"/>
                <a:ea typeface="DejaVu Sans"/>
              </a:rPr>
              <a:t>Physiographic factors</a:t>
            </a:r>
            <a:r>
              <a:rPr b="0" lang="en-PH" sz="1800" spc="-1" strike="noStrike">
                <a:solidFill>
                  <a:srgbClr val="000000"/>
                </a:solidFill>
                <a:latin typeface="Lato"/>
                <a:ea typeface="DejaVu Sans"/>
              </a:rPr>
              <a:t> pertain to the physical nature of the land surface or its topography (altitude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slopes) and position.</a:t>
            </a:r>
            <a:br/>
            <a:endParaRPr b="0" lang="en-PH" sz="1800" spc="-1" strike="noStrike">
              <a:latin typeface="Arial"/>
            </a:endParaRPr>
          </a:p>
          <a:p>
            <a:pPr>
              <a:lnSpc>
                <a:spcPct val="115000"/>
              </a:lnSpc>
              <a:buNone/>
            </a:pPr>
            <a:r>
              <a:rPr b="0" lang="en-PH" sz="1800" spc="-1" strike="noStrike">
                <a:solidFill>
                  <a:srgbClr val="000000"/>
                </a:solidFill>
                <a:latin typeface="Lato"/>
                <a:ea typeface="PingFang SC"/>
              </a:rPr>
              <a:t>	</a:t>
            </a:r>
            <a:br/>
            <a:endParaRPr b="0" lang="en-PH" sz="1800" spc="-1" strike="noStrike">
              <a:latin typeface="Arial"/>
            </a:endParaRPr>
          </a:p>
        </p:txBody>
      </p:sp>
      <p:sp>
        <p:nvSpPr>
          <p:cNvPr id="163" name=""/>
          <p:cNvSpPr/>
          <p:nvPr/>
        </p:nvSpPr>
        <p:spPr>
          <a:xfrm>
            <a:off x="639000" y="4263480"/>
            <a:ext cx="10912320" cy="810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Position of the area</a:t>
            </a:r>
            <a:r>
              <a:rPr b="0" lang="en-PH" sz="1800" spc="-1" strike="noStrike">
                <a:solidFill>
                  <a:srgbClr val="000000"/>
                </a:solidFill>
                <a:latin typeface="Lato"/>
                <a:ea typeface="DejaVu Sans"/>
              </a:rPr>
              <a:t>. This pertains to where the area is facing. If the area is facing the Sun, then the temperature is hotter and drier in that place, rather than if the area does not face the Sun.</a:t>
            </a:r>
            <a:endParaRPr b="0" lang="en-PH" sz="1800" spc="-1" strike="noStrike">
              <a:latin typeface="Arial"/>
            </a:endParaRPr>
          </a:p>
        </p:txBody>
      </p:sp>
      <p:sp>
        <p:nvSpPr>
          <p:cNvPr id="164" name=""/>
          <p:cNvSpPr/>
          <p:nvPr/>
        </p:nvSpPr>
        <p:spPr>
          <a:xfrm>
            <a:off x="605880" y="2623320"/>
            <a:ext cx="10978200" cy="1514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Topography</a:t>
            </a:r>
            <a:r>
              <a:rPr b="0" lang="en-PH" sz="1800" spc="-1" strike="noStrike">
                <a:solidFill>
                  <a:srgbClr val="000000"/>
                </a:solidFill>
                <a:latin typeface="Lato"/>
                <a:ea typeface="DejaVu Sans"/>
              </a:rPr>
              <a:t>. It is the varied landscapes that exist in the ecosystem gently rolling hills, rocky areas, gullies, cliffs, and plains. Diverse topography provides for the variety of plants and animals that inhabit the area. As the altitude changes, the type of vegetation also changes. As the altitude increases, the temperature becomes cooler, and the chance of rainfall is higher.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720000" y="360000"/>
            <a:ext cx="9167760" cy="707760"/>
          </a:xfrm>
          <a:prstGeom prst="rect">
            <a:avLst/>
          </a:prstGeom>
          <a:noFill/>
          <a:ln w="0">
            <a:noFill/>
          </a:ln>
        </p:spPr>
        <p:style>
          <a:lnRef idx="0"/>
          <a:fillRef idx="0"/>
          <a:effectRef idx="0"/>
          <a:fontRef idx="minor"/>
        </p:style>
      </p:sp>
      <p:sp>
        <p:nvSpPr>
          <p:cNvPr id="166" name=""/>
          <p:cNvSpPr/>
          <p:nvPr/>
        </p:nvSpPr>
        <p:spPr>
          <a:xfrm>
            <a:off x="1563480" y="360000"/>
            <a:ext cx="9063000" cy="71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Ecosystems</a:t>
            </a:r>
            <a:endParaRPr b="0" lang="en-PH" sz="3000" spc="-1" strike="noStrike">
              <a:latin typeface="Arial"/>
            </a:endParaRPr>
          </a:p>
        </p:txBody>
      </p:sp>
      <p:sp>
        <p:nvSpPr>
          <p:cNvPr id="167" name=""/>
          <p:cNvSpPr/>
          <p:nvPr/>
        </p:nvSpPr>
        <p:spPr>
          <a:xfrm>
            <a:off x="7560000" y="5400000"/>
            <a:ext cx="2874240" cy="340560"/>
          </a:xfrm>
          <a:prstGeom prst="rect">
            <a:avLst/>
          </a:prstGeom>
          <a:noFill/>
          <a:ln w="0">
            <a:noFill/>
          </a:ln>
        </p:spPr>
        <p:style>
          <a:lnRef idx="0"/>
          <a:fillRef idx="0"/>
          <a:effectRef idx="0"/>
          <a:fontRef idx="minor"/>
        </p:style>
      </p:sp>
      <p:sp>
        <p:nvSpPr>
          <p:cNvPr id="168" name=""/>
          <p:cNvSpPr/>
          <p:nvPr/>
        </p:nvSpPr>
        <p:spPr>
          <a:xfrm>
            <a:off x="10260000" y="5746320"/>
            <a:ext cx="174960" cy="340560"/>
          </a:xfrm>
          <a:prstGeom prst="rect">
            <a:avLst/>
          </a:prstGeom>
          <a:noFill/>
          <a:ln w="0">
            <a:noFill/>
          </a:ln>
        </p:spPr>
        <p:style>
          <a:lnRef idx="0"/>
          <a:fillRef idx="0"/>
          <a:effectRef idx="0"/>
          <a:fontRef idx="minor"/>
        </p:style>
      </p:sp>
      <p:sp>
        <p:nvSpPr>
          <p:cNvPr id="169" name=""/>
          <p:cNvSpPr/>
          <p:nvPr/>
        </p:nvSpPr>
        <p:spPr>
          <a:xfrm>
            <a:off x="4500000" y="1224000"/>
            <a:ext cx="2877840" cy="537840"/>
          </a:xfrm>
          <a:prstGeom prst="rect">
            <a:avLst/>
          </a:prstGeom>
          <a:solidFill>
            <a:srgbClr val="ffffff"/>
          </a:solidFill>
          <a:ln w="29160">
            <a:solidFill>
              <a:srgbClr val="158466"/>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The Biotic Factors</a:t>
            </a:r>
            <a:endParaRPr b="0" lang="en-PH" sz="1800" spc="-1" strike="noStrike">
              <a:latin typeface="Arial"/>
            </a:endParaRPr>
          </a:p>
        </p:txBody>
      </p:sp>
      <p:sp>
        <p:nvSpPr>
          <p:cNvPr id="170" name=""/>
          <p:cNvSpPr/>
          <p:nvPr/>
        </p:nvSpPr>
        <p:spPr>
          <a:xfrm>
            <a:off x="576000" y="1908000"/>
            <a:ext cx="10977840" cy="792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Living things comprise the biotic factors of the environment. An ecosystem has a set of diverse living organisms. These living organisms are organized ecologically into different levels.</a:t>
            </a:r>
            <a:endParaRPr b="0" lang="en-PH" sz="1800" spc="-1" strike="noStrike">
              <a:latin typeface="Arial"/>
            </a:endParaRPr>
          </a:p>
        </p:txBody>
      </p:sp>
      <p:sp>
        <p:nvSpPr>
          <p:cNvPr id="171" name=""/>
          <p:cNvSpPr/>
          <p:nvPr/>
        </p:nvSpPr>
        <p:spPr>
          <a:xfrm>
            <a:off x="515880" y="2641680"/>
            <a:ext cx="11157840" cy="3477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smallest unit of an organization is the organism level. An </a:t>
            </a:r>
            <a:r>
              <a:rPr b="1" lang="en-PH" sz="1800" spc="-1" strike="noStrike">
                <a:solidFill>
                  <a:srgbClr val="000000"/>
                </a:solidFill>
                <a:latin typeface="Lato"/>
                <a:ea typeface="DejaVu Sans"/>
              </a:rPr>
              <a:t>organism</a:t>
            </a:r>
            <a:r>
              <a:rPr b="0" lang="en-PH" sz="1800" spc="-1" strike="noStrike">
                <a:solidFill>
                  <a:srgbClr val="000000"/>
                </a:solidFill>
                <a:latin typeface="Lato"/>
                <a:ea typeface="DejaVu Sans"/>
              </a:rPr>
              <a:t> is an individual belonging to a particular species.</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species</a:t>
            </a:r>
            <a:r>
              <a:rPr b="0" lang="en-PH" sz="1800" spc="-1" strike="noStrike">
                <a:solidFill>
                  <a:srgbClr val="000000"/>
                </a:solidFill>
                <a:latin typeface="Lato"/>
                <a:ea typeface="DejaVu Sans"/>
              </a:rPr>
              <a:t> is a group of similar individuals that are capable of interbreeding to produce fertile off spring.</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Organisms of the same species group that interact together form </a:t>
            </a:r>
            <a:r>
              <a:rPr b="1" lang="en-PH" sz="1800" spc="-1" strike="noStrike">
                <a:solidFill>
                  <a:srgbClr val="000000"/>
                </a:solidFill>
                <a:latin typeface="Lato"/>
                <a:ea typeface="&gt;`îþ"/>
              </a:rPr>
              <a:t>populations</a:t>
            </a:r>
            <a:r>
              <a:rPr b="0" lang="en-PH" sz="1800" spc="-1" strike="noStrike">
                <a:solidFill>
                  <a:srgbClr val="000000"/>
                </a:solidFill>
                <a:latin typeface="Lato"/>
                <a:ea typeface="&gt;`îþ"/>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All the different populations living together in an area make up the biotic </a:t>
            </a:r>
            <a:r>
              <a:rPr b="1" lang="en-PH" sz="1800" spc="-1" strike="noStrike">
                <a:solidFill>
                  <a:srgbClr val="000000"/>
                </a:solidFill>
                <a:latin typeface="Lato"/>
                <a:ea typeface="&gt;`îþ"/>
              </a:rPr>
              <a:t>Community</a:t>
            </a:r>
            <a:r>
              <a:rPr b="0" lang="en-PH" sz="1800" spc="-1" strike="noStrike">
                <a:solidFill>
                  <a:srgbClr val="000000"/>
                </a:solidFill>
                <a:latin typeface="Lato"/>
                <a:ea typeface="&gt;`îþ"/>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All the biotic communities and the abiotic factors they use altogether form an </a:t>
            </a:r>
            <a:r>
              <a:rPr b="1" lang="en-PH" sz="1800" spc="-1" strike="noStrike">
                <a:solidFill>
                  <a:srgbClr val="000000"/>
                </a:solidFill>
                <a:latin typeface="Lato"/>
                <a:ea typeface="&gt;`îþ"/>
              </a:rPr>
              <a:t>ecosystem</a:t>
            </a:r>
            <a:r>
              <a:rPr b="0" lang="en-PH" sz="1800" spc="-1" strike="noStrike">
                <a:solidFill>
                  <a:srgbClr val="000000"/>
                </a:solidFill>
                <a:latin typeface="Lato"/>
                <a:ea typeface="&gt;`îþ"/>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2023-07-11T17:54:47Z</dcterms:modified>
  <cp:revision>117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