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38.png" ContentType="image/png"/>
  <Override PartName="/ppt/media/image4.png" ContentType="image/png"/>
  <Override PartName="/ppt/media/image39.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5.png" ContentType="image/png"/>
  <Override PartName="/ppt/media/image30.png" ContentType="image/png"/>
  <Override PartName="/ppt/media/image16.png" ContentType="image/png"/>
  <Override PartName="/ppt/media/image31.png" ContentType="image/png"/>
  <Override PartName="/ppt/media/image17.png" ContentType="image/png"/>
  <Override PartName="/ppt/media/image32.png" ContentType="image/png"/>
  <Override PartName="/ppt/media/image18.png" ContentType="image/png"/>
  <Override PartName="/ppt/media/image33.png" ContentType="image/png"/>
  <Override PartName="/ppt/media/image19.png" ContentType="image/png"/>
  <Override PartName="/ppt/media/image34.png" ContentType="image/png"/>
  <Override PartName="/ppt/media/image25.png" ContentType="image/png"/>
  <Override PartName="/ppt/media/image40.png" ContentType="image/png"/>
  <Override PartName="/ppt/media/image29.png" ContentType="image/png"/>
  <Override PartName="/ppt/media/image35.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a:noFill/>
          <a:ln w="0">
            <a:noFill/>
          </a:ln>
        </p:spPr>
        <p:txBody>
          <a:bodyPr anchor="ctr">
            <a:noAutofit/>
          </a:bodyPr>
          <a:p>
            <a:pPr>
              <a:lnSpc>
                <a:spcPct val="100000"/>
              </a:lnSpc>
              <a:buNone/>
            </a:pPr>
            <a:fld id="{63E43DA4-8632-40DE-B632-2888D2104C5E}" type="datetime">
              <a:rPr b="0" lang="en-US" sz="1200" spc="-1" strike="noStrike">
                <a:solidFill>
                  <a:srgbClr val="8b8b8b"/>
                </a:solidFill>
                <a:latin typeface="Calibri"/>
              </a:rPr>
              <a:t>7/21/23</a:t>
            </a:fld>
            <a:endParaRPr b="0" lang="en-PH" sz="1200" spc="-1" strike="noStrike">
              <a:latin typeface="Times New Roman"/>
            </a:endParaRPr>
          </a:p>
        </p:txBody>
      </p:sp>
      <p:sp>
        <p:nvSpPr>
          <p:cNvPr id="1" name="PlaceHolder 2"/>
          <p:cNvSpPr>
            <a:spLocks noGrp="1"/>
          </p:cNvSpPr>
          <p:nvPr>
            <p:ph type="ftr"/>
          </p:nvPr>
        </p:nvSpPr>
        <p:spPr>
          <a:xfrm>
            <a:off x="3124080" y="6356520"/>
            <a:ext cx="2895120" cy="364680"/>
          </a:xfrm>
          <a:prstGeom prst="rect">
            <a:avLst/>
          </a:prstGeom>
          <a:noFill/>
          <a:ln w="0">
            <a:noFill/>
          </a:ln>
        </p:spPr>
        <p:txBody>
          <a:bodyPr anchor="ctr">
            <a:noAutofit/>
          </a:bodyPr>
          <a:p>
            <a:endParaRPr b="0" lang="en-PH" sz="2400" spc="-1" strike="noStrike">
              <a:latin typeface="Times New Roman"/>
            </a:endParaRPr>
          </a:p>
        </p:txBody>
      </p:sp>
      <p:sp>
        <p:nvSpPr>
          <p:cNvPr id="2" name="PlaceHolder 3"/>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buNone/>
            </a:pPr>
            <a:fld id="{7ED96E24-E5D4-4DE7-8FE0-56BACD015C1C}" type="slidenum">
              <a:rPr b="0" lang="en-US" sz="1200" spc="-1" strike="noStrike">
                <a:solidFill>
                  <a:srgbClr val="8b8b8b"/>
                </a:solidFill>
                <a:latin typeface="Calibri"/>
              </a:rPr>
              <a:t>&lt;number&gt;</a:t>
            </a:fld>
            <a:endParaRPr b="0" lang="en-PH" sz="1200" spc="-1" strike="noStrike">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Freeform 2"/>
          <p:cNvSpPr/>
          <p:nvPr/>
        </p:nvSpPr>
        <p:spPr>
          <a:xfrm>
            <a:off x="0" y="0"/>
            <a:ext cx="18285840" cy="10284840"/>
          </a:xfrm>
          <a:custGeom>
            <a:avLst/>
            <a:gdLst/>
            <a:ahLst/>
            <a:rect l="l" t="t" r="r" b="b"/>
            <a:pathLst>
              <a:path w="18286200" h="10285200">
                <a:moveTo>
                  <a:pt x="0" y="0"/>
                </a:moveTo>
                <a:lnTo>
                  <a:pt x="18286200" y="0"/>
                </a:lnTo>
                <a:lnTo>
                  <a:pt x="18286200" y="10285200"/>
                </a:lnTo>
                <a:lnTo>
                  <a:pt x="0" y="10285200"/>
                </a:lnTo>
                <a:lnTo>
                  <a:pt x="0" y="0"/>
                </a:lnTo>
                <a:close/>
              </a:path>
            </a:pathLst>
          </a:custGeom>
          <a:blipFill rotWithShape="0">
            <a:blip r:embed="rId1"/>
            <a:srcRect/>
            <a:stretch/>
          </a:blipFill>
          <a:ln w="0">
            <a:noFill/>
          </a:ln>
        </p:spPr>
        <p:style>
          <a:lnRef idx="0"/>
          <a:fillRef idx="0"/>
          <a:effectRef idx="0"/>
          <a:fontRef idx="minor"/>
        </p:style>
      </p:sp>
      <p:sp>
        <p:nvSpPr>
          <p:cNvPr id="42" name="Freeform 3"/>
          <p:cNvSpPr/>
          <p:nvPr/>
        </p:nvSpPr>
        <p:spPr>
          <a:xfrm>
            <a:off x="0" y="0"/>
            <a:ext cx="18273960" cy="10272960"/>
          </a:xfrm>
          <a:custGeom>
            <a:avLst/>
            <a:gdLst/>
            <a:ahLst/>
            <a:rect l="l" t="t" r="r" b="b"/>
            <a:pathLst>
              <a:path w="18274320" h="10273320">
                <a:moveTo>
                  <a:pt x="0" y="0"/>
                </a:moveTo>
                <a:lnTo>
                  <a:pt x="18274320" y="0"/>
                </a:lnTo>
                <a:lnTo>
                  <a:pt x="18274320" y="10273320"/>
                </a:lnTo>
                <a:lnTo>
                  <a:pt x="0" y="10273320"/>
                </a:lnTo>
                <a:lnTo>
                  <a:pt x="0" y="0"/>
                </a:lnTo>
                <a:close/>
              </a:path>
            </a:pathLst>
          </a:custGeom>
          <a:blipFill rotWithShape="0">
            <a:blip r:embed="rId2"/>
            <a:srcRect/>
            <a:stretch/>
          </a:blipFill>
          <a:ln w="0">
            <a:noFill/>
          </a:ln>
        </p:spPr>
        <p:style>
          <a:lnRef idx="0"/>
          <a:fillRef idx="0"/>
          <a:effectRef idx="0"/>
          <a:fontRef idx="minor"/>
        </p:style>
      </p:sp>
      <p:grpSp>
        <p:nvGrpSpPr>
          <p:cNvPr id="43" name="Group 4"/>
          <p:cNvGrpSpPr/>
          <p:nvPr/>
        </p:nvGrpSpPr>
        <p:grpSpPr>
          <a:xfrm>
            <a:off x="499680" y="2701800"/>
            <a:ext cx="4184640" cy="4184640"/>
            <a:chOff x="499680" y="2701800"/>
            <a:chExt cx="4184640" cy="4184640"/>
          </a:xfrm>
        </p:grpSpPr>
        <p:sp>
          <p:nvSpPr>
            <p:cNvPr id="44" name="Freeform 5"/>
            <p:cNvSpPr/>
            <p:nvPr/>
          </p:nvSpPr>
          <p:spPr>
            <a:xfrm>
              <a:off x="499680" y="2701800"/>
              <a:ext cx="4184640" cy="4184640"/>
            </a:xfrm>
            <a:custGeom>
              <a:avLst/>
              <a:gdLst/>
              <a:ahLst/>
              <a:rect l="l" t="t" r="r" b="b"/>
              <a:pathLst>
                <a:path w="5579999" h="5579999">
                  <a:moveTo>
                    <a:pt x="0" y="0"/>
                  </a:moveTo>
                  <a:lnTo>
                    <a:pt x="5579999" y="0"/>
                  </a:lnTo>
                  <a:lnTo>
                    <a:pt x="5579999" y="5579999"/>
                  </a:lnTo>
                  <a:lnTo>
                    <a:pt x="0" y="5579999"/>
                  </a:lnTo>
                  <a:lnTo>
                    <a:pt x="0" y="0"/>
                  </a:lnTo>
                  <a:close/>
                </a:path>
              </a:pathLst>
            </a:custGeom>
            <a:blipFill rotWithShape="0">
              <a:blip r:embed="rId3"/>
              <a:srcRect/>
              <a:stretch/>
            </a:blipFill>
            <a:ln w="0">
              <a:noFill/>
            </a:ln>
          </p:spPr>
          <p:style>
            <a:lnRef idx="0"/>
            <a:fillRef idx="0"/>
            <a:effectRef idx="0"/>
            <a:fontRef idx="minor"/>
          </p:style>
        </p:sp>
      </p:grpSp>
      <p:sp>
        <p:nvSpPr>
          <p:cNvPr id="45" name="Freeform 6"/>
          <p:cNvSpPr/>
          <p:nvPr/>
        </p:nvSpPr>
        <p:spPr>
          <a:xfrm>
            <a:off x="5231160" y="2212920"/>
            <a:ext cx="13042440" cy="5779440"/>
          </a:xfrm>
          <a:custGeom>
            <a:avLst/>
            <a:gdLst/>
            <a:ahLst/>
            <a:rect l="l" t="t" r="r" b="b"/>
            <a:pathLst>
              <a:path w="13042800" h="5779800">
                <a:moveTo>
                  <a:pt x="0" y="0"/>
                </a:moveTo>
                <a:lnTo>
                  <a:pt x="13042800" y="0"/>
                </a:lnTo>
                <a:lnTo>
                  <a:pt x="13042800" y="5779800"/>
                </a:lnTo>
                <a:lnTo>
                  <a:pt x="0" y="5779800"/>
                </a:lnTo>
                <a:lnTo>
                  <a:pt x="0" y="0"/>
                </a:lnTo>
                <a:close/>
              </a:path>
            </a:pathLst>
          </a:custGeom>
          <a:blipFill rotWithShape="0">
            <a:blip r:embed="rId4"/>
            <a:srcRect/>
            <a:stretch/>
          </a:blipFill>
          <a:ln w="0">
            <a:noFill/>
          </a:ln>
        </p:spPr>
        <p:style>
          <a:lnRef idx="0"/>
          <a:fillRef idx="0"/>
          <a:effectRef idx="0"/>
          <a:fontRef idx="minor"/>
        </p:style>
      </p:sp>
      <p:grpSp>
        <p:nvGrpSpPr>
          <p:cNvPr id="46" name="Group 7"/>
          <p:cNvGrpSpPr/>
          <p:nvPr/>
        </p:nvGrpSpPr>
        <p:grpSpPr>
          <a:xfrm>
            <a:off x="5231160" y="8006760"/>
            <a:ext cx="13042800" cy="562320"/>
            <a:chOff x="5231160" y="8006760"/>
            <a:chExt cx="13042800" cy="562320"/>
          </a:xfrm>
        </p:grpSpPr>
        <p:sp>
          <p:nvSpPr>
            <p:cNvPr id="47" name="Freeform 8"/>
            <p:cNvSpPr/>
            <p:nvPr/>
          </p:nvSpPr>
          <p:spPr>
            <a:xfrm>
              <a:off x="5231160" y="8006760"/>
              <a:ext cx="13042800" cy="562320"/>
            </a:xfrm>
            <a:custGeom>
              <a:avLst/>
              <a:gdLst/>
              <a:ahLst/>
              <a:rect l="l" t="t" r="r" b="b"/>
              <a:pathLst>
                <a:path w="17390872" h="750189">
                  <a:moveTo>
                    <a:pt x="0" y="0"/>
                  </a:moveTo>
                  <a:lnTo>
                    <a:pt x="17390872" y="0"/>
                  </a:lnTo>
                  <a:lnTo>
                    <a:pt x="17390872" y="750189"/>
                  </a:lnTo>
                  <a:lnTo>
                    <a:pt x="0" y="750189"/>
                  </a:lnTo>
                  <a:lnTo>
                    <a:pt x="0" y="0"/>
                  </a:lnTo>
                  <a:close/>
                </a:path>
              </a:pathLst>
            </a:custGeom>
            <a:blipFill rotWithShape="0">
              <a:blip r:embed="rId5"/>
              <a:srcRect/>
              <a:stretch/>
            </a:blipFill>
            <a:ln w="0">
              <a:noFill/>
            </a:ln>
          </p:spPr>
          <p:style>
            <a:lnRef idx="0"/>
            <a:fillRef idx="0"/>
            <a:effectRef idx="0"/>
            <a:fontRef idx="minor"/>
          </p:style>
        </p:sp>
      </p:grpSp>
      <p:sp>
        <p:nvSpPr>
          <p:cNvPr id="48" name="TextBox 9"/>
          <p:cNvSpPr/>
          <p:nvPr/>
        </p:nvSpPr>
        <p:spPr>
          <a:xfrm>
            <a:off x="6068160" y="4361040"/>
            <a:ext cx="11048760" cy="164520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0" lang="en-US" sz="5400" spc="-1" strike="noStrike">
                <a:solidFill>
                  <a:srgbClr val="ffffff"/>
                </a:solidFill>
                <a:latin typeface="Lato Bold Bold"/>
              </a:rPr>
              <a:t>Undefined Terms in Geometry</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9" name="Group 2"/>
          <p:cNvGrpSpPr/>
          <p:nvPr/>
        </p:nvGrpSpPr>
        <p:grpSpPr>
          <a:xfrm>
            <a:off x="0" y="9364320"/>
            <a:ext cx="18274320" cy="938520"/>
            <a:chOff x="0" y="9364320"/>
            <a:chExt cx="18274320" cy="938520"/>
          </a:xfrm>
        </p:grpSpPr>
        <p:sp>
          <p:nvSpPr>
            <p:cNvPr id="50"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51"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52" name="Group 5"/>
          <p:cNvGrpSpPr/>
          <p:nvPr/>
        </p:nvGrpSpPr>
        <p:grpSpPr>
          <a:xfrm>
            <a:off x="16286040" y="-96840"/>
            <a:ext cx="1537920" cy="1537920"/>
            <a:chOff x="16286040" y="-96840"/>
            <a:chExt cx="1537920" cy="1537920"/>
          </a:xfrm>
        </p:grpSpPr>
        <p:sp>
          <p:nvSpPr>
            <p:cNvPr id="53"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grpSp>
        <p:nvGrpSpPr>
          <p:cNvPr id="54" name="Group 7"/>
          <p:cNvGrpSpPr/>
          <p:nvPr/>
        </p:nvGrpSpPr>
        <p:grpSpPr>
          <a:xfrm>
            <a:off x="0" y="0"/>
            <a:ext cx="5946480" cy="938520"/>
            <a:chOff x="0" y="0"/>
            <a:chExt cx="5946480" cy="938520"/>
          </a:xfrm>
        </p:grpSpPr>
        <p:sp>
          <p:nvSpPr>
            <p:cNvPr id="55" name="Freeform 8"/>
            <p:cNvSpPr/>
            <p:nvPr/>
          </p:nvSpPr>
          <p:spPr>
            <a:xfrm>
              <a:off x="0" y="0"/>
              <a:ext cx="5946480" cy="938520"/>
            </a:xfrm>
            <a:custGeom>
              <a:avLst/>
              <a:gdLst/>
              <a:ahLst/>
              <a:rect l="l" t="t" r="r" b="b"/>
              <a:pathLst>
                <a:path w="7451671" h="1251839">
                  <a:moveTo>
                    <a:pt x="0" y="0"/>
                  </a:moveTo>
                  <a:lnTo>
                    <a:pt x="7451671" y="0"/>
                  </a:lnTo>
                  <a:lnTo>
                    <a:pt x="7451671" y="1251839"/>
                  </a:lnTo>
                  <a:lnTo>
                    <a:pt x="0" y="1251839"/>
                  </a:lnTo>
                  <a:lnTo>
                    <a:pt x="0" y="0"/>
                  </a:lnTo>
                  <a:close/>
                </a:path>
              </a:pathLst>
            </a:custGeom>
            <a:blipFill rotWithShape="0">
              <a:blip r:embed="rId4"/>
              <a:srcRect/>
              <a:stretch/>
            </a:blipFill>
            <a:ln w="0">
              <a:noFill/>
            </a:ln>
          </p:spPr>
          <p:style>
            <a:lnRef idx="0"/>
            <a:fillRef idx="0"/>
            <a:effectRef idx="0"/>
            <a:fontRef idx="minor"/>
          </p:style>
        </p:sp>
      </p:grpSp>
      <p:sp>
        <p:nvSpPr>
          <p:cNvPr id="56" name="Freeform 9"/>
          <p:cNvSpPr/>
          <p:nvPr/>
        </p:nvSpPr>
        <p:spPr>
          <a:xfrm>
            <a:off x="3799800" y="2320560"/>
            <a:ext cx="9801360" cy="6841800"/>
          </a:xfrm>
          <a:custGeom>
            <a:avLst/>
            <a:gdLst/>
            <a:ahLst/>
            <a:rect l="l" t="t" r="r" b="b"/>
            <a:pathLst>
              <a:path w="9801787" h="6842337">
                <a:moveTo>
                  <a:pt x="0" y="0"/>
                </a:moveTo>
                <a:lnTo>
                  <a:pt x="9801787" y="0"/>
                </a:lnTo>
                <a:lnTo>
                  <a:pt x="9801787" y="6842337"/>
                </a:lnTo>
                <a:lnTo>
                  <a:pt x="0" y="6842337"/>
                </a:lnTo>
                <a:lnTo>
                  <a:pt x="0" y="0"/>
                </a:lnTo>
                <a:close/>
              </a:path>
            </a:pathLst>
          </a:custGeom>
          <a:blipFill rotWithShape="0">
            <a:blip r:embed="rId5"/>
            <a:srcRect/>
            <a:stretch/>
          </a:blipFill>
          <a:ln w="0">
            <a:noFill/>
          </a:ln>
        </p:spPr>
        <p:style>
          <a:lnRef idx="0"/>
          <a:fillRef idx="0"/>
          <a:effectRef idx="0"/>
          <a:fontRef idx="minor"/>
        </p:style>
      </p:sp>
      <p:sp>
        <p:nvSpPr>
          <p:cNvPr id="57" name="TextBox 10"/>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58" name="TextBox 11"/>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59" name="TextBox 12"/>
          <p:cNvSpPr/>
          <p:nvPr/>
        </p:nvSpPr>
        <p:spPr>
          <a:xfrm>
            <a:off x="392040" y="1318320"/>
            <a:ext cx="16290360" cy="1371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Early mathematicians were frustrated with trying to define a point, line, and plane. To define a point, line, and plane, you must use words or phrases. However, those also need definition or further explanation. Hence, to understand their meaning, we offer general descriptions about them as given in the table.</a:t>
            </a:r>
            <a:endParaRPr b="0" lang="en-PH" sz="2000" spc="-1" strike="noStrike">
              <a:latin typeface="Arial"/>
            </a:endParaRPr>
          </a:p>
        </p:txBody>
      </p:sp>
      <p:sp>
        <p:nvSpPr>
          <p:cNvPr id="60" name="TextBox 13"/>
          <p:cNvSpPr/>
          <p:nvPr/>
        </p:nvSpPr>
        <p:spPr>
          <a:xfrm>
            <a:off x="368280" y="205560"/>
            <a:ext cx="55782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Undefined Terms in Geometry</a:t>
            </a:r>
            <a:endParaRPr b="0" lang="en-PH" sz="30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1" name="Group 2"/>
          <p:cNvGrpSpPr/>
          <p:nvPr/>
        </p:nvGrpSpPr>
        <p:grpSpPr>
          <a:xfrm>
            <a:off x="0" y="9364320"/>
            <a:ext cx="18274320" cy="938520"/>
            <a:chOff x="0" y="9364320"/>
            <a:chExt cx="18274320" cy="938520"/>
          </a:xfrm>
        </p:grpSpPr>
        <p:sp>
          <p:nvSpPr>
            <p:cNvPr id="62"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63"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64" name="Group 5"/>
          <p:cNvGrpSpPr/>
          <p:nvPr/>
        </p:nvGrpSpPr>
        <p:grpSpPr>
          <a:xfrm>
            <a:off x="16286040" y="-96840"/>
            <a:ext cx="1537920" cy="1537920"/>
            <a:chOff x="16286040" y="-96840"/>
            <a:chExt cx="1537920" cy="1537920"/>
          </a:xfrm>
        </p:grpSpPr>
        <p:sp>
          <p:nvSpPr>
            <p:cNvPr id="65"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grpSp>
        <p:nvGrpSpPr>
          <p:cNvPr id="66" name="Group 7"/>
          <p:cNvGrpSpPr/>
          <p:nvPr/>
        </p:nvGrpSpPr>
        <p:grpSpPr>
          <a:xfrm>
            <a:off x="0" y="0"/>
            <a:ext cx="5946480" cy="938520"/>
            <a:chOff x="0" y="0"/>
            <a:chExt cx="5946480" cy="938520"/>
          </a:xfrm>
        </p:grpSpPr>
        <p:sp>
          <p:nvSpPr>
            <p:cNvPr id="67" name="Freeform 8"/>
            <p:cNvSpPr/>
            <p:nvPr/>
          </p:nvSpPr>
          <p:spPr>
            <a:xfrm>
              <a:off x="0" y="0"/>
              <a:ext cx="5946480" cy="938520"/>
            </a:xfrm>
            <a:custGeom>
              <a:avLst/>
              <a:gdLst/>
              <a:ahLst/>
              <a:rect l="l" t="t" r="r" b="b"/>
              <a:pathLst>
                <a:path w="7451671" h="1251839">
                  <a:moveTo>
                    <a:pt x="0" y="0"/>
                  </a:moveTo>
                  <a:lnTo>
                    <a:pt x="7451671" y="0"/>
                  </a:lnTo>
                  <a:lnTo>
                    <a:pt x="7451671" y="1251839"/>
                  </a:lnTo>
                  <a:lnTo>
                    <a:pt x="0" y="1251839"/>
                  </a:lnTo>
                  <a:lnTo>
                    <a:pt x="0" y="0"/>
                  </a:lnTo>
                  <a:close/>
                </a:path>
              </a:pathLst>
            </a:custGeom>
            <a:blipFill rotWithShape="0">
              <a:blip r:embed="rId4"/>
              <a:srcRect/>
              <a:stretch/>
            </a:blipFill>
            <a:ln w="0">
              <a:noFill/>
            </a:ln>
          </p:spPr>
          <p:style>
            <a:lnRef idx="0"/>
            <a:fillRef idx="0"/>
            <a:effectRef idx="0"/>
            <a:fontRef idx="minor"/>
          </p:style>
        </p:sp>
      </p:grpSp>
      <p:sp>
        <p:nvSpPr>
          <p:cNvPr id="68" name="Freeform 9"/>
          <p:cNvSpPr/>
          <p:nvPr/>
        </p:nvSpPr>
        <p:spPr>
          <a:xfrm>
            <a:off x="9493200" y="2313360"/>
            <a:ext cx="8497800" cy="5162400"/>
          </a:xfrm>
          <a:custGeom>
            <a:avLst/>
            <a:gdLst/>
            <a:ahLst/>
            <a:rect l="l" t="t" r="r" b="b"/>
            <a:pathLst>
              <a:path w="8498107" h="5162672">
                <a:moveTo>
                  <a:pt x="0" y="0"/>
                </a:moveTo>
                <a:lnTo>
                  <a:pt x="8498107" y="0"/>
                </a:lnTo>
                <a:lnTo>
                  <a:pt x="8498107" y="5162672"/>
                </a:lnTo>
                <a:lnTo>
                  <a:pt x="0" y="5162672"/>
                </a:lnTo>
                <a:lnTo>
                  <a:pt x="0" y="0"/>
                </a:lnTo>
                <a:close/>
              </a:path>
            </a:pathLst>
          </a:custGeom>
          <a:blipFill rotWithShape="0">
            <a:blip r:embed="rId5"/>
            <a:srcRect/>
            <a:stretch/>
          </a:blipFill>
          <a:ln w="0">
            <a:noFill/>
          </a:ln>
        </p:spPr>
        <p:style>
          <a:lnRef idx="0"/>
          <a:fillRef idx="0"/>
          <a:effectRef idx="0"/>
          <a:fontRef idx="minor"/>
        </p:style>
      </p:sp>
      <p:sp>
        <p:nvSpPr>
          <p:cNvPr id="69" name="TextBox 10"/>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70" name="TextBox 11"/>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71" name="TextBox 12"/>
          <p:cNvSpPr/>
          <p:nvPr/>
        </p:nvSpPr>
        <p:spPr>
          <a:xfrm>
            <a:off x="392040" y="1318320"/>
            <a:ext cx="8751600" cy="6400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Definition</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A definition is a statement that clarifies or explains the meaning of a word or phrase.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Undefined terms such as point, line, and plane can be used to define many new geometric figures and terms. Many definitions may pertain to point, lines, and plane, but we should take note of the definitions used in Geometry. Keep a definition list (or glossary) in your notebook, and each time you encounter a new term, add it to your list. Illustrate your definition with a simple sketch and read the definition list daily.</a:t>
            </a:r>
            <a:endParaRPr b="0" lang="en-PH" sz="2000" spc="-1" strike="noStrike">
              <a:latin typeface="Arial"/>
            </a:endParaRPr>
          </a:p>
          <a:p>
            <a:pPr>
              <a:lnSpc>
                <a:spcPts val="3600"/>
              </a:lnSpc>
              <a:buNone/>
            </a:pPr>
            <a:r>
              <a:rPr b="0" lang="en-US" sz="2000" spc="-1" strike="noStrike">
                <a:solidFill>
                  <a:srgbClr val="000000"/>
                </a:solidFill>
                <a:latin typeface="Lato"/>
              </a:rPr>
              <a:t>The following is your first set of definitions. Begin your list.</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Bold"/>
              </a:rPr>
              <a:t>     • </a:t>
            </a:r>
            <a:r>
              <a:rPr b="0" lang="en-US" sz="2000" spc="-1" strike="noStrike">
                <a:solidFill>
                  <a:srgbClr val="000000"/>
                </a:solidFill>
                <a:latin typeface="Lato Bold"/>
              </a:rPr>
              <a:t>A space is the set of all points. </a:t>
            </a:r>
            <a:endParaRPr b="0" lang="en-PH" sz="2000" spc="-1" strike="noStrike">
              <a:latin typeface="Arial"/>
            </a:endParaRPr>
          </a:p>
          <a:p>
            <a:pPr>
              <a:lnSpc>
                <a:spcPts val="3600"/>
              </a:lnSpc>
              <a:buNone/>
            </a:pPr>
            <a:r>
              <a:rPr b="0" lang="en-US" sz="2000" spc="-1" strike="noStrike">
                <a:solidFill>
                  <a:srgbClr val="000000"/>
                </a:solidFill>
                <a:latin typeface="Lato Bold"/>
              </a:rPr>
              <a:t>     • </a:t>
            </a:r>
            <a:r>
              <a:rPr b="0" lang="en-US" sz="2000" spc="-1" strike="noStrike">
                <a:solidFill>
                  <a:srgbClr val="000000"/>
                </a:solidFill>
                <a:latin typeface="Lato Bold"/>
              </a:rPr>
              <a:t>A figure is any set of points.</a:t>
            </a:r>
            <a:endParaRPr b="0" lang="en-PH" sz="2000" spc="-1" strike="noStrike">
              <a:latin typeface="Arial"/>
            </a:endParaRPr>
          </a:p>
        </p:txBody>
      </p:sp>
      <p:sp>
        <p:nvSpPr>
          <p:cNvPr id="72" name="TextBox 13"/>
          <p:cNvSpPr/>
          <p:nvPr/>
        </p:nvSpPr>
        <p:spPr>
          <a:xfrm>
            <a:off x="368280" y="205560"/>
            <a:ext cx="55782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Undefined Terms in Geometry</a:t>
            </a:r>
            <a:endParaRPr b="0" lang="en-PH" sz="3000" spc="-1" strike="noStrike">
              <a:latin typeface="Arial"/>
            </a:endParaRPr>
          </a:p>
        </p:txBody>
      </p:sp>
      <p:sp>
        <p:nvSpPr>
          <p:cNvPr id="73" name="TextBox 14"/>
          <p:cNvSpPr/>
          <p:nvPr/>
        </p:nvSpPr>
        <p:spPr>
          <a:xfrm>
            <a:off x="9144000" y="1449360"/>
            <a:ext cx="8679960" cy="456840"/>
          </a:xfrm>
          <a:prstGeom prst="rect">
            <a:avLst/>
          </a:prstGeom>
          <a:noFill/>
          <a:ln w="0">
            <a:noFill/>
          </a:ln>
        </p:spPr>
        <p:style>
          <a:lnRef idx="0"/>
          <a:fillRef idx="0"/>
          <a:effectRef idx="0"/>
          <a:fontRef idx="minor"/>
        </p:style>
        <p:txBody>
          <a:bodyPr lIns="0" rIns="0" tIns="0" bIns="0" anchor="t">
            <a:spAutoFit/>
          </a:bodyPr>
          <a:p>
            <a:pPr algn="ctr">
              <a:lnSpc>
                <a:spcPts val="3600"/>
              </a:lnSpc>
              <a:buNone/>
            </a:pPr>
            <a:r>
              <a:rPr b="0" lang="en-US" sz="2000" spc="-1" strike="noStrike">
                <a:solidFill>
                  <a:srgbClr val="000000"/>
                </a:solidFill>
                <a:latin typeface="Lato Bold"/>
              </a:rPr>
              <a:t>Here are other concepts about points, lines, and planes.</a:t>
            </a:r>
            <a:endParaRPr b="0" lang="en-PH" sz="20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4" name="Group 2"/>
          <p:cNvGrpSpPr/>
          <p:nvPr/>
        </p:nvGrpSpPr>
        <p:grpSpPr>
          <a:xfrm>
            <a:off x="0" y="9364320"/>
            <a:ext cx="18274320" cy="938520"/>
            <a:chOff x="0" y="9364320"/>
            <a:chExt cx="18274320" cy="938520"/>
          </a:xfrm>
        </p:grpSpPr>
        <p:sp>
          <p:nvSpPr>
            <p:cNvPr id="75"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76"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77" name="Group 5"/>
          <p:cNvGrpSpPr/>
          <p:nvPr/>
        </p:nvGrpSpPr>
        <p:grpSpPr>
          <a:xfrm>
            <a:off x="16286040" y="-96840"/>
            <a:ext cx="1537920" cy="1537920"/>
            <a:chOff x="16286040" y="-96840"/>
            <a:chExt cx="1537920" cy="1537920"/>
          </a:xfrm>
        </p:grpSpPr>
        <p:sp>
          <p:nvSpPr>
            <p:cNvPr id="78"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grpSp>
        <p:nvGrpSpPr>
          <p:cNvPr id="79" name="Group 7"/>
          <p:cNvGrpSpPr/>
          <p:nvPr/>
        </p:nvGrpSpPr>
        <p:grpSpPr>
          <a:xfrm>
            <a:off x="0" y="0"/>
            <a:ext cx="5946480" cy="938520"/>
            <a:chOff x="0" y="0"/>
            <a:chExt cx="5946480" cy="938520"/>
          </a:xfrm>
        </p:grpSpPr>
        <p:sp>
          <p:nvSpPr>
            <p:cNvPr id="80" name="Freeform 8"/>
            <p:cNvSpPr/>
            <p:nvPr/>
          </p:nvSpPr>
          <p:spPr>
            <a:xfrm>
              <a:off x="0" y="0"/>
              <a:ext cx="5946480" cy="938520"/>
            </a:xfrm>
            <a:custGeom>
              <a:avLst/>
              <a:gdLst/>
              <a:ahLst/>
              <a:rect l="l" t="t" r="r" b="b"/>
              <a:pathLst>
                <a:path w="7451671" h="1251839">
                  <a:moveTo>
                    <a:pt x="0" y="0"/>
                  </a:moveTo>
                  <a:lnTo>
                    <a:pt x="7451671" y="0"/>
                  </a:lnTo>
                  <a:lnTo>
                    <a:pt x="7451671" y="1251839"/>
                  </a:lnTo>
                  <a:lnTo>
                    <a:pt x="0" y="1251839"/>
                  </a:lnTo>
                  <a:lnTo>
                    <a:pt x="0" y="0"/>
                  </a:lnTo>
                  <a:close/>
                </a:path>
              </a:pathLst>
            </a:custGeom>
            <a:blipFill rotWithShape="0">
              <a:blip r:embed="rId4"/>
              <a:srcRect/>
              <a:stretch/>
            </a:blipFill>
            <a:ln w="0">
              <a:noFill/>
            </a:ln>
          </p:spPr>
          <p:style>
            <a:lnRef idx="0"/>
            <a:fillRef idx="0"/>
            <a:effectRef idx="0"/>
            <a:fontRef idx="minor"/>
          </p:style>
        </p:sp>
      </p:grpSp>
      <p:sp>
        <p:nvSpPr>
          <p:cNvPr id="81" name="Freeform 9"/>
          <p:cNvSpPr/>
          <p:nvPr/>
        </p:nvSpPr>
        <p:spPr>
          <a:xfrm>
            <a:off x="9865080" y="1905120"/>
            <a:ext cx="6770880" cy="5777640"/>
          </a:xfrm>
          <a:custGeom>
            <a:avLst/>
            <a:gdLst/>
            <a:ahLst/>
            <a:rect l="l" t="t" r="r" b="b"/>
            <a:pathLst>
              <a:path w="6771167" h="5778062">
                <a:moveTo>
                  <a:pt x="0" y="0"/>
                </a:moveTo>
                <a:lnTo>
                  <a:pt x="6771167" y="0"/>
                </a:lnTo>
                <a:lnTo>
                  <a:pt x="6771167" y="5778062"/>
                </a:lnTo>
                <a:lnTo>
                  <a:pt x="0" y="5778062"/>
                </a:lnTo>
                <a:lnTo>
                  <a:pt x="0" y="0"/>
                </a:lnTo>
                <a:close/>
              </a:path>
            </a:pathLst>
          </a:custGeom>
          <a:blipFill rotWithShape="0">
            <a:blip r:embed="rId5"/>
            <a:srcRect/>
            <a:stretch/>
          </a:blipFill>
          <a:ln w="0">
            <a:noFill/>
          </a:ln>
        </p:spPr>
        <p:style>
          <a:lnRef idx="0"/>
          <a:fillRef idx="0"/>
          <a:effectRef idx="0"/>
          <a:fontRef idx="minor"/>
        </p:style>
      </p:sp>
      <p:sp>
        <p:nvSpPr>
          <p:cNvPr id="82" name="TextBox 10"/>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83" name="TextBox 11"/>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84" name="TextBox 12"/>
          <p:cNvSpPr/>
          <p:nvPr/>
        </p:nvSpPr>
        <p:spPr>
          <a:xfrm>
            <a:off x="392040" y="1317600"/>
            <a:ext cx="8751600" cy="6857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Example 1: Points, Lines, and Planes</a:t>
            </a:r>
            <a:endParaRPr b="0" lang="en-PH" sz="2000" spc="-1" strike="noStrike">
              <a:latin typeface="Arial"/>
            </a:endParaRPr>
          </a:p>
          <a:p>
            <a:pPr>
              <a:lnSpc>
                <a:spcPts val="3600"/>
              </a:lnSpc>
              <a:buNone/>
            </a:pPr>
            <a:r>
              <a:rPr b="0" lang="en-US" sz="2000" spc="-1" strike="noStrike">
                <a:solidFill>
                  <a:srgbClr val="000000"/>
                </a:solidFill>
                <a:latin typeface="Lato"/>
              </a:rPr>
              <a:t>Use the figure on the right to answer each question.</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a. Name all the planes in the figure.</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b. Are points P, Q, and V collinear?</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c. Name other collinear points.</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d. Are points P, Q, R, and T coplanar?</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rPr>
              <a:t>Solution:</a:t>
            </a:r>
            <a:endParaRPr b="0" lang="en-PH" sz="2000" spc="-1" strike="noStrike">
              <a:latin typeface="Arial"/>
            </a:endParaRPr>
          </a:p>
          <a:p>
            <a:pPr>
              <a:lnSpc>
                <a:spcPts val="3600"/>
              </a:lnSpc>
              <a:buNone/>
            </a:pPr>
            <a:r>
              <a:rPr b="0" lang="en-US" sz="2000" spc="-1" strike="noStrike">
                <a:solidFill>
                  <a:srgbClr val="000000"/>
                </a:solidFill>
                <a:latin typeface="Lato"/>
              </a:rPr>
              <a:t>a. There are five planes: plane QRU, plane RSU, plane PSU, plane PQU, and plane β. Plane β can also be named using any three of the four points: P, Q, R, and S.</a:t>
            </a:r>
            <a:endParaRPr b="0" lang="en-PH" sz="2000" spc="-1" strike="noStrike">
              <a:latin typeface="Arial"/>
            </a:endParaRPr>
          </a:p>
          <a:p>
            <a:pPr>
              <a:lnSpc>
                <a:spcPts val="3600"/>
              </a:lnSpc>
              <a:buNone/>
            </a:pPr>
            <a:r>
              <a:rPr b="0" lang="en-US" sz="2000" spc="-1" strike="noStrike">
                <a:solidFill>
                  <a:srgbClr val="000000"/>
                </a:solidFill>
                <a:latin typeface="Lato"/>
              </a:rPr>
              <a:t>b. Because P, Q, and V lie on line PV, then they are collinear.</a:t>
            </a:r>
            <a:endParaRPr b="0" lang="en-PH" sz="2000" spc="-1" strike="noStrike">
              <a:latin typeface="Arial"/>
            </a:endParaRPr>
          </a:p>
          <a:p>
            <a:pPr>
              <a:lnSpc>
                <a:spcPts val="3600"/>
              </a:lnSpc>
              <a:buNone/>
            </a:pPr>
            <a:r>
              <a:rPr b="0" lang="en-US" sz="2000" spc="-1" strike="noStrike">
                <a:solidFill>
                  <a:srgbClr val="000000"/>
                </a:solidFill>
                <a:latin typeface="Lato"/>
              </a:rPr>
              <a:t>c. Points P, T, and U are collinear points.</a:t>
            </a:r>
            <a:endParaRPr b="0" lang="en-PH" sz="2000" spc="-1" strike="noStrike">
              <a:latin typeface="Arial"/>
            </a:endParaRPr>
          </a:p>
          <a:p>
            <a:pPr>
              <a:lnSpc>
                <a:spcPts val="3600"/>
              </a:lnSpc>
              <a:buNone/>
            </a:pPr>
            <a:r>
              <a:rPr b="0" lang="en-US" sz="2000" spc="-1" strike="noStrike">
                <a:solidFill>
                  <a:srgbClr val="000000"/>
                </a:solidFill>
                <a:latin typeface="Lato"/>
              </a:rPr>
              <a:t>d. Points P, Q, and R lie on plane β, but point T does not. Hence, the four points are not coplanar.</a:t>
            </a:r>
            <a:endParaRPr b="0" lang="en-PH" sz="2000" spc="-1" strike="noStrike">
              <a:latin typeface="Arial"/>
            </a:endParaRPr>
          </a:p>
        </p:txBody>
      </p:sp>
      <p:sp>
        <p:nvSpPr>
          <p:cNvPr id="85" name="TextBox 13"/>
          <p:cNvSpPr/>
          <p:nvPr/>
        </p:nvSpPr>
        <p:spPr>
          <a:xfrm>
            <a:off x="368280" y="205560"/>
            <a:ext cx="55782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Undefined Terms in Geometry</a:t>
            </a:r>
            <a:endParaRPr b="0" lang="en-PH" sz="3000" spc="-1" strike="noStrike">
              <a:latin typeface="Arial"/>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6" name="Group 2"/>
          <p:cNvGrpSpPr/>
          <p:nvPr/>
        </p:nvGrpSpPr>
        <p:grpSpPr>
          <a:xfrm>
            <a:off x="0" y="9364320"/>
            <a:ext cx="18274320" cy="938520"/>
            <a:chOff x="0" y="9364320"/>
            <a:chExt cx="18274320" cy="938520"/>
          </a:xfrm>
        </p:grpSpPr>
        <p:sp>
          <p:nvSpPr>
            <p:cNvPr id="87"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88"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89" name="Group 5"/>
          <p:cNvGrpSpPr/>
          <p:nvPr/>
        </p:nvGrpSpPr>
        <p:grpSpPr>
          <a:xfrm>
            <a:off x="16286040" y="-96840"/>
            <a:ext cx="1537920" cy="1537920"/>
            <a:chOff x="16286040" y="-96840"/>
            <a:chExt cx="1537920" cy="1537920"/>
          </a:xfrm>
        </p:grpSpPr>
        <p:sp>
          <p:nvSpPr>
            <p:cNvPr id="90"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grpSp>
        <p:nvGrpSpPr>
          <p:cNvPr id="91" name="Group 7"/>
          <p:cNvGrpSpPr/>
          <p:nvPr/>
        </p:nvGrpSpPr>
        <p:grpSpPr>
          <a:xfrm>
            <a:off x="0" y="0"/>
            <a:ext cx="5946480" cy="938520"/>
            <a:chOff x="0" y="0"/>
            <a:chExt cx="5946480" cy="938520"/>
          </a:xfrm>
        </p:grpSpPr>
        <p:sp>
          <p:nvSpPr>
            <p:cNvPr id="92" name="Freeform 8"/>
            <p:cNvSpPr/>
            <p:nvPr/>
          </p:nvSpPr>
          <p:spPr>
            <a:xfrm>
              <a:off x="0" y="0"/>
              <a:ext cx="5946480" cy="938520"/>
            </a:xfrm>
            <a:custGeom>
              <a:avLst/>
              <a:gdLst/>
              <a:ahLst/>
              <a:rect l="l" t="t" r="r" b="b"/>
              <a:pathLst>
                <a:path w="7451671" h="1251839">
                  <a:moveTo>
                    <a:pt x="0" y="0"/>
                  </a:moveTo>
                  <a:lnTo>
                    <a:pt x="7451671" y="0"/>
                  </a:lnTo>
                  <a:lnTo>
                    <a:pt x="7451671" y="1251839"/>
                  </a:lnTo>
                  <a:lnTo>
                    <a:pt x="0" y="1251839"/>
                  </a:lnTo>
                  <a:lnTo>
                    <a:pt x="0" y="0"/>
                  </a:lnTo>
                  <a:close/>
                </a:path>
              </a:pathLst>
            </a:custGeom>
            <a:blipFill rotWithShape="0">
              <a:blip r:embed="rId4"/>
              <a:srcRect/>
              <a:stretch/>
            </a:blipFill>
            <a:ln w="0">
              <a:noFill/>
            </a:ln>
          </p:spPr>
          <p:style>
            <a:lnRef idx="0"/>
            <a:fillRef idx="0"/>
            <a:effectRef idx="0"/>
            <a:fontRef idx="minor"/>
          </p:style>
        </p:sp>
      </p:grpSp>
      <p:sp>
        <p:nvSpPr>
          <p:cNvPr id="93" name="Freeform 9"/>
          <p:cNvSpPr/>
          <p:nvPr/>
        </p:nvSpPr>
        <p:spPr>
          <a:xfrm>
            <a:off x="1130040" y="5261040"/>
            <a:ext cx="5624640" cy="3079800"/>
          </a:xfrm>
          <a:custGeom>
            <a:avLst/>
            <a:gdLst/>
            <a:ahLst/>
            <a:rect l="l" t="t" r="r" b="b"/>
            <a:pathLst>
              <a:path w="5625033" h="3080115">
                <a:moveTo>
                  <a:pt x="0" y="0"/>
                </a:moveTo>
                <a:lnTo>
                  <a:pt x="5625033" y="0"/>
                </a:lnTo>
                <a:lnTo>
                  <a:pt x="5625033" y="3080115"/>
                </a:lnTo>
                <a:lnTo>
                  <a:pt x="0" y="3080115"/>
                </a:lnTo>
                <a:lnTo>
                  <a:pt x="0" y="0"/>
                </a:lnTo>
                <a:close/>
              </a:path>
            </a:pathLst>
          </a:custGeom>
          <a:blipFill rotWithShape="0">
            <a:blip r:embed="rId5"/>
            <a:srcRect/>
            <a:stretch/>
          </a:blipFill>
          <a:ln w="0">
            <a:noFill/>
          </a:ln>
        </p:spPr>
        <p:style>
          <a:lnRef idx="0"/>
          <a:fillRef idx="0"/>
          <a:effectRef idx="0"/>
          <a:fontRef idx="minor"/>
        </p:style>
      </p:sp>
      <p:sp>
        <p:nvSpPr>
          <p:cNvPr id="94" name="TextBox 10"/>
          <p:cNvSpPr/>
          <p:nvPr/>
        </p:nvSpPr>
        <p:spPr>
          <a:xfrm>
            <a:off x="8160840" y="815040"/>
            <a:ext cx="8115120" cy="6400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Solution:</a:t>
            </a:r>
            <a:endParaRPr b="0" lang="en-PH" sz="2000" spc="-1" strike="noStrike">
              <a:latin typeface="Arial"/>
            </a:endParaRPr>
          </a:p>
          <a:p>
            <a:pPr>
              <a:lnSpc>
                <a:spcPts val="3600"/>
              </a:lnSpc>
              <a:buNone/>
            </a:pPr>
            <a:r>
              <a:rPr b="0" lang="en-US" sz="2000" spc="-1" strike="noStrike">
                <a:solidFill>
                  <a:srgbClr val="000000"/>
                </a:solidFill>
                <a:latin typeface="Lato Bold"/>
              </a:rPr>
              <a:t>b.</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Bold"/>
              </a:rPr>
              <a:t>c.</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Bold"/>
              </a:rPr>
              <a:t>d.</a:t>
            </a:r>
            <a:endParaRPr b="0" lang="en-PH" sz="2000" spc="-1" strike="noStrike">
              <a:latin typeface="Arial"/>
            </a:endParaRPr>
          </a:p>
        </p:txBody>
      </p:sp>
      <p:sp>
        <p:nvSpPr>
          <p:cNvPr id="95" name="Freeform 11"/>
          <p:cNvSpPr/>
          <p:nvPr/>
        </p:nvSpPr>
        <p:spPr>
          <a:xfrm>
            <a:off x="8736840" y="1384200"/>
            <a:ext cx="5327280" cy="2083320"/>
          </a:xfrm>
          <a:custGeom>
            <a:avLst/>
            <a:gdLst/>
            <a:ahLst/>
            <a:rect l="l" t="t" r="r" b="b"/>
            <a:pathLst>
              <a:path w="5327681" h="2083553">
                <a:moveTo>
                  <a:pt x="0" y="0"/>
                </a:moveTo>
                <a:lnTo>
                  <a:pt x="5327682" y="0"/>
                </a:lnTo>
                <a:lnTo>
                  <a:pt x="5327682" y="2083553"/>
                </a:lnTo>
                <a:lnTo>
                  <a:pt x="0" y="2083553"/>
                </a:lnTo>
                <a:lnTo>
                  <a:pt x="0" y="0"/>
                </a:lnTo>
                <a:close/>
              </a:path>
            </a:pathLst>
          </a:custGeom>
          <a:blipFill rotWithShape="0">
            <a:blip r:embed="rId6"/>
            <a:srcRect/>
            <a:stretch/>
          </a:blipFill>
          <a:ln w="0">
            <a:noFill/>
          </a:ln>
        </p:spPr>
        <p:style>
          <a:lnRef idx="0"/>
          <a:fillRef idx="0"/>
          <a:effectRef idx="0"/>
          <a:fontRef idx="minor"/>
        </p:style>
      </p:sp>
      <p:sp>
        <p:nvSpPr>
          <p:cNvPr id="96" name="Freeform 12"/>
          <p:cNvSpPr/>
          <p:nvPr/>
        </p:nvSpPr>
        <p:spPr>
          <a:xfrm>
            <a:off x="9144000" y="3813480"/>
            <a:ext cx="3498480" cy="2659680"/>
          </a:xfrm>
          <a:custGeom>
            <a:avLst/>
            <a:gdLst/>
            <a:ahLst/>
            <a:rect l="l" t="t" r="r" b="b"/>
            <a:pathLst>
              <a:path w="3498994" h="2659869">
                <a:moveTo>
                  <a:pt x="0" y="0"/>
                </a:moveTo>
                <a:lnTo>
                  <a:pt x="3498994" y="0"/>
                </a:lnTo>
                <a:lnTo>
                  <a:pt x="3498994" y="2659868"/>
                </a:lnTo>
                <a:lnTo>
                  <a:pt x="0" y="2659868"/>
                </a:lnTo>
                <a:lnTo>
                  <a:pt x="0" y="0"/>
                </a:lnTo>
                <a:close/>
              </a:path>
            </a:pathLst>
          </a:custGeom>
          <a:blipFill rotWithShape="0">
            <a:blip r:embed="rId7"/>
            <a:srcRect/>
            <a:stretch/>
          </a:blipFill>
          <a:ln w="0">
            <a:noFill/>
          </a:ln>
        </p:spPr>
        <p:style>
          <a:lnRef idx="0"/>
          <a:fillRef idx="0"/>
          <a:effectRef idx="0"/>
          <a:fontRef idx="minor"/>
        </p:style>
      </p:sp>
      <p:sp>
        <p:nvSpPr>
          <p:cNvPr id="97" name="Freeform 13"/>
          <p:cNvSpPr/>
          <p:nvPr/>
        </p:nvSpPr>
        <p:spPr>
          <a:xfrm>
            <a:off x="8736840" y="6973560"/>
            <a:ext cx="4663080" cy="2284560"/>
          </a:xfrm>
          <a:custGeom>
            <a:avLst/>
            <a:gdLst/>
            <a:ahLst/>
            <a:rect l="l" t="t" r="r" b="b"/>
            <a:pathLst>
              <a:path w="4663455" h="2284780">
                <a:moveTo>
                  <a:pt x="0" y="0"/>
                </a:moveTo>
                <a:lnTo>
                  <a:pt x="4663455" y="0"/>
                </a:lnTo>
                <a:lnTo>
                  <a:pt x="4663455" y="2284780"/>
                </a:lnTo>
                <a:lnTo>
                  <a:pt x="0" y="2284780"/>
                </a:lnTo>
                <a:lnTo>
                  <a:pt x="0" y="0"/>
                </a:lnTo>
                <a:close/>
              </a:path>
            </a:pathLst>
          </a:custGeom>
          <a:blipFill rotWithShape="0">
            <a:blip r:embed="rId8"/>
            <a:srcRect/>
            <a:stretch/>
          </a:blipFill>
          <a:ln w="0">
            <a:noFill/>
          </a:ln>
        </p:spPr>
        <p:style>
          <a:lnRef idx="0"/>
          <a:fillRef idx="0"/>
          <a:effectRef idx="0"/>
          <a:fontRef idx="minor"/>
        </p:style>
      </p:sp>
      <p:sp>
        <p:nvSpPr>
          <p:cNvPr id="98" name="TextBox 14"/>
          <p:cNvSpPr/>
          <p:nvPr/>
        </p:nvSpPr>
        <p:spPr>
          <a:xfrm>
            <a:off x="392040" y="1317600"/>
            <a:ext cx="811512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Example 2: Collinear and Coplanar Points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rPr>
              <a:t>Draw and label a figure for each condition.</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a. Point E lies on CD.</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b. Line t contains A and B but does not contain C.</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c. Planes A and B intersect in l.</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d. Lines m, n, and p are coplanar but do not intersect.</a:t>
            </a:r>
            <a:endParaRPr b="0" lang="en-PH" sz="2000" spc="-1" strike="noStrike">
              <a:latin typeface="Arial"/>
            </a:endParaRPr>
          </a:p>
        </p:txBody>
      </p:sp>
      <p:sp>
        <p:nvSpPr>
          <p:cNvPr id="99" name="TextBox 15"/>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100" name="TextBox 16"/>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101" name="TextBox 17"/>
          <p:cNvSpPr/>
          <p:nvPr/>
        </p:nvSpPr>
        <p:spPr>
          <a:xfrm>
            <a:off x="368280" y="205560"/>
            <a:ext cx="55782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Undefined Terms in Geometry</a:t>
            </a:r>
            <a:endParaRPr b="0" lang="en-PH" sz="3000" spc="-1" strike="noStrike">
              <a:latin typeface="Arial"/>
            </a:endParaRPr>
          </a:p>
        </p:txBody>
      </p:sp>
      <p:sp>
        <p:nvSpPr>
          <p:cNvPr id="102" name="TextBox 18"/>
          <p:cNvSpPr/>
          <p:nvPr/>
        </p:nvSpPr>
        <p:spPr>
          <a:xfrm>
            <a:off x="621360" y="4632480"/>
            <a:ext cx="8115120" cy="4114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Solution:</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Bold"/>
              </a:rPr>
              <a:t>a.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03" name="Group 2"/>
          <p:cNvGrpSpPr/>
          <p:nvPr/>
        </p:nvGrpSpPr>
        <p:grpSpPr>
          <a:xfrm>
            <a:off x="0" y="9364320"/>
            <a:ext cx="18274320" cy="938520"/>
            <a:chOff x="0" y="9364320"/>
            <a:chExt cx="18274320" cy="938520"/>
          </a:xfrm>
        </p:grpSpPr>
        <p:sp>
          <p:nvSpPr>
            <p:cNvPr id="104"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105"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106" name="Group 5"/>
          <p:cNvGrpSpPr/>
          <p:nvPr/>
        </p:nvGrpSpPr>
        <p:grpSpPr>
          <a:xfrm>
            <a:off x="16286040" y="-96840"/>
            <a:ext cx="1537920" cy="1537920"/>
            <a:chOff x="16286040" y="-96840"/>
            <a:chExt cx="1537920" cy="1537920"/>
          </a:xfrm>
        </p:grpSpPr>
        <p:sp>
          <p:nvSpPr>
            <p:cNvPr id="107"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grpSp>
        <p:nvGrpSpPr>
          <p:cNvPr id="108" name="Group 7"/>
          <p:cNvGrpSpPr/>
          <p:nvPr/>
        </p:nvGrpSpPr>
        <p:grpSpPr>
          <a:xfrm>
            <a:off x="0" y="0"/>
            <a:ext cx="5946480" cy="938520"/>
            <a:chOff x="0" y="0"/>
            <a:chExt cx="5946480" cy="938520"/>
          </a:xfrm>
        </p:grpSpPr>
        <p:sp>
          <p:nvSpPr>
            <p:cNvPr id="109" name="Freeform 8"/>
            <p:cNvSpPr/>
            <p:nvPr/>
          </p:nvSpPr>
          <p:spPr>
            <a:xfrm>
              <a:off x="0" y="0"/>
              <a:ext cx="5946480" cy="938520"/>
            </a:xfrm>
            <a:custGeom>
              <a:avLst/>
              <a:gdLst/>
              <a:ahLst/>
              <a:rect l="l" t="t" r="r" b="b"/>
              <a:pathLst>
                <a:path w="7451671" h="1251839">
                  <a:moveTo>
                    <a:pt x="0" y="0"/>
                  </a:moveTo>
                  <a:lnTo>
                    <a:pt x="7451671" y="0"/>
                  </a:lnTo>
                  <a:lnTo>
                    <a:pt x="7451671" y="1251839"/>
                  </a:lnTo>
                  <a:lnTo>
                    <a:pt x="0" y="1251839"/>
                  </a:lnTo>
                  <a:lnTo>
                    <a:pt x="0" y="0"/>
                  </a:lnTo>
                  <a:close/>
                </a:path>
              </a:pathLst>
            </a:custGeom>
            <a:blipFill rotWithShape="0">
              <a:blip r:embed="rId4"/>
              <a:srcRect/>
              <a:stretch/>
            </a:blipFill>
            <a:ln w="0">
              <a:noFill/>
            </a:ln>
          </p:spPr>
          <p:style>
            <a:lnRef idx="0"/>
            <a:fillRef idx="0"/>
            <a:effectRef idx="0"/>
            <a:fontRef idx="minor"/>
          </p:style>
        </p:sp>
      </p:grpSp>
      <p:sp>
        <p:nvSpPr>
          <p:cNvPr id="110" name="Freeform 9"/>
          <p:cNvSpPr/>
          <p:nvPr/>
        </p:nvSpPr>
        <p:spPr>
          <a:xfrm>
            <a:off x="10403640" y="2036160"/>
            <a:ext cx="5899320" cy="1295280"/>
          </a:xfrm>
          <a:custGeom>
            <a:avLst/>
            <a:gdLst/>
            <a:ahLst/>
            <a:rect l="l" t="t" r="r" b="b"/>
            <a:pathLst>
              <a:path w="5899761" h="1295666">
                <a:moveTo>
                  <a:pt x="0" y="0"/>
                </a:moveTo>
                <a:lnTo>
                  <a:pt x="5899761" y="0"/>
                </a:lnTo>
                <a:lnTo>
                  <a:pt x="5899761" y="1295666"/>
                </a:lnTo>
                <a:lnTo>
                  <a:pt x="0" y="1295666"/>
                </a:lnTo>
                <a:lnTo>
                  <a:pt x="0" y="0"/>
                </a:lnTo>
                <a:close/>
              </a:path>
            </a:pathLst>
          </a:custGeom>
          <a:blipFill rotWithShape="0">
            <a:blip r:embed="rId5"/>
            <a:srcRect/>
            <a:stretch/>
          </a:blipFill>
          <a:ln w="0">
            <a:noFill/>
          </a:ln>
        </p:spPr>
        <p:style>
          <a:lnRef idx="0"/>
          <a:fillRef idx="0"/>
          <a:effectRef idx="0"/>
          <a:fontRef idx="minor"/>
        </p:style>
      </p:sp>
      <p:sp>
        <p:nvSpPr>
          <p:cNvPr id="111" name="Freeform 10"/>
          <p:cNvSpPr/>
          <p:nvPr/>
        </p:nvSpPr>
        <p:spPr>
          <a:xfrm>
            <a:off x="10403640" y="4245840"/>
            <a:ext cx="6267600" cy="2209320"/>
          </a:xfrm>
          <a:custGeom>
            <a:avLst/>
            <a:gdLst/>
            <a:ahLst/>
            <a:rect l="l" t="t" r="r" b="b"/>
            <a:pathLst>
              <a:path w="6268049" h="2209800">
                <a:moveTo>
                  <a:pt x="0" y="0"/>
                </a:moveTo>
                <a:lnTo>
                  <a:pt x="6268049" y="0"/>
                </a:lnTo>
                <a:lnTo>
                  <a:pt x="6268049" y="2209800"/>
                </a:lnTo>
                <a:lnTo>
                  <a:pt x="0" y="2209800"/>
                </a:lnTo>
                <a:lnTo>
                  <a:pt x="0" y="0"/>
                </a:lnTo>
                <a:close/>
              </a:path>
            </a:pathLst>
          </a:custGeom>
          <a:blipFill rotWithShape="0">
            <a:blip r:embed="rId6"/>
            <a:srcRect/>
            <a:stretch/>
          </a:blipFill>
          <a:ln w="0">
            <a:noFill/>
          </a:ln>
        </p:spPr>
        <p:style>
          <a:lnRef idx="0"/>
          <a:fillRef idx="0"/>
          <a:effectRef idx="0"/>
          <a:fontRef idx="minor"/>
        </p:style>
      </p:sp>
      <p:sp>
        <p:nvSpPr>
          <p:cNvPr id="112" name="TextBox 11"/>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113" name="TextBox 12"/>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114" name="TextBox 13"/>
          <p:cNvSpPr/>
          <p:nvPr/>
        </p:nvSpPr>
        <p:spPr>
          <a:xfrm>
            <a:off x="392040" y="1912320"/>
            <a:ext cx="9684720" cy="4571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Definition</a:t>
            </a: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Point B is between A and C if (a) A, B, and C are collinear and (b) AB + BC = AC.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a:rPr>
              <a:t>In the figure on the right, point E with coordinate 7 is between points B and T. When you graph the points associated to 3 and 10, and all points having coordinates between 3 and 10, the resulting graph is a segment. The points associated with 3 and 10 are also the endpoints of the segment.</a:t>
            </a:r>
            <a:endParaRPr b="0" lang="en-PH" sz="2000" spc="-1" strike="noStrike">
              <a:latin typeface="Arial"/>
            </a:endParaRPr>
          </a:p>
          <a:p>
            <a:pPr>
              <a:lnSpc>
                <a:spcPts val="3600"/>
              </a:lnSpc>
              <a:buNone/>
            </a:pPr>
            <a:endParaRPr b="0" lang="en-PH" sz="2000" spc="-1" strike="noStrike">
              <a:latin typeface="Arial"/>
            </a:endParaRPr>
          </a:p>
        </p:txBody>
      </p:sp>
      <p:sp>
        <p:nvSpPr>
          <p:cNvPr id="115" name="TextBox 14"/>
          <p:cNvSpPr/>
          <p:nvPr/>
        </p:nvSpPr>
        <p:spPr>
          <a:xfrm>
            <a:off x="368280" y="205560"/>
            <a:ext cx="55782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Undefined Terms in Geometry</a:t>
            </a:r>
            <a:endParaRPr b="0" lang="en-PH" sz="3000" spc="-1" strike="noStrike">
              <a:latin typeface="Arial"/>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16" name="Group 2"/>
          <p:cNvGrpSpPr/>
          <p:nvPr/>
        </p:nvGrpSpPr>
        <p:grpSpPr>
          <a:xfrm>
            <a:off x="0" y="9364320"/>
            <a:ext cx="18274320" cy="938520"/>
            <a:chOff x="0" y="9364320"/>
            <a:chExt cx="18274320" cy="938520"/>
          </a:xfrm>
        </p:grpSpPr>
        <p:sp>
          <p:nvSpPr>
            <p:cNvPr id="117"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118"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119" name="Group 5"/>
          <p:cNvGrpSpPr/>
          <p:nvPr/>
        </p:nvGrpSpPr>
        <p:grpSpPr>
          <a:xfrm>
            <a:off x="16286040" y="-96840"/>
            <a:ext cx="1537920" cy="1537920"/>
            <a:chOff x="16286040" y="-96840"/>
            <a:chExt cx="1537920" cy="1537920"/>
          </a:xfrm>
        </p:grpSpPr>
        <p:sp>
          <p:nvSpPr>
            <p:cNvPr id="120"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sp>
        <p:nvSpPr>
          <p:cNvPr id="121" name="Freeform 7"/>
          <p:cNvSpPr/>
          <p:nvPr/>
        </p:nvSpPr>
        <p:spPr>
          <a:xfrm>
            <a:off x="7418160" y="748800"/>
            <a:ext cx="3451320" cy="3050280"/>
          </a:xfrm>
          <a:custGeom>
            <a:avLst/>
            <a:gdLst/>
            <a:ahLst/>
            <a:rect l="l" t="t" r="r" b="b"/>
            <a:pathLst>
              <a:path w="3451713" h="3050684">
                <a:moveTo>
                  <a:pt x="0" y="0"/>
                </a:moveTo>
                <a:lnTo>
                  <a:pt x="3451712" y="0"/>
                </a:lnTo>
                <a:lnTo>
                  <a:pt x="3451712" y="3050684"/>
                </a:lnTo>
                <a:lnTo>
                  <a:pt x="0" y="3050684"/>
                </a:lnTo>
                <a:lnTo>
                  <a:pt x="0" y="0"/>
                </a:lnTo>
                <a:close/>
              </a:path>
            </a:pathLst>
          </a:custGeom>
          <a:blipFill rotWithShape="0">
            <a:blip r:embed="rId4"/>
            <a:srcRect/>
            <a:stretch/>
          </a:blipFill>
          <a:ln w="0">
            <a:noFill/>
          </a:ln>
        </p:spPr>
        <p:style>
          <a:lnRef idx="0"/>
          <a:fillRef idx="0"/>
          <a:effectRef idx="0"/>
          <a:fontRef idx="minor"/>
        </p:style>
      </p:sp>
      <p:sp>
        <p:nvSpPr>
          <p:cNvPr id="122" name="TextBox 8"/>
          <p:cNvSpPr/>
          <p:nvPr/>
        </p:nvSpPr>
        <p:spPr>
          <a:xfrm>
            <a:off x="368280" y="281880"/>
            <a:ext cx="1504116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Activity:</a:t>
            </a:r>
            <a:endParaRPr b="0" lang="en-PH" sz="3000" spc="-1" strike="noStrike">
              <a:latin typeface="Arial"/>
            </a:endParaRPr>
          </a:p>
        </p:txBody>
      </p:sp>
      <p:sp>
        <p:nvSpPr>
          <p:cNvPr id="123" name="TextBox 9"/>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124" name="TextBox 10"/>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125" name="TextBox 11"/>
          <p:cNvSpPr/>
          <p:nvPr/>
        </p:nvSpPr>
        <p:spPr>
          <a:xfrm>
            <a:off x="609120" y="858600"/>
            <a:ext cx="1504116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rPr>
              <a:t>A. Use the figure on the right to answer each question.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Bold"/>
              </a:rPr>
              <a:t>      </a:t>
            </a:r>
            <a:r>
              <a:rPr b="0" lang="en-US" sz="2000" spc="-1" strike="noStrike">
                <a:solidFill>
                  <a:srgbClr val="000000"/>
                </a:solidFill>
                <a:latin typeface="Lato Bold"/>
              </a:rPr>
              <a:t>a. Name all planes in the figure.</a:t>
            </a:r>
            <a:endParaRPr b="0" lang="en-PH" sz="2000" spc="-1" strike="noStrike">
              <a:latin typeface="Arial"/>
            </a:endParaRPr>
          </a:p>
          <a:p>
            <a:pPr>
              <a:lnSpc>
                <a:spcPts val="3600"/>
              </a:lnSpc>
              <a:buNone/>
            </a:pPr>
            <a:r>
              <a:rPr b="0" lang="en-US" sz="2000" spc="-1" strike="noStrike">
                <a:solidFill>
                  <a:srgbClr val="000000"/>
                </a:solidFill>
                <a:latin typeface="Lato Bold"/>
              </a:rPr>
              <a:t>      </a:t>
            </a:r>
            <a:r>
              <a:rPr b="0" lang="en-US" sz="2000" spc="-1" strike="noStrike">
                <a:solidFill>
                  <a:srgbClr val="000000"/>
                </a:solidFill>
                <a:latin typeface="Lato Bold"/>
              </a:rPr>
              <a:t>b. Are points B, E, and F coplanar?</a:t>
            </a:r>
            <a:endParaRPr b="0" lang="en-PH" sz="2000" spc="-1" strike="noStrike">
              <a:latin typeface="Arial"/>
            </a:endParaRPr>
          </a:p>
          <a:p>
            <a:pPr>
              <a:lnSpc>
                <a:spcPts val="3600"/>
              </a:lnSpc>
              <a:buNone/>
            </a:pPr>
            <a:r>
              <a:rPr b="0" lang="en-US" sz="2000" spc="-1" strike="noStrike">
                <a:solidFill>
                  <a:srgbClr val="000000"/>
                </a:solidFill>
                <a:latin typeface="Lato Bold"/>
              </a:rPr>
              <a:t>      </a:t>
            </a:r>
            <a:r>
              <a:rPr b="0" lang="en-US" sz="2000" spc="-1" strike="noStrike">
                <a:solidFill>
                  <a:srgbClr val="000000"/>
                </a:solidFill>
                <a:latin typeface="Lato Bold"/>
              </a:rPr>
              <a:t>c. Name the collinear points.</a:t>
            </a:r>
            <a:endParaRPr b="0" lang="en-PH" sz="2000" spc="-1" strike="noStrike">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26" name="Group 2"/>
          <p:cNvGrpSpPr/>
          <p:nvPr/>
        </p:nvGrpSpPr>
        <p:grpSpPr>
          <a:xfrm>
            <a:off x="0" y="9364320"/>
            <a:ext cx="18274320" cy="938520"/>
            <a:chOff x="0" y="9364320"/>
            <a:chExt cx="18274320" cy="938520"/>
          </a:xfrm>
        </p:grpSpPr>
        <p:sp>
          <p:nvSpPr>
            <p:cNvPr id="127" name="Freeform 3"/>
            <p:cNvSpPr/>
            <p:nvPr/>
          </p:nvSpPr>
          <p:spPr>
            <a:xfrm>
              <a:off x="0" y="9364320"/>
              <a:ext cx="18274320" cy="938520"/>
            </a:xfrm>
            <a:custGeom>
              <a:avLst/>
              <a:gdLst/>
              <a:ahLst/>
              <a:rect l="l" t="t" r="r" b="b"/>
              <a:pathLst>
                <a:path w="24366220" h="1251839">
                  <a:moveTo>
                    <a:pt x="0" y="0"/>
                  </a:moveTo>
                  <a:lnTo>
                    <a:pt x="24366220" y="0"/>
                  </a:lnTo>
                  <a:lnTo>
                    <a:pt x="24366220" y="1251839"/>
                  </a:lnTo>
                  <a:lnTo>
                    <a:pt x="0" y="1251839"/>
                  </a:lnTo>
                  <a:lnTo>
                    <a:pt x="0" y="0"/>
                  </a:lnTo>
                  <a:close/>
                </a:path>
              </a:pathLst>
            </a:custGeom>
            <a:blipFill rotWithShape="0">
              <a:blip r:embed="rId1"/>
              <a:srcRect/>
              <a:stretch/>
            </a:blipFill>
            <a:ln w="0">
              <a:noFill/>
            </a:ln>
          </p:spPr>
          <p:style>
            <a:lnRef idx="0"/>
            <a:fillRef idx="0"/>
            <a:effectRef idx="0"/>
            <a:fontRef idx="minor"/>
          </p:style>
        </p:sp>
      </p:grpSp>
      <p:sp>
        <p:nvSpPr>
          <p:cNvPr id="128" name="Freeform 4"/>
          <p:cNvSpPr/>
          <p:nvPr/>
        </p:nvSpPr>
        <p:spPr>
          <a:xfrm>
            <a:off x="16303320" y="0"/>
            <a:ext cx="1441800" cy="1441800"/>
          </a:xfrm>
          <a:custGeom>
            <a:avLst/>
            <a:gdLst/>
            <a:ahLst/>
            <a:rect l="l" t="t" r="r" b="b"/>
            <a:pathLst>
              <a:path w="1442160" h="1442160">
                <a:moveTo>
                  <a:pt x="0" y="0"/>
                </a:moveTo>
                <a:lnTo>
                  <a:pt x="1442160" y="0"/>
                </a:lnTo>
                <a:lnTo>
                  <a:pt x="1442160" y="1442160"/>
                </a:lnTo>
                <a:lnTo>
                  <a:pt x="0" y="1442160"/>
                </a:lnTo>
                <a:lnTo>
                  <a:pt x="0" y="0"/>
                </a:lnTo>
                <a:close/>
              </a:path>
            </a:pathLst>
          </a:custGeom>
          <a:blipFill rotWithShape="0">
            <a:blip r:embed="rId2"/>
            <a:srcRect/>
            <a:stretch/>
          </a:blipFill>
          <a:ln w="0">
            <a:noFill/>
          </a:ln>
        </p:spPr>
        <p:style>
          <a:lnRef idx="0"/>
          <a:fillRef idx="0"/>
          <a:effectRef idx="0"/>
          <a:fontRef idx="minor"/>
        </p:style>
      </p:sp>
      <p:grpSp>
        <p:nvGrpSpPr>
          <p:cNvPr id="129" name="Group 5"/>
          <p:cNvGrpSpPr/>
          <p:nvPr/>
        </p:nvGrpSpPr>
        <p:grpSpPr>
          <a:xfrm>
            <a:off x="16286040" y="-96840"/>
            <a:ext cx="1537920" cy="1537920"/>
            <a:chOff x="16286040" y="-96840"/>
            <a:chExt cx="1537920" cy="1537920"/>
          </a:xfrm>
        </p:grpSpPr>
        <p:sp>
          <p:nvSpPr>
            <p:cNvPr id="130" name="Freeform 6"/>
            <p:cNvSpPr/>
            <p:nvPr/>
          </p:nvSpPr>
          <p:spPr>
            <a:xfrm>
              <a:off x="16286040" y="-96840"/>
              <a:ext cx="1537920" cy="1537920"/>
            </a:xfrm>
            <a:custGeom>
              <a:avLst/>
              <a:gdLst/>
              <a:ahLst/>
              <a:rect l="l" t="t" r="r" b="b"/>
              <a:pathLst>
                <a:path w="2051050" h="2051050">
                  <a:moveTo>
                    <a:pt x="0" y="0"/>
                  </a:moveTo>
                  <a:lnTo>
                    <a:pt x="2051050" y="0"/>
                  </a:lnTo>
                  <a:lnTo>
                    <a:pt x="2051050" y="2051050"/>
                  </a:lnTo>
                  <a:lnTo>
                    <a:pt x="0" y="2051050"/>
                  </a:lnTo>
                  <a:lnTo>
                    <a:pt x="0" y="0"/>
                  </a:lnTo>
                  <a:close/>
                </a:path>
              </a:pathLst>
            </a:custGeom>
            <a:blipFill rotWithShape="0">
              <a:blip r:embed="rId3"/>
              <a:srcRect/>
              <a:stretch/>
            </a:blipFill>
            <a:ln w="0">
              <a:noFill/>
            </a:ln>
          </p:spPr>
          <p:style>
            <a:lnRef idx="0"/>
            <a:fillRef idx="0"/>
            <a:effectRef idx="0"/>
            <a:fontRef idx="minor"/>
          </p:style>
        </p:sp>
      </p:grpSp>
      <p:sp>
        <p:nvSpPr>
          <p:cNvPr id="131" name="Freeform 7"/>
          <p:cNvSpPr/>
          <p:nvPr/>
        </p:nvSpPr>
        <p:spPr>
          <a:xfrm>
            <a:off x="7418160" y="748800"/>
            <a:ext cx="3451320" cy="3050280"/>
          </a:xfrm>
          <a:custGeom>
            <a:avLst/>
            <a:gdLst/>
            <a:ahLst/>
            <a:rect l="l" t="t" r="r" b="b"/>
            <a:pathLst>
              <a:path w="3451713" h="3050684">
                <a:moveTo>
                  <a:pt x="0" y="0"/>
                </a:moveTo>
                <a:lnTo>
                  <a:pt x="3451712" y="0"/>
                </a:lnTo>
                <a:lnTo>
                  <a:pt x="3451712" y="3050684"/>
                </a:lnTo>
                <a:lnTo>
                  <a:pt x="0" y="3050684"/>
                </a:lnTo>
                <a:lnTo>
                  <a:pt x="0" y="0"/>
                </a:lnTo>
                <a:close/>
              </a:path>
            </a:pathLst>
          </a:custGeom>
          <a:blipFill rotWithShape="0">
            <a:blip r:embed="rId4"/>
            <a:srcRect/>
            <a:stretch/>
          </a:blipFill>
          <a:ln w="0">
            <a:noFill/>
          </a:ln>
        </p:spPr>
        <p:style>
          <a:lnRef idx="0"/>
          <a:fillRef idx="0"/>
          <a:effectRef idx="0"/>
          <a:fontRef idx="minor"/>
        </p:style>
      </p:sp>
      <p:sp>
        <p:nvSpPr>
          <p:cNvPr id="132" name="TextBox 8"/>
          <p:cNvSpPr/>
          <p:nvPr/>
        </p:nvSpPr>
        <p:spPr>
          <a:xfrm>
            <a:off x="368280" y="281880"/>
            <a:ext cx="1504116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rPr>
              <a:t>Activity: ANSWER KEY </a:t>
            </a:r>
            <a:endParaRPr b="0" lang="en-PH" sz="3000" spc="-1" strike="noStrike">
              <a:latin typeface="Arial"/>
            </a:endParaRPr>
          </a:p>
        </p:txBody>
      </p:sp>
      <p:sp>
        <p:nvSpPr>
          <p:cNvPr id="133" name="TextBox 9"/>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Rex Curriculum Resource </a:t>
            </a:r>
            <a:endParaRPr b="0" lang="en-PH" sz="2700" spc="-1" strike="noStrike">
              <a:latin typeface="Arial"/>
            </a:endParaRPr>
          </a:p>
        </p:txBody>
      </p:sp>
      <p:sp>
        <p:nvSpPr>
          <p:cNvPr id="134" name="TextBox 10"/>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rPr>
              <a:t>WWW.REX.COM.PH</a:t>
            </a:r>
            <a:endParaRPr b="0" lang="en-PH" sz="2700" spc="-1" strike="noStrike">
              <a:latin typeface="Arial"/>
            </a:endParaRPr>
          </a:p>
        </p:txBody>
      </p:sp>
      <p:sp>
        <p:nvSpPr>
          <p:cNvPr id="135" name="TextBox 11"/>
          <p:cNvSpPr/>
          <p:nvPr/>
        </p:nvSpPr>
        <p:spPr>
          <a:xfrm>
            <a:off x="609120" y="858600"/>
            <a:ext cx="1504116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rPr>
              <a:t>A. Use the figure on the right to answer each question.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Bold"/>
              </a:rPr>
              <a:t>      </a:t>
            </a:r>
            <a:r>
              <a:rPr b="0" lang="en-US" sz="2000" spc="-1" strike="noStrike">
                <a:solidFill>
                  <a:srgbClr val="000000"/>
                </a:solidFill>
                <a:latin typeface="Lato Bold"/>
              </a:rPr>
              <a:t>a. Name all planes in the figure.</a:t>
            </a:r>
            <a:endParaRPr b="0" lang="en-PH" sz="2000" spc="-1" strike="noStrike">
              <a:latin typeface="Arial"/>
            </a:endParaRPr>
          </a:p>
          <a:p>
            <a:pPr>
              <a:lnSpc>
                <a:spcPts val="3600"/>
              </a:lnSpc>
              <a:buNone/>
            </a:pPr>
            <a:r>
              <a:rPr b="0" lang="en-US" sz="2000" spc="-1" strike="noStrike">
                <a:solidFill>
                  <a:srgbClr val="000000"/>
                </a:solidFill>
                <a:latin typeface="Lato Bold"/>
              </a:rPr>
              <a:t>      </a:t>
            </a:r>
            <a:r>
              <a:rPr b="0" lang="en-US" sz="2000" spc="-1" strike="noStrike">
                <a:solidFill>
                  <a:srgbClr val="000000"/>
                </a:solidFill>
                <a:latin typeface="Lato Bold"/>
              </a:rPr>
              <a:t>b. Are points B, E, and F coplanar?</a:t>
            </a:r>
            <a:endParaRPr b="0" lang="en-PH" sz="2000" spc="-1" strike="noStrike">
              <a:latin typeface="Arial"/>
            </a:endParaRPr>
          </a:p>
          <a:p>
            <a:pPr>
              <a:lnSpc>
                <a:spcPts val="3600"/>
              </a:lnSpc>
              <a:buNone/>
            </a:pPr>
            <a:r>
              <a:rPr b="0" lang="en-US" sz="2000" spc="-1" strike="noStrike">
                <a:solidFill>
                  <a:srgbClr val="000000"/>
                </a:solidFill>
                <a:latin typeface="Lato Bold"/>
              </a:rPr>
              <a:t>      </a:t>
            </a:r>
            <a:r>
              <a:rPr b="0" lang="en-US" sz="2000" spc="-1" strike="noStrike">
                <a:solidFill>
                  <a:srgbClr val="000000"/>
                </a:solidFill>
                <a:latin typeface="Lato Bold"/>
              </a:rPr>
              <a:t>c. Name the collinear points.</a:t>
            </a:r>
            <a:endParaRPr b="0" lang="en-PH" sz="2000" spc="-1" strike="noStrike">
              <a:latin typeface="Arial"/>
            </a:endParaRPr>
          </a:p>
        </p:txBody>
      </p:sp>
      <p:sp>
        <p:nvSpPr>
          <p:cNvPr id="136" name="TextBox 12"/>
          <p:cNvSpPr/>
          <p:nvPr/>
        </p:nvSpPr>
        <p:spPr>
          <a:xfrm>
            <a:off x="2968920" y="5783400"/>
            <a:ext cx="1504116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Bold"/>
              </a:rPr>
              <a:t>ANSWERS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rPr>
              <a:t>     </a:t>
            </a:r>
            <a:r>
              <a:rPr b="0" lang="en-US" sz="2000" spc="-1" strike="noStrike">
                <a:solidFill>
                  <a:srgbClr val="000000"/>
                </a:solidFill>
                <a:latin typeface="Lato Bold Italics"/>
              </a:rPr>
              <a:t>a. There are 7 planes: plane M, plane ADE, plane ACD, plane ABC, plane ABF, plane AFH, and plane AEH. Plane M can also be named using any three of the six points: B, C, D, E H, and F.</a:t>
            </a:r>
            <a:endParaRPr b="0" lang="en-PH" sz="2000" spc="-1" strike="noStrike">
              <a:latin typeface="Arial"/>
            </a:endParaRPr>
          </a:p>
          <a:p>
            <a:pPr>
              <a:lnSpc>
                <a:spcPts val="3600"/>
              </a:lnSpc>
              <a:buNone/>
            </a:pPr>
            <a:r>
              <a:rPr b="0" lang="en-US" sz="2000" spc="-1" strike="noStrike">
                <a:solidFill>
                  <a:srgbClr val="000000"/>
                </a:solidFill>
                <a:latin typeface="Lato Bold Italics"/>
              </a:rPr>
              <a:t>     </a:t>
            </a:r>
            <a:r>
              <a:rPr b="0" lang="en-US" sz="2000" spc="-1" strike="noStrike">
                <a:solidFill>
                  <a:srgbClr val="000000"/>
                </a:solidFill>
                <a:latin typeface="Lato Bold Italics"/>
              </a:rPr>
              <a:t>b. Yes, because they are on the same plane M.</a:t>
            </a:r>
            <a:endParaRPr b="0" lang="en-PH" sz="2000" spc="-1" strike="noStrike">
              <a:latin typeface="Arial"/>
            </a:endParaRPr>
          </a:p>
          <a:p>
            <a:pPr>
              <a:lnSpc>
                <a:spcPts val="3600"/>
              </a:lnSpc>
              <a:buNone/>
            </a:pPr>
            <a:r>
              <a:rPr b="0" lang="en-US" sz="2000" spc="-1" strike="noStrike">
                <a:solidFill>
                  <a:srgbClr val="000000"/>
                </a:solidFill>
                <a:latin typeface="Lato Bold Italics"/>
              </a:rPr>
              <a:t>     </a:t>
            </a:r>
            <a:r>
              <a:rPr b="0" lang="en-US" sz="2000" spc="-1" strike="noStrike">
                <a:solidFill>
                  <a:srgbClr val="000000"/>
                </a:solidFill>
                <a:latin typeface="Lato Bold Italics"/>
              </a:rPr>
              <a:t>c. CDG is an example of collinear points.</a:t>
            </a:r>
            <a:endParaRPr b="0" lang="en-PH" sz="2000" spc="-1" strike="noStrike">
              <a:latin typeface="Arial"/>
            </a:endParaRPr>
          </a:p>
          <a:p>
            <a:pPr>
              <a:lnSpc>
                <a:spcPts val="3600"/>
              </a:lnSpc>
              <a:buNone/>
            </a:pPr>
            <a:endParaRPr b="0" lang="en-PH" sz="2000" spc="-1" strike="noStrike">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7" name="Group 2"/>
          <p:cNvGrpSpPr/>
          <p:nvPr/>
        </p:nvGrpSpPr>
        <p:grpSpPr>
          <a:xfrm>
            <a:off x="4133880" y="2263320"/>
            <a:ext cx="9910800" cy="5063040"/>
            <a:chOff x="4133880" y="2263320"/>
            <a:chExt cx="9910800" cy="5063040"/>
          </a:xfrm>
        </p:grpSpPr>
        <p:sp>
          <p:nvSpPr>
            <p:cNvPr id="138" name="Freeform 3"/>
            <p:cNvSpPr/>
            <p:nvPr/>
          </p:nvSpPr>
          <p:spPr>
            <a:xfrm>
              <a:off x="4133880" y="2263320"/>
              <a:ext cx="9910800" cy="5063040"/>
            </a:xfrm>
            <a:custGeom>
              <a:avLst/>
              <a:gdLst/>
              <a:ahLst/>
              <a:rect l="l" t="t" r="r" b="b"/>
              <a:pathLst>
                <a:path w="13214858" h="6751193">
                  <a:moveTo>
                    <a:pt x="0" y="0"/>
                  </a:moveTo>
                  <a:lnTo>
                    <a:pt x="13214858" y="0"/>
                  </a:lnTo>
                  <a:lnTo>
                    <a:pt x="13214858" y="6751193"/>
                  </a:lnTo>
                  <a:lnTo>
                    <a:pt x="0" y="6751193"/>
                  </a:lnTo>
                  <a:lnTo>
                    <a:pt x="0" y="0"/>
                  </a:lnTo>
                  <a:close/>
                </a:path>
              </a:pathLst>
            </a:custGeom>
            <a:blipFill rotWithShape="0">
              <a:blip r:embed="rId1"/>
              <a:srcRect/>
              <a:stretch/>
            </a:blipFill>
            <a:ln w="0">
              <a:noFill/>
            </a:ln>
          </p:spPr>
          <p:style>
            <a:lnRef idx="0"/>
            <a:fillRef idx="0"/>
            <a:effectRef idx="0"/>
            <a:fontRef idx="minor"/>
          </p:style>
        </p:sp>
      </p:gr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LibreOffice/7.2.5.2$MacOSX_X86_64 LibreOffice_project/499f9727c189e6ef3471021d6132d4c694f357e5</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identifier>DAFnQV4dGiM</dc:identifier>
  <dc:language>en-PH</dc:language>
  <cp:lastModifiedBy/>
  <dcterms:modified xsi:type="dcterms:W3CDTF">2023-07-21T13:25:04Z</dcterms:modified>
  <cp:revision>2</cp:revision>
  <dc:subject/>
  <dc:title>PPT Template for LRB.pptx</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