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0000" y="2700000"/>
            <a:ext cx="802908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Compounds - Acids and Bases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Box 7"/>
          <p:cNvSpPr/>
          <p:nvPr/>
        </p:nvSpPr>
        <p:spPr>
          <a:xfrm>
            <a:off x="70560" y="0"/>
            <a:ext cx="1072908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49" name=""/>
          <p:cNvSpPr/>
          <p:nvPr/>
        </p:nvSpPr>
        <p:spPr>
          <a:xfrm>
            <a:off x="1260000" y="1440000"/>
            <a:ext cx="5363280" cy="305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Answer Key:</a:t>
            </a:r>
            <a:endParaRPr b="0" lang="en-PH" sz="2000" spc="-1" strike="noStrike">
              <a:latin typeface="Arial"/>
            </a:endParaRPr>
          </a:p>
          <a:p>
            <a:pPr>
              <a:lnSpc>
                <a:spcPct val="100000"/>
              </a:lnSpc>
              <a:buNone/>
            </a:pPr>
            <a:endParaRPr b="0" lang="en-PH" sz="2000" spc="-1" strike="noStrike">
              <a:latin typeface="Arial"/>
            </a:endParaRPr>
          </a:p>
          <a:p>
            <a:pPr>
              <a:lnSpc>
                <a:spcPct val="150000"/>
              </a:lnSpc>
              <a:buNone/>
            </a:pPr>
            <a:endParaRPr b="0" lang="en-PH" sz="2000" spc="-1" strike="noStrike">
              <a:latin typeface="Arial"/>
            </a:endParaRPr>
          </a:p>
        </p:txBody>
      </p:sp>
      <p:sp>
        <p:nvSpPr>
          <p:cNvPr id="150" name=""/>
          <p:cNvSpPr/>
          <p:nvPr/>
        </p:nvSpPr>
        <p:spPr>
          <a:xfrm>
            <a:off x="1440000" y="2160000"/>
            <a:ext cx="3239640" cy="3599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buNone/>
            </a:pPr>
            <a:r>
              <a:rPr b="0" lang="en-PH" sz="2000" spc="-1" strike="noStrike">
                <a:latin typeface="Lato"/>
              </a:rPr>
              <a:t>1. A</a:t>
            </a:r>
            <a:endParaRPr b="0" lang="en-PH" sz="2000" spc="-1" strike="noStrike">
              <a:latin typeface="Arial"/>
            </a:endParaRPr>
          </a:p>
          <a:p>
            <a:pPr>
              <a:lnSpc>
                <a:spcPct val="100000"/>
              </a:lnSpc>
              <a:spcBef>
                <a:spcPts val="1134"/>
              </a:spcBef>
              <a:spcAft>
                <a:spcPts val="1134"/>
              </a:spcAft>
              <a:buNone/>
            </a:pPr>
            <a:r>
              <a:rPr b="0" lang="en-PH" sz="2000" spc="-1" strike="noStrike">
                <a:latin typeface="Lato"/>
              </a:rPr>
              <a:t>2. A</a:t>
            </a:r>
            <a:endParaRPr b="0" lang="en-PH" sz="2000" spc="-1" strike="noStrike">
              <a:latin typeface="Arial"/>
            </a:endParaRPr>
          </a:p>
          <a:p>
            <a:pPr>
              <a:lnSpc>
                <a:spcPct val="100000"/>
              </a:lnSpc>
              <a:spcBef>
                <a:spcPts val="1134"/>
              </a:spcBef>
              <a:spcAft>
                <a:spcPts val="1134"/>
              </a:spcAft>
              <a:buNone/>
            </a:pPr>
            <a:r>
              <a:rPr b="0" lang="en-PH" sz="2000" spc="-1" strike="noStrike">
                <a:latin typeface="Lato"/>
              </a:rPr>
              <a:t>3. B</a:t>
            </a:r>
            <a:endParaRPr b="0" lang="en-PH" sz="2000" spc="-1" strike="noStrike">
              <a:latin typeface="Arial"/>
            </a:endParaRPr>
          </a:p>
          <a:p>
            <a:pPr>
              <a:lnSpc>
                <a:spcPct val="100000"/>
              </a:lnSpc>
              <a:spcBef>
                <a:spcPts val="1134"/>
              </a:spcBef>
              <a:spcAft>
                <a:spcPts val="1134"/>
              </a:spcAft>
              <a:buNone/>
            </a:pPr>
            <a:r>
              <a:rPr b="0" lang="en-PH" sz="2000" spc="-1" strike="noStrike">
                <a:latin typeface="Lato"/>
              </a:rPr>
              <a:t>4. B</a:t>
            </a:r>
            <a:endParaRPr b="0" lang="en-PH" sz="2000" spc="-1" strike="noStrike">
              <a:latin typeface="Arial"/>
            </a:endParaRPr>
          </a:p>
          <a:p>
            <a:pPr>
              <a:lnSpc>
                <a:spcPct val="100000"/>
              </a:lnSpc>
              <a:spcBef>
                <a:spcPts val="1134"/>
              </a:spcBef>
              <a:spcAft>
                <a:spcPts val="1134"/>
              </a:spcAft>
              <a:buNone/>
            </a:pPr>
            <a:r>
              <a:rPr b="0" lang="en-PH" sz="2000" spc="-1" strike="noStrike">
                <a:latin typeface="Lato"/>
              </a:rPr>
              <a:t>5. 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5"/>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26" name=""/>
          <p:cNvSpPr/>
          <p:nvPr/>
        </p:nvSpPr>
        <p:spPr>
          <a:xfrm>
            <a:off x="720000" y="1190880"/>
            <a:ext cx="1097964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Compounds</a:t>
            </a:r>
            <a:r>
              <a:rPr b="0" lang="en-PH" sz="1800" spc="-1" strike="noStrike">
                <a:latin typeface="Lato"/>
              </a:rPr>
              <a:t> - are pure substances made up of two or more elements united chemically.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are made up of atoms of different elements</a:t>
            </a:r>
            <a:endParaRPr b="0" lang="en-PH" sz="1800" spc="-1" strike="noStrike">
              <a:latin typeface="Arial"/>
            </a:endParaRPr>
          </a:p>
        </p:txBody>
      </p:sp>
      <p:sp>
        <p:nvSpPr>
          <p:cNvPr id="127" name=""/>
          <p:cNvSpPr/>
          <p:nvPr/>
        </p:nvSpPr>
        <p:spPr>
          <a:xfrm>
            <a:off x="707760" y="2160000"/>
            <a:ext cx="10991880" cy="3843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Some of the </a:t>
            </a:r>
            <a:r>
              <a:rPr b="1" lang="en-PH" sz="1800" spc="-1" strike="noStrike">
                <a:latin typeface="Lato"/>
              </a:rPr>
              <a:t>common compounds</a:t>
            </a:r>
            <a:r>
              <a:rPr b="0" lang="en-PH" sz="1800" spc="-1" strike="noStrike">
                <a:latin typeface="Lato"/>
              </a:rPr>
              <a:t> that are necessary for our daily lives are the following: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1. </a:t>
            </a:r>
            <a:r>
              <a:rPr b="1" lang="en-PH" sz="1800" spc="-1" strike="noStrike">
                <a:latin typeface="Lato"/>
              </a:rPr>
              <a:t>Water (H2O)</a:t>
            </a:r>
            <a:r>
              <a:rPr b="0" lang="en-PH" sz="1800" spc="-1" strike="noStrike">
                <a:latin typeface="Lato"/>
              </a:rPr>
              <a:t> – This is the most abundant compound on Earth. It is indispensable to humans, animals, and plants. It is a means of carrying nutrients to the cells of the body. It removes wastes produced by cellular processes. It is also used for drinking, cleaning, washing, cooking, and other activities at home.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2. </a:t>
            </a:r>
            <a:r>
              <a:rPr b="1" lang="en-PH" sz="1800" spc="-1" strike="noStrike">
                <a:latin typeface="Lato"/>
              </a:rPr>
              <a:t>Sodium chloride (NaCl)</a:t>
            </a:r>
            <a:r>
              <a:rPr b="0" lang="en-PH" sz="1800" spc="-1" strike="noStrike">
                <a:latin typeface="Lato"/>
              </a:rPr>
              <a:t> – It is commonly called salt</a:t>
            </a:r>
            <a:r>
              <a:rPr b="0" lang="en-PH" sz="1800" spc="-1" strike="noStrike">
                <a:latin typeface="Lato"/>
                <a:ea typeface="Ðéûîþ"/>
              </a:rPr>
              <a:t>. It is used to add flavor to our food.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Ðéûîþ"/>
              </a:rPr>
              <a:t>3. </a:t>
            </a:r>
            <a:r>
              <a:rPr b="1" lang="en-PH" sz="1800" spc="-1" strike="noStrike">
                <a:latin typeface="Lato"/>
                <a:ea typeface="Ðéûîþ"/>
              </a:rPr>
              <a:t>Calcium carbonate (CaCO3)</a:t>
            </a:r>
            <a:r>
              <a:rPr b="0" lang="en-PH" sz="1800" spc="-1" strike="noStrike">
                <a:latin typeface="Lato"/>
                <a:ea typeface="Ðéûîþ"/>
              </a:rPr>
              <a:t> – It is also known as a limestone. It has been used as a building material since early civilization. It is a component of mortar.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Ðéûîþ"/>
              </a:rPr>
              <a:t>4. </a:t>
            </a:r>
            <a:r>
              <a:rPr b="1" lang="en-PH" sz="1800" spc="-1" strike="noStrike">
                <a:latin typeface="Lato"/>
                <a:ea typeface="Ðéûîþ"/>
              </a:rPr>
              <a:t>Hydrochloric acid (HCl)</a:t>
            </a:r>
            <a:r>
              <a:rPr b="0" lang="en-PH" sz="1800" spc="-1" strike="noStrike">
                <a:latin typeface="Lato"/>
                <a:ea typeface="Ðéûîþ"/>
              </a:rPr>
              <a:t> – This is an acid found in the stomach that aids in digestion.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Box 10"/>
          <p:cNvSpPr/>
          <p:nvPr/>
        </p:nvSpPr>
        <p:spPr>
          <a:xfrm>
            <a:off x="104040" y="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29" name=""/>
          <p:cNvSpPr/>
          <p:nvPr/>
        </p:nvSpPr>
        <p:spPr>
          <a:xfrm>
            <a:off x="540000" y="1440000"/>
            <a:ext cx="11374920" cy="3718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latin typeface="Lato"/>
              </a:rPr>
              <a:t>Acids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spcBef>
                <a:spcPts val="283"/>
              </a:spcBef>
              <a:spcAft>
                <a:spcPts val="283"/>
              </a:spcAft>
              <a:buNone/>
            </a:pPr>
            <a:r>
              <a:rPr b="0" lang="en-PH" sz="1800" spc="-1" strike="noStrike">
                <a:latin typeface="Lato"/>
              </a:rPr>
              <a:t>Acids are compounds that contain hydrogen, which, when dissolved in water, break loose a hydrogen ion (H+). The presence of hydrogen ion gives acids the following characteristics:</a:t>
            </a:r>
            <a:endParaRPr b="0" lang="en-PH" sz="1800" spc="-1" strike="noStrike">
              <a:latin typeface="Arial"/>
            </a:endParaRPr>
          </a:p>
          <a:p>
            <a:pPr algn="just">
              <a:lnSpc>
                <a:spcPct val="100000"/>
              </a:lnSpc>
              <a:spcBef>
                <a:spcPts val="283"/>
              </a:spcBef>
              <a:spcAft>
                <a:spcPts val="283"/>
              </a:spcAft>
              <a:buNone/>
            </a:pPr>
            <a:endParaRPr b="0" lang="en-PH" sz="1800" spc="-1" strike="noStrike">
              <a:latin typeface="Arial"/>
            </a:endParaRPr>
          </a:p>
          <a:p>
            <a:pPr algn="just">
              <a:lnSpc>
                <a:spcPct val="100000"/>
              </a:lnSpc>
              <a:spcBef>
                <a:spcPts val="283"/>
              </a:spcBef>
              <a:spcAft>
                <a:spcPts val="283"/>
              </a:spcAft>
              <a:buNone/>
            </a:pPr>
            <a:r>
              <a:rPr b="1" lang="en-PH" sz="1800" spc="-1" strike="noStrike">
                <a:latin typeface="Lato"/>
              </a:rPr>
              <a:t>1</a:t>
            </a:r>
            <a:r>
              <a:rPr b="0" lang="en-PH" sz="1800" spc="-1" strike="noStrike">
                <a:latin typeface="Lato"/>
              </a:rPr>
              <a:t>. Acids have a sour taste similar to the taste of citrus fruits. Do not taste to test the presence of acid. Some can produce painful burns.</a:t>
            </a:r>
            <a:endParaRPr b="0" lang="en-PH" sz="1800" spc="-1" strike="noStrike">
              <a:latin typeface="Arial"/>
            </a:endParaRPr>
          </a:p>
          <a:p>
            <a:pPr algn="just">
              <a:lnSpc>
                <a:spcPct val="100000"/>
              </a:lnSpc>
              <a:spcBef>
                <a:spcPts val="283"/>
              </a:spcBef>
              <a:spcAft>
                <a:spcPts val="283"/>
              </a:spcAft>
              <a:buNone/>
            </a:pPr>
            <a:r>
              <a:rPr b="1" lang="en-PH" sz="1800" spc="-1" strike="noStrike">
                <a:latin typeface="Lato"/>
              </a:rPr>
              <a:t>2</a:t>
            </a:r>
            <a:r>
              <a:rPr b="0" lang="en-PH" sz="1800" spc="-1" strike="noStrike">
                <a:latin typeface="Lato"/>
              </a:rPr>
              <a:t>. In industries, there are very strong acids that are corrosive. They should, therefore, be handled with care.</a:t>
            </a:r>
            <a:endParaRPr b="0" lang="en-PH" sz="1800" spc="-1" strike="noStrike">
              <a:latin typeface="Arial"/>
            </a:endParaRPr>
          </a:p>
          <a:p>
            <a:pPr algn="just">
              <a:lnSpc>
                <a:spcPct val="100000"/>
              </a:lnSpc>
              <a:spcBef>
                <a:spcPts val="283"/>
              </a:spcBef>
              <a:spcAft>
                <a:spcPts val="283"/>
              </a:spcAft>
              <a:buNone/>
            </a:pPr>
            <a:r>
              <a:rPr b="1" lang="en-PH" sz="1800" spc="-1" strike="noStrike">
                <a:latin typeface="Lato"/>
              </a:rPr>
              <a:t>3</a:t>
            </a:r>
            <a:r>
              <a:rPr b="0" lang="en-PH" sz="1800" spc="-1" strike="noStrike">
                <a:latin typeface="Lato"/>
              </a:rPr>
              <a:t>. Acids are electrolytes. They produce hydrogen ions that can conduct electricity when dissolved in water.</a:t>
            </a:r>
            <a:endParaRPr b="0" lang="en-PH" sz="1800" spc="-1" strike="noStrike">
              <a:latin typeface="Arial"/>
            </a:endParaRPr>
          </a:p>
          <a:p>
            <a:pPr algn="just">
              <a:lnSpc>
                <a:spcPct val="100000"/>
              </a:lnSpc>
              <a:spcBef>
                <a:spcPts val="283"/>
              </a:spcBef>
              <a:spcAft>
                <a:spcPts val="283"/>
              </a:spcAft>
              <a:buNone/>
            </a:pPr>
            <a:r>
              <a:rPr b="1" lang="en-PH" sz="1800" spc="-1" strike="noStrike">
                <a:latin typeface="Lato"/>
              </a:rPr>
              <a:t>4</a:t>
            </a:r>
            <a:r>
              <a:rPr b="0" lang="en-PH" sz="1800" spc="-1" strike="noStrike">
                <a:latin typeface="Lato"/>
              </a:rPr>
              <a:t>. Acids neutralize bases, forming water and salt from the reaction.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Box 16"/>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31" name=""/>
          <p:cNvSpPr/>
          <p:nvPr/>
        </p:nvSpPr>
        <p:spPr>
          <a:xfrm>
            <a:off x="508680" y="1579680"/>
            <a:ext cx="11339640" cy="3459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There are different acids; some are even present in your body. In your stomach, </a:t>
            </a:r>
            <a:r>
              <a:rPr b="1" lang="en-PH" sz="1800" spc="-1" strike="noStrike">
                <a:latin typeface="Lato"/>
              </a:rPr>
              <a:t>hydrochloric acid</a:t>
            </a:r>
            <a:r>
              <a:rPr b="0" lang="en-PH" sz="1800" spc="-1" strike="noStrike">
                <a:latin typeface="Lato"/>
              </a:rPr>
              <a:t> helps digest food. </a:t>
            </a:r>
            <a:r>
              <a:rPr b="1" lang="en-PH" sz="1800" spc="-1" strike="noStrike">
                <a:latin typeface="Lato"/>
              </a:rPr>
              <a:t>Acid</a:t>
            </a:r>
            <a:r>
              <a:rPr b="0" lang="en-PH" sz="1800" spc="-1" strike="noStrike">
                <a:latin typeface="Lato"/>
              </a:rPr>
              <a:t> is also found in your teeth. This acid is produced by the bacteria that feed on the carbohydrates left in your mouth. Remember to gargle or brush your teeth after eating, especially sweets. There are other places in your body where bacteria produce acids. These bacteria live in areas that are constantly moist, like your armpit. Sweat keeps these areas moist, which causes body odor in some people.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Ðéûîþ"/>
              </a:rPr>
              <a:t>	</a:t>
            </a:r>
            <a:r>
              <a:rPr b="0" lang="en-PH" sz="1800" spc="-1" strike="noStrike">
                <a:latin typeface="Lato"/>
                <a:ea typeface="Ðéûîþ"/>
              </a:rPr>
              <a:t>Acids are also important compounds in industries. Sulfuric acid (H</a:t>
            </a:r>
            <a:r>
              <a:rPr b="0" lang="en-PH" sz="1800" spc="-1" strike="noStrike" baseline="-8000">
                <a:latin typeface="Lato"/>
                <a:ea typeface="Ðéûîþ"/>
              </a:rPr>
              <a:t>2</a:t>
            </a:r>
            <a:r>
              <a:rPr b="0" lang="en-PH" sz="1800" spc="-1" strike="noStrike">
                <a:latin typeface="Lato"/>
                <a:ea typeface="Ðéûîþ"/>
              </a:rPr>
              <a:t>SO</a:t>
            </a:r>
            <a:r>
              <a:rPr b="0" lang="en-PH" sz="1800" spc="-1" strike="noStrike" baseline="-8000">
                <a:latin typeface="Lato"/>
                <a:ea typeface="Ðéûîþ"/>
              </a:rPr>
              <a:t>4)</a:t>
            </a:r>
            <a:r>
              <a:rPr b="0" lang="en-PH" sz="1800" spc="-1" strike="noStrike">
                <a:latin typeface="Lato"/>
                <a:ea typeface="Ðéûîþ"/>
              </a:rPr>
              <a:t> is widely used for manufacturing plastics, detergents, batteries, and metals. Nitric acid (HNO</a:t>
            </a:r>
            <a:r>
              <a:rPr b="0" lang="en-PH" sz="1800" spc="-1" strike="noStrike" baseline="-8000">
                <a:latin typeface="Lato"/>
                <a:ea typeface="Ðéûîþ"/>
              </a:rPr>
              <a:t>3</a:t>
            </a:r>
            <a:r>
              <a:rPr b="0" lang="en-PH" sz="1800" spc="-1" strike="noStrike">
                <a:latin typeface="Lato"/>
                <a:ea typeface="Ðéûîþ"/>
              </a:rPr>
              <a:t>) is used to manufacture explosives, rubber, dyes, pharmaceuticals, and phosphoric acid (H</a:t>
            </a:r>
            <a:r>
              <a:rPr b="0" lang="en-PH" sz="1800" spc="-1" strike="noStrike" baseline="-8000">
                <a:latin typeface="Lato"/>
                <a:ea typeface="Ðéûîþ"/>
              </a:rPr>
              <a:t>3</a:t>
            </a:r>
            <a:r>
              <a:rPr b="0" lang="en-PH" sz="1800" spc="-1" strike="noStrike">
                <a:latin typeface="Lato"/>
                <a:ea typeface="Ðéûîþ"/>
              </a:rPr>
              <a:t>PO</a:t>
            </a:r>
            <a:r>
              <a:rPr b="0" lang="en-PH" sz="1800" spc="-1" strike="noStrike" baseline="-8000">
                <a:latin typeface="Lato"/>
                <a:ea typeface="Ðéûîþ"/>
              </a:rPr>
              <a:t>4</a:t>
            </a:r>
            <a:r>
              <a:rPr b="0" lang="en-PH" sz="1800" spc="-1" strike="noStrike">
                <a:latin typeface="Lato"/>
                <a:ea typeface="Ðéûîþ"/>
              </a:rPr>
              <a:t>) for fertilizers, animal feeds, detergents, and ceramics. Acetic acid (CH</a:t>
            </a:r>
            <a:r>
              <a:rPr b="0" lang="en-PH" sz="1800" spc="-1" strike="noStrike" baseline="-8000">
                <a:latin typeface="Lato"/>
                <a:ea typeface="Ðéûîþ"/>
              </a:rPr>
              <a:t>3</a:t>
            </a:r>
            <a:r>
              <a:rPr b="0" lang="en-PH" sz="1800" spc="-1" strike="noStrike">
                <a:latin typeface="Lato"/>
                <a:ea typeface="Ðéûîþ"/>
              </a:rPr>
              <a:t>COOH) is used to manufacture plastics and food supplements, such as lysine and fungicide.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17"/>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33" name=""/>
          <p:cNvSpPr/>
          <p:nvPr/>
        </p:nvSpPr>
        <p:spPr>
          <a:xfrm>
            <a:off x="720360" y="1135800"/>
            <a:ext cx="10979640" cy="354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Bases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rPr>
              <a:t>Bases, also called </a:t>
            </a:r>
            <a:r>
              <a:rPr b="1" lang="en-PH" sz="1800" spc="-1" strike="noStrike">
                <a:latin typeface="Lato"/>
              </a:rPr>
              <a:t>alkaline substances</a:t>
            </a:r>
            <a:r>
              <a:rPr b="0" lang="en-PH" sz="1800" spc="-1" strike="noStrike">
                <a:latin typeface="Lato"/>
              </a:rPr>
              <a:t>, have their characteristics when dissolved in water.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1</a:t>
            </a:r>
            <a:r>
              <a:rPr b="0" lang="en-PH" sz="1800" spc="-1" strike="noStrike">
                <a:latin typeface="Lato"/>
              </a:rPr>
              <a:t>. Solutions of bases have a bitter taste. Remember that tasting bases  can be hazardous since  some are corrosive.</a:t>
            </a:r>
            <a:endParaRPr b="0" lang="en-PH" sz="1800" spc="-1" strike="noStrike">
              <a:latin typeface="Arial"/>
            </a:endParaRPr>
          </a:p>
          <a:p>
            <a:pPr>
              <a:lnSpc>
                <a:spcPct val="100000"/>
              </a:lnSpc>
              <a:buNone/>
            </a:pPr>
            <a:r>
              <a:rPr b="1" lang="en-PH" sz="1800" spc="-1" strike="noStrike">
                <a:latin typeface="Lato"/>
              </a:rPr>
              <a:t>2</a:t>
            </a:r>
            <a:r>
              <a:rPr b="0" lang="en-PH" sz="1800" spc="-1" strike="noStrike">
                <a:latin typeface="Lato"/>
              </a:rPr>
              <a:t>. Solutions of bases feel slippery on the skin.</a:t>
            </a:r>
            <a:endParaRPr b="0" lang="en-PH" sz="1800" spc="-1" strike="noStrike">
              <a:latin typeface="Arial"/>
            </a:endParaRPr>
          </a:p>
          <a:p>
            <a:pPr>
              <a:lnSpc>
                <a:spcPct val="100000"/>
              </a:lnSpc>
              <a:buNone/>
            </a:pPr>
            <a:r>
              <a:rPr b="1" lang="en-PH" sz="1800" spc="-1" strike="noStrike">
                <a:latin typeface="Lato"/>
              </a:rPr>
              <a:t>3</a:t>
            </a:r>
            <a:r>
              <a:rPr b="0" lang="en-PH" sz="1800" spc="-1" strike="noStrike">
                <a:latin typeface="Lato"/>
              </a:rPr>
              <a:t>. Bases neutralize acids, forming water and salt from the reaction.</a:t>
            </a:r>
            <a:endParaRPr b="0" lang="en-PH" sz="1800" spc="-1" strike="noStrike">
              <a:latin typeface="Arial"/>
            </a:endParaRPr>
          </a:p>
        </p:txBody>
      </p:sp>
      <p:pic>
        <p:nvPicPr>
          <p:cNvPr id="134" name="" descr=""/>
          <p:cNvPicPr/>
          <p:nvPr/>
        </p:nvPicPr>
        <p:blipFill>
          <a:blip r:embed="rId1"/>
          <a:stretch/>
        </p:blipFill>
        <p:spPr>
          <a:xfrm>
            <a:off x="3960000" y="3717360"/>
            <a:ext cx="3600000" cy="2402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Box 18"/>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36" name=""/>
          <p:cNvSpPr/>
          <p:nvPr/>
        </p:nvSpPr>
        <p:spPr>
          <a:xfrm>
            <a:off x="720000" y="1080000"/>
            <a:ext cx="7559640" cy="5100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Determining Compounds through Indicators</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Most pure substances are compounds. There are millions of compounds around us. Many concerns about air and water pollutions are often related to the chemistry of acids, bases, and salts.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To identify one from the other, you need to use indicators. </a:t>
            </a:r>
            <a:r>
              <a:rPr b="1" lang="en-PH" sz="1800" spc="-1" strike="noStrike">
                <a:latin typeface="Lato"/>
              </a:rPr>
              <a:t>Indicators</a:t>
            </a:r>
            <a:r>
              <a:rPr b="0" lang="en-PH" sz="1800" spc="-1" strike="noStrike">
                <a:latin typeface="Lato"/>
              </a:rPr>
              <a:t> are substances whose colors are affected by acids and bases. An example of an indicator is the </a:t>
            </a:r>
            <a:r>
              <a:rPr b="1" lang="en-PH" sz="1800" spc="-1" strike="noStrike">
                <a:latin typeface="Lato"/>
              </a:rPr>
              <a:t>litmus paper.</a:t>
            </a:r>
            <a:r>
              <a:rPr b="0" lang="en-PH" sz="1800" spc="-1" strike="noStrike">
                <a:latin typeface="Lato"/>
              </a:rPr>
              <a:t> </a:t>
            </a:r>
            <a:endParaRPr b="0" lang="en-PH" sz="1800" spc="-1" strike="noStrike">
              <a:latin typeface="Arial"/>
            </a:endParaRPr>
          </a:p>
          <a:p>
            <a:pPr algn="just">
              <a:lnSpc>
                <a:spcPct val="100000"/>
              </a:lnSpc>
              <a:buNone/>
            </a:pPr>
            <a:r>
              <a:rPr b="1" lang="en-PH" sz="1800" spc="-1" strike="noStrike">
                <a:highlight>
                  <a:srgbClr val="ff6d6d"/>
                </a:highlight>
                <a:latin typeface="Lato"/>
              </a:rPr>
              <a:t>Acids</a:t>
            </a:r>
            <a:r>
              <a:rPr b="0" lang="en-PH" sz="1800" spc="-1" strike="noStrike">
                <a:highlight>
                  <a:srgbClr val="ff6d6d"/>
                </a:highlight>
                <a:latin typeface="Lato"/>
              </a:rPr>
              <a:t> </a:t>
            </a:r>
            <a:r>
              <a:rPr b="0" lang="en-PH" sz="1800" spc="-1" strike="noStrike">
                <a:latin typeface="Lato"/>
              </a:rPr>
              <a:t>change a </a:t>
            </a:r>
            <a:r>
              <a:rPr b="1" lang="en-PH" sz="1800" spc="-1" strike="noStrike">
                <a:latin typeface="Lato"/>
              </a:rPr>
              <a:t>blue litmus paper to red</a:t>
            </a:r>
            <a:r>
              <a:rPr b="0" lang="en-PH" sz="1800" spc="-1" strike="noStrike">
                <a:latin typeface="Lato"/>
              </a:rPr>
              <a:t>. </a:t>
            </a:r>
            <a:endParaRPr b="0" lang="en-PH" sz="1800" spc="-1" strike="noStrike">
              <a:latin typeface="Arial"/>
            </a:endParaRPr>
          </a:p>
          <a:p>
            <a:pPr algn="just">
              <a:lnSpc>
                <a:spcPct val="100000"/>
              </a:lnSpc>
              <a:buNone/>
            </a:pPr>
            <a:r>
              <a:rPr b="1" lang="en-PH" sz="1800" spc="-1" strike="noStrike">
                <a:highlight>
                  <a:srgbClr val="b4c7dc"/>
                </a:highlight>
                <a:latin typeface="Lato"/>
              </a:rPr>
              <a:t>Bases</a:t>
            </a:r>
            <a:r>
              <a:rPr b="0" lang="en-PH" sz="1800" spc="-1" strike="noStrike">
                <a:latin typeface="Lato"/>
              </a:rPr>
              <a:t> change a </a:t>
            </a:r>
            <a:r>
              <a:rPr b="1" lang="en-PH" sz="1800" spc="-1" strike="noStrike">
                <a:latin typeface="Lato"/>
              </a:rPr>
              <a:t>red litmus paper to blue</a:t>
            </a:r>
            <a:r>
              <a:rPr b="0" lang="en-PH" sz="1800" spc="-1" strike="noStrike">
                <a:latin typeface="Lato"/>
              </a:rPr>
              <a:t>.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Other examples of indicators are </a:t>
            </a:r>
            <a:r>
              <a:rPr b="0" i="1" lang="en-PH" sz="1800" spc="-1" strike="noStrike">
                <a:latin typeface="Lato"/>
              </a:rPr>
              <a:t>phenolphthalein, thymol blue, and methyl orange.</a:t>
            </a:r>
            <a:endParaRPr b="0" lang="en-PH" sz="1800" spc="-1" strike="noStrike">
              <a:latin typeface="Arial"/>
            </a:endParaRPr>
          </a:p>
        </p:txBody>
      </p:sp>
      <p:pic>
        <p:nvPicPr>
          <p:cNvPr id="137" name="" descr=""/>
          <p:cNvPicPr/>
          <p:nvPr/>
        </p:nvPicPr>
        <p:blipFill>
          <a:blip r:embed="rId1"/>
          <a:stretch/>
        </p:blipFill>
        <p:spPr>
          <a:xfrm>
            <a:off x="8602560" y="2393280"/>
            <a:ext cx="2917080" cy="3186360"/>
          </a:xfrm>
          <a:prstGeom prst="rect">
            <a:avLst/>
          </a:prstGeom>
          <a:ln w="38160">
            <a:solidFill>
              <a:srgbClr val="ff8000"/>
            </a:solidFill>
            <a:prstDash val="sysDash"/>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Box 2"/>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39" name=""/>
          <p:cNvSpPr/>
          <p:nvPr/>
        </p:nvSpPr>
        <p:spPr>
          <a:xfrm>
            <a:off x="508680" y="1131840"/>
            <a:ext cx="11159640" cy="4778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Safety in Handling Acids and Bases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Acids and bases are both caustic, that is, in concentrated solutions, they can damage living tissues and nonliving things. When an acid or a base is accidentally spilled, the best way to reduce or prevent harm is to neutralize the substance with its opposite. An acid can be </a:t>
            </a:r>
            <a:r>
              <a:rPr b="1" lang="en-PH" sz="1800" spc="-1" strike="noStrike">
                <a:latin typeface="Lato"/>
              </a:rPr>
              <a:t>neutralized</a:t>
            </a:r>
            <a:r>
              <a:rPr b="0" lang="en-PH" sz="1800" spc="-1" strike="noStrike">
                <a:latin typeface="Lato"/>
              </a:rPr>
              <a:t> by a base, and a base can be neutralized by an acid. For example, </a:t>
            </a:r>
            <a:r>
              <a:rPr b="1" lang="en-PH" sz="1800" spc="-1" strike="noStrike">
                <a:latin typeface="Lato"/>
              </a:rPr>
              <a:t>milk of magnesia</a:t>
            </a:r>
            <a:r>
              <a:rPr b="0" lang="en-PH" sz="1800" spc="-1" strike="noStrike">
                <a:latin typeface="Lato"/>
              </a:rPr>
              <a:t> [Mg(OH)2], which is a suspension of magnesium hydroxide in water, is used as an antacid and an antidote when a strong acid is swallowed.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Acids and bases with high concentrations can cause serious burns. </a:t>
            </a:r>
            <a:endParaRPr b="0" lang="en-PH" sz="1800" spc="-1" strike="noStrike">
              <a:latin typeface="Arial"/>
            </a:endParaRPr>
          </a:p>
          <a:p>
            <a:pPr algn="just">
              <a:lnSpc>
                <a:spcPct val="100000"/>
              </a:lnSpc>
              <a:buNone/>
            </a:pPr>
            <a:r>
              <a:rPr b="1" lang="en-PH" sz="1800" spc="-1" strike="noStrike">
                <a:latin typeface="Lato"/>
              </a:rPr>
              <a:t>Hydrochloric acid</a:t>
            </a:r>
            <a:r>
              <a:rPr b="0" lang="en-PH" sz="1800" spc="-1" strike="noStrike">
                <a:latin typeface="Lato"/>
              </a:rPr>
              <a:t> ( </a:t>
            </a:r>
            <a:r>
              <a:rPr b="1" lang="en-PH" sz="1800" spc="-1" strike="noStrike">
                <a:latin typeface="Lato"/>
              </a:rPr>
              <a:t>HCl </a:t>
            </a:r>
            <a:r>
              <a:rPr b="0" lang="en-PH" sz="1800" spc="-1" strike="noStrike">
                <a:latin typeface="Lato"/>
              </a:rPr>
              <a:t>) is used to remove excess mortar from bricks in construction and to remove hardened deposits from toilet bowls at homes. It can cause severe burns if not properly handled.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Sodium hydroxide ( NaOH )</a:t>
            </a:r>
            <a:r>
              <a:rPr b="0" lang="en-PH" sz="1800" spc="-1" strike="noStrike">
                <a:latin typeface="Lato"/>
              </a:rPr>
              <a:t> is used to open clogged kitchen and toilet pipes, sinks, and drains. It is poisonous and can cause severe eye and skin damage and burns. It is also harmful and fatal when swallowed.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Box 19"/>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41" name=""/>
          <p:cNvSpPr/>
          <p:nvPr/>
        </p:nvSpPr>
        <p:spPr>
          <a:xfrm>
            <a:off x="540000" y="990360"/>
            <a:ext cx="852372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ea typeface="Ðéûîþ"/>
              </a:rPr>
              <a:t>How can you be safe in handling acids and bases?</a:t>
            </a:r>
            <a:endParaRPr b="0" lang="en-PH" sz="2000" spc="-1" strike="noStrike">
              <a:latin typeface="Arial"/>
            </a:endParaRPr>
          </a:p>
        </p:txBody>
      </p:sp>
      <p:sp>
        <p:nvSpPr>
          <p:cNvPr id="142" name=""/>
          <p:cNvSpPr/>
          <p:nvPr/>
        </p:nvSpPr>
        <p:spPr>
          <a:xfrm>
            <a:off x="475920" y="1620000"/>
            <a:ext cx="9063720" cy="4134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latin typeface="Lato"/>
              </a:rPr>
              <a:t>Read product labels of common acids and bases properly for safety.</a:t>
            </a:r>
            <a:r>
              <a:rPr b="0" lang="en-PH" sz="1800" spc="-1" strike="noStrike">
                <a:latin typeface="Lato"/>
              </a:rPr>
              <a:t>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rPr>
              <a:t>Product labels contain signal words—Caution, Warning, and Danger. Caution appears on products that are less harmful to you.</a:t>
            </a:r>
            <a:endParaRPr b="0" lang="en-PH" sz="1800" spc="-1" strike="noStrike">
              <a:latin typeface="Arial"/>
            </a:endParaRPr>
          </a:p>
          <a:p>
            <a:pPr algn="just">
              <a:lnSpc>
                <a:spcPct val="100000"/>
              </a:lnSpc>
              <a:buNone/>
            </a:pPr>
            <a:r>
              <a:rPr b="1" lang="en-PH" sz="1800" spc="-1" strike="noStrike">
                <a:latin typeface="Lato"/>
              </a:rPr>
              <a:t>Warning</a:t>
            </a:r>
            <a:r>
              <a:rPr b="0" lang="en-PH" sz="1800" spc="-1" strike="noStrike">
                <a:latin typeface="Lato"/>
              </a:rPr>
              <a:t> means a product has more serious effects than the one with a “Caution” label. </a:t>
            </a:r>
            <a:endParaRPr b="0" lang="en-PH" sz="1800" spc="-1" strike="noStrike">
              <a:latin typeface="Arial"/>
            </a:endParaRPr>
          </a:p>
          <a:p>
            <a:pPr algn="just">
              <a:lnSpc>
                <a:spcPct val="100000"/>
              </a:lnSpc>
              <a:buNone/>
            </a:pPr>
            <a:r>
              <a:rPr b="1" lang="en-PH" sz="1800" spc="-1" strike="noStrike">
                <a:latin typeface="Lato"/>
              </a:rPr>
              <a:t>Danger</a:t>
            </a:r>
            <a:r>
              <a:rPr b="0" lang="en-PH" sz="1800" spc="-1" strike="noStrike">
                <a:latin typeface="Lato"/>
              </a:rPr>
              <a:t> means that the product is poisonous or corrosive and should be used with extreme care.</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latin typeface="Lato"/>
              </a:rPr>
              <a:t>Pay attention to these signal words</a:t>
            </a:r>
            <a:r>
              <a:rPr b="0" lang="en-PH" sz="1800" spc="-1" strike="noStrike">
                <a:latin typeface="Lato"/>
              </a:rPr>
              <a:t>.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rPr>
              <a:t>Follow the directions in the product labels that tell you how to use the products safely and correctly. It is important to make it a habit to read product labels before using the products at home or in school for your safety. It is also important to know the proper way of storing these materials.</a:t>
            </a:r>
            <a:endParaRPr b="0" lang="en-PH" sz="1800" spc="-1" strike="noStrike">
              <a:latin typeface="Arial"/>
            </a:endParaRPr>
          </a:p>
        </p:txBody>
      </p:sp>
      <p:pic>
        <p:nvPicPr>
          <p:cNvPr id="143" name="" descr=""/>
          <p:cNvPicPr/>
          <p:nvPr/>
        </p:nvPicPr>
        <p:blipFill>
          <a:blip r:embed="rId1"/>
          <a:stretch/>
        </p:blipFill>
        <p:spPr>
          <a:xfrm>
            <a:off x="9540000" y="1440000"/>
            <a:ext cx="2339640" cy="3779640"/>
          </a:xfrm>
          <a:prstGeom prst="rect">
            <a:avLst/>
          </a:prstGeom>
          <a:ln w="0">
            <a:noFill/>
          </a:ln>
        </p:spPr>
      </p:pic>
      <p:sp>
        <p:nvSpPr>
          <p:cNvPr id="144" name=""/>
          <p:cNvSpPr/>
          <p:nvPr/>
        </p:nvSpPr>
        <p:spPr>
          <a:xfrm>
            <a:off x="9920880" y="5220000"/>
            <a:ext cx="1598760" cy="698760"/>
          </a:xfrm>
          <a:prstGeom prst="rect">
            <a:avLst/>
          </a:prstGeom>
          <a:noFill/>
          <a:ln w="19080">
            <a:solidFill>
              <a:srgbClr val="000000"/>
            </a:solidFill>
            <a:round/>
          </a:ln>
        </p:spPr>
        <p:style>
          <a:lnRef idx="0"/>
          <a:fillRef idx="0"/>
          <a:effectRef idx="0"/>
          <a:fontRef idx="minor"/>
        </p:style>
        <p:txBody>
          <a:bodyPr lIns="99360" rIns="99360" tIns="54360" bIns="54360" anchor="t">
            <a:noAutofit/>
          </a:bodyPr>
          <a:p>
            <a:pPr algn="ctr">
              <a:lnSpc>
                <a:spcPct val="100000"/>
              </a:lnSpc>
              <a:buNone/>
            </a:pPr>
            <a:r>
              <a:rPr b="1" lang="en-PH" sz="1400" spc="-1" strike="noStrike">
                <a:solidFill>
                  <a:srgbClr val="404040"/>
                </a:solidFill>
                <a:latin typeface="Lato"/>
              </a:rPr>
              <a:t>Muriatic</a:t>
            </a:r>
            <a:endParaRPr b="0" lang="en-PH" sz="1400" spc="-1" strike="noStrike">
              <a:latin typeface="Arial"/>
            </a:endParaRPr>
          </a:p>
          <a:p>
            <a:pPr algn="ctr">
              <a:lnSpc>
                <a:spcPct val="100000"/>
              </a:lnSpc>
              <a:buNone/>
            </a:pPr>
            <a:r>
              <a:rPr b="0" lang="en-PH" sz="1000" spc="-1" strike="noStrike">
                <a:solidFill>
                  <a:srgbClr val="404040"/>
                </a:solidFill>
                <a:latin typeface="Lato"/>
              </a:rPr>
              <a:t>Acid with Warning</a:t>
            </a:r>
            <a:endParaRPr b="0" lang="en-PH" sz="1000" spc="-1" strike="noStrike">
              <a:latin typeface="Arial"/>
            </a:endParaRPr>
          </a:p>
          <a:p>
            <a:pPr algn="ctr">
              <a:lnSpc>
                <a:spcPct val="100000"/>
              </a:lnSpc>
              <a:buNone/>
            </a:pPr>
            <a:r>
              <a:rPr b="0" lang="en-PH" sz="1000" spc="-1" strike="noStrike">
                <a:solidFill>
                  <a:srgbClr val="404040"/>
                </a:solidFill>
                <a:latin typeface="Lato"/>
              </a:rPr>
              <a:t>Signs</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1"/>
          <p:cNvSpPr/>
          <p:nvPr/>
        </p:nvSpPr>
        <p:spPr>
          <a:xfrm>
            <a:off x="104040" y="48600"/>
            <a:ext cx="1079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000000"/>
                </a:solidFill>
                <a:latin typeface="Montserrat Medium"/>
                <a:ea typeface="DejaVu Sans"/>
              </a:rPr>
              <a:t> </a:t>
            </a:r>
            <a:r>
              <a:rPr b="1" lang="en-US" sz="3400" spc="-1" strike="noStrike">
                <a:solidFill>
                  <a:srgbClr val="000000"/>
                </a:solidFill>
                <a:latin typeface="Lato"/>
                <a:ea typeface="DejaVu Sans"/>
              </a:rPr>
              <a:t>Compounds - Acids and Bases</a:t>
            </a:r>
            <a:endParaRPr b="0" lang="en-PH" sz="3400" spc="-1" strike="noStrike">
              <a:latin typeface="Arial"/>
            </a:endParaRPr>
          </a:p>
        </p:txBody>
      </p:sp>
      <p:sp>
        <p:nvSpPr>
          <p:cNvPr id="146" name=""/>
          <p:cNvSpPr/>
          <p:nvPr/>
        </p:nvSpPr>
        <p:spPr>
          <a:xfrm>
            <a:off x="720000" y="1980000"/>
            <a:ext cx="10979640" cy="3462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Directions</a:t>
            </a:r>
            <a:r>
              <a:rPr b="0" lang="en-PH" sz="2000" spc="-1" strike="noStrike">
                <a:latin typeface="Lato"/>
              </a:rPr>
              <a:t>: Classify whether each material contains an acid or a base. Write </a:t>
            </a:r>
            <a:r>
              <a:rPr b="1" lang="en-PH" sz="2000" spc="-1" strike="noStrike" u="sng">
                <a:uFillTx/>
                <a:latin typeface="Lato"/>
              </a:rPr>
              <a:t>A</a:t>
            </a:r>
            <a:r>
              <a:rPr b="0" lang="en-PH" sz="2000" spc="-1" strike="noStrike">
                <a:latin typeface="Lato"/>
              </a:rPr>
              <a:t> for acid or </a:t>
            </a:r>
            <a:r>
              <a:rPr b="1" lang="en-PH" sz="2000" spc="-1" strike="noStrike" u="sng">
                <a:uFillTx/>
                <a:latin typeface="Lato"/>
              </a:rPr>
              <a:t>B</a:t>
            </a:r>
            <a:r>
              <a:rPr b="0" lang="en-PH" sz="2000" spc="-1" strike="noStrike">
                <a:latin typeface="Lato"/>
              </a:rPr>
              <a:t> for base in the space before each number.</a:t>
            </a:r>
            <a:endParaRPr b="0" lang="en-PH" sz="2000" spc="-1" strike="noStrike">
              <a:latin typeface="Arial"/>
            </a:endParaRPr>
          </a:p>
          <a:p>
            <a:pPr>
              <a:lnSpc>
                <a:spcPct val="100000"/>
              </a:lnSpc>
              <a:spcBef>
                <a:spcPts val="850"/>
              </a:spcBef>
              <a:spcAft>
                <a:spcPts val="850"/>
              </a:spcAft>
              <a:buNone/>
            </a:pPr>
            <a:r>
              <a:rPr b="0" lang="en-PH" sz="2000" spc="-1" strike="noStrike">
                <a:latin typeface="Lato"/>
              </a:rPr>
              <a:t>____1. vinegar</a:t>
            </a:r>
            <a:endParaRPr b="0" lang="en-PH" sz="2000" spc="-1" strike="noStrike">
              <a:latin typeface="Arial"/>
            </a:endParaRPr>
          </a:p>
          <a:p>
            <a:pPr>
              <a:lnSpc>
                <a:spcPct val="100000"/>
              </a:lnSpc>
              <a:spcBef>
                <a:spcPts val="850"/>
              </a:spcBef>
              <a:spcAft>
                <a:spcPts val="850"/>
              </a:spcAft>
              <a:buNone/>
            </a:pPr>
            <a:r>
              <a:rPr b="0" lang="en-PH" sz="2000" spc="-1" strike="noStrike">
                <a:latin typeface="Lato"/>
              </a:rPr>
              <a:t>____2. muriatic</a:t>
            </a:r>
            <a:endParaRPr b="0" lang="en-PH" sz="2000" spc="-1" strike="noStrike">
              <a:latin typeface="Arial"/>
            </a:endParaRPr>
          </a:p>
          <a:p>
            <a:pPr>
              <a:lnSpc>
                <a:spcPct val="100000"/>
              </a:lnSpc>
              <a:spcBef>
                <a:spcPts val="850"/>
              </a:spcBef>
              <a:spcAft>
                <a:spcPts val="850"/>
              </a:spcAft>
              <a:buNone/>
            </a:pPr>
            <a:r>
              <a:rPr b="0" lang="en-PH" sz="2000" spc="-1" strike="noStrike">
                <a:latin typeface="Lato"/>
              </a:rPr>
              <a:t>____3. soap</a:t>
            </a:r>
            <a:endParaRPr b="0" lang="en-PH" sz="2000" spc="-1" strike="noStrike">
              <a:latin typeface="Arial"/>
            </a:endParaRPr>
          </a:p>
          <a:p>
            <a:pPr>
              <a:lnSpc>
                <a:spcPct val="100000"/>
              </a:lnSpc>
              <a:spcBef>
                <a:spcPts val="850"/>
              </a:spcBef>
              <a:spcAft>
                <a:spcPts val="850"/>
              </a:spcAft>
              <a:buNone/>
            </a:pPr>
            <a:r>
              <a:rPr b="0" lang="en-PH" sz="2000" spc="-1" strike="noStrike">
                <a:latin typeface="Lato"/>
              </a:rPr>
              <a:t>____4. lye</a:t>
            </a:r>
            <a:endParaRPr b="0" lang="en-PH" sz="2000" spc="-1" strike="noStrike">
              <a:latin typeface="Arial"/>
            </a:endParaRPr>
          </a:p>
          <a:p>
            <a:pPr>
              <a:lnSpc>
                <a:spcPct val="100000"/>
              </a:lnSpc>
              <a:spcBef>
                <a:spcPts val="850"/>
              </a:spcBef>
              <a:spcAft>
                <a:spcPts val="850"/>
              </a:spcAft>
              <a:buNone/>
            </a:pPr>
            <a:r>
              <a:rPr b="0" lang="en-PH" sz="2000" spc="-1" strike="noStrike">
                <a:latin typeface="Lato"/>
              </a:rPr>
              <a:t>____5. sweat</a:t>
            </a:r>
            <a:endParaRPr b="0" lang="en-PH" sz="2000" spc="-1" strike="noStrike">
              <a:latin typeface="Arial"/>
            </a:endParaRPr>
          </a:p>
        </p:txBody>
      </p:sp>
      <p:sp>
        <p:nvSpPr>
          <p:cNvPr id="147" name=""/>
          <p:cNvSpPr/>
          <p:nvPr/>
        </p:nvSpPr>
        <p:spPr>
          <a:xfrm>
            <a:off x="720000" y="1009080"/>
            <a:ext cx="161964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500" spc="-1" strike="noStrike">
                <a:latin typeface="Lato"/>
              </a:rPr>
              <a:t>Activity</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2023-05-11T14:09:35Z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