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640" cy="681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6520" cy="2756520"/>
          </a:xfrm>
          <a:prstGeom prst="rect">
            <a:avLst/>
          </a:prstGeom>
          <a:ln w="0">
            <a:noFill/>
          </a:ln>
        </p:spPr>
      </p:pic>
      <p:sp>
        <p:nvSpPr>
          <p:cNvPr id="2" name="Rectangle 5"/>
          <p:cNvSpPr/>
          <p:nvPr/>
        </p:nvSpPr>
        <p:spPr>
          <a:xfrm>
            <a:off x="3487320" y="1475280"/>
            <a:ext cx="8661960" cy="3819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1960" cy="341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640" cy="592560"/>
          </a:xfrm>
          <a:prstGeom prst="rect">
            <a:avLst/>
          </a:prstGeom>
          <a:ln w="0">
            <a:noFill/>
          </a:ln>
        </p:spPr>
      </p:pic>
      <p:sp>
        <p:nvSpPr>
          <p:cNvPr id="43" name="Rectangle 7"/>
          <p:cNvSpPr/>
          <p:nvPr/>
        </p:nvSpPr>
        <p:spPr>
          <a:xfrm>
            <a:off x="10868760" y="0"/>
            <a:ext cx="928080" cy="928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2160" cy="992160"/>
          </a:xfrm>
          <a:prstGeom prst="rect">
            <a:avLst/>
          </a:prstGeom>
          <a:ln w="0">
            <a:noFill/>
          </a:ln>
        </p:spPr>
      </p:pic>
      <p:sp>
        <p:nvSpPr>
          <p:cNvPr id="45" name="TextBox 9"/>
          <p:cNvSpPr/>
          <p:nvPr/>
        </p:nvSpPr>
        <p:spPr>
          <a:xfrm>
            <a:off x="185400" y="6362280"/>
            <a:ext cx="4649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49640" cy="592560"/>
          </a:xfrm>
          <a:prstGeom prst="rect">
            <a:avLst/>
          </a:prstGeom>
          <a:ln w="0">
            <a:noFill/>
          </a:ln>
        </p:spPr>
      </p:pic>
      <p:sp>
        <p:nvSpPr>
          <p:cNvPr id="86" name="Rectangle 7"/>
          <p:cNvSpPr/>
          <p:nvPr/>
        </p:nvSpPr>
        <p:spPr>
          <a:xfrm>
            <a:off x="10868760" y="0"/>
            <a:ext cx="928080" cy="928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2160" cy="992160"/>
          </a:xfrm>
          <a:prstGeom prst="rect">
            <a:avLst/>
          </a:prstGeom>
          <a:ln w="0">
            <a:noFill/>
          </a:ln>
        </p:spPr>
      </p:pic>
      <p:sp>
        <p:nvSpPr>
          <p:cNvPr id="88" name="TextBox 9"/>
          <p:cNvSpPr/>
          <p:nvPr/>
        </p:nvSpPr>
        <p:spPr>
          <a:xfrm>
            <a:off x="185400" y="6362280"/>
            <a:ext cx="4649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49640" cy="592560"/>
          </a:xfrm>
          <a:prstGeom prst="rect">
            <a:avLst/>
          </a:prstGeom>
          <a:ln w="0">
            <a:noFill/>
          </a:ln>
        </p:spPr>
      </p:pic>
      <p:sp>
        <p:nvSpPr>
          <p:cNvPr id="129" name="Rectangle 7"/>
          <p:cNvSpPr/>
          <p:nvPr/>
        </p:nvSpPr>
        <p:spPr>
          <a:xfrm>
            <a:off x="10868760" y="0"/>
            <a:ext cx="928080" cy="928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2160" cy="992160"/>
          </a:xfrm>
          <a:prstGeom prst="rect">
            <a:avLst/>
          </a:prstGeom>
          <a:ln w="0">
            <a:noFill/>
          </a:ln>
        </p:spPr>
      </p:pic>
      <p:sp>
        <p:nvSpPr>
          <p:cNvPr id="131" name="TextBox 9"/>
          <p:cNvSpPr/>
          <p:nvPr/>
        </p:nvSpPr>
        <p:spPr>
          <a:xfrm>
            <a:off x="185400" y="6362280"/>
            <a:ext cx="4649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73960" cy="334224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18840" y="2554200"/>
            <a:ext cx="744948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Panahon ng Renaissance at Impluwensiya ng Simbahang Katoliko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68480" cy="11408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47" name="PlaceHolder 21"/>
          <p:cNvSpPr/>
          <p:nvPr/>
        </p:nvSpPr>
        <p:spPr>
          <a:xfrm>
            <a:off x="609480" y="1604880"/>
            <a:ext cx="10946520" cy="3951360"/>
          </a:xfrm>
          <a:prstGeom prst="rect">
            <a:avLst/>
          </a:prstGeom>
          <a:noFill/>
          <a:ln w="0">
            <a:noFill/>
          </a:ln>
        </p:spPr>
        <p:style>
          <a:lnRef idx="0"/>
          <a:fillRef idx="0"/>
          <a:effectRef idx="0"/>
          <a:fontRef idx="minor"/>
        </p:style>
      </p:sp>
      <p:sp>
        <p:nvSpPr>
          <p:cNvPr id="248" name="PlaceHolder 22"/>
          <p:cNvSpPr/>
          <p:nvPr/>
        </p:nvSpPr>
        <p:spPr>
          <a:xfrm>
            <a:off x="609840" y="1604520"/>
            <a:ext cx="10946520" cy="3951360"/>
          </a:xfrm>
          <a:prstGeom prst="rect">
            <a:avLst/>
          </a:prstGeom>
          <a:noFill/>
          <a:ln w="0">
            <a:noFill/>
          </a:ln>
        </p:spPr>
        <p:style>
          <a:lnRef idx="0"/>
          <a:fillRef idx="0"/>
          <a:effectRef idx="0"/>
          <a:fontRef idx="minor"/>
        </p:style>
      </p:sp>
      <p:sp>
        <p:nvSpPr>
          <p:cNvPr id="249" name=""/>
          <p:cNvSpPr/>
          <p:nvPr/>
        </p:nvSpPr>
        <p:spPr>
          <a:xfrm>
            <a:off x="9540000" y="3060000"/>
            <a:ext cx="1073880" cy="386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50" name="PlaceHolder 2"/>
          <p:cNvSpPr>
            <a:spLocks noGrp="1"/>
          </p:cNvSpPr>
          <p:nvPr>
            <p:ph/>
          </p:nvPr>
        </p:nvSpPr>
        <p:spPr>
          <a:xfrm>
            <a:off x="609480" y="1604520"/>
            <a:ext cx="10968480" cy="3973320"/>
          </a:xfrm>
          <a:prstGeom prst="rect">
            <a:avLst/>
          </a:prstGeom>
          <a:noFill/>
          <a:ln w="0">
            <a:noFill/>
          </a:ln>
        </p:spPr>
        <p:txBody>
          <a:bodyPr lIns="0" rIns="0" tIns="0" bIns="0" anchor="t">
            <a:normAutofit/>
          </a:bodyPr>
          <a:p>
            <a:pPr>
              <a:lnSpc>
                <a:spcPct val="100000"/>
              </a:lnSpc>
              <a:buNone/>
            </a:pPr>
            <a:r>
              <a:rPr b="0" lang="en-PH" sz="1800" spc="-1" strike="noStrike">
                <a:latin typeface="Lato"/>
              </a:rPr>
              <a:t>1. Mali</a:t>
            </a:r>
            <a:endParaRPr b="0" lang="en-PH" sz="1800" spc="-1" strike="noStrike">
              <a:latin typeface="Arial"/>
            </a:endParaRPr>
          </a:p>
          <a:p>
            <a:pPr>
              <a:lnSpc>
                <a:spcPct val="100000"/>
              </a:lnSpc>
              <a:buNone/>
            </a:pPr>
            <a:r>
              <a:rPr b="0" lang="en-PH" sz="1800" spc="-1" strike="noStrike">
                <a:latin typeface="Lato"/>
              </a:rPr>
              <a:t>2. Mali</a:t>
            </a:r>
            <a:endParaRPr b="0" lang="en-PH" sz="1800" spc="-1" strike="noStrike">
              <a:latin typeface="Arial"/>
            </a:endParaRPr>
          </a:p>
          <a:p>
            <a:pPr>
              <a:lnSpc>
                <a:spcPct val="100000"/>
              </a:lnSpc>
              <a:buNone/>
            </a:pPr>
            <a:r>
              <a:rPr b="0" lang="en-PH" sz="1800" spc="-1" strike="noStrike">
                <a:latin typeface="Lato"/>
              </a:rPr>
              <a:t>3. Tama</a:t>
            </a:r>
            <a:endParaRPr b="0" lang="en-PH" sz="1800" spc="-1" strike="noStrike">
              <a:latin typeface="Arial"/>
            </a:endParaRPr>
          </a:p>
          <a:p>
            <a:pPr>
              <a:lnSpc>
                <a:spcPct val="100000"/>
              </a:lnSpc>
              <a:buNone/>
            </a:pPr>
            <a:r>
              <a:rPr b="0" lang="en-PH" sz="1800" spc="-1" strike="noStrike">
                <a:latin typeface="Lato"/>
              </a:rPr>
              <a:t>4. Mali</a:t>
            </a:r>
            <a:endParaRPr b="0" lang="en-PH" sz="1800" spc="-1" strike="noStrike">
              <a:latin typeface="Arial"/>
            </a:endParaRPr>
          </a:p>
          <a:p>
            <a:pPr>
              <a:lnSpc>
                <a:spcPct val="100000"/>
              </a:lnSpc>
              <a:buNone/>
            </a:pPr>
            <a:r>
              <a:rPr b="0" lang="en-PH" sz="1800" spc="-1" strike="noStrike">
                <a:latin typeface="Lato"/>
              </a:rPr>
              <a:t>5. Tama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4"/>
          <p:cNvSpPr/>
          <p:nvPr/>
        </p:nvSpPr>
        <p:spPr>
          <a:xfrm>
            <a:off x="609840" y="2520000"/>
            <a:ext cx="10946880" cy="3588120"/>
          </a:xfrm>
          <a:prstGeom prst="rect">
            <a:avLst/>
          </a:prstGeom>
          <a:noFill/>
          <a:ln w="76320">
            <a:noFill/>
          </a:ln>
        </p:spPr>
        <p:style>
          <a:lnRef idx="0"/>
          <a:fillRef idx="0"/>
          <a:effectRef idx="0"/>
          <a:fontRef idx="minor"/>
        </p:style>
      </p:sp>
      <p:sp>
        <p:nvSpPr>
          <p:cNvPr id="212" name="PlaceHolder 3"/>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DejaVu Sans"/>
              </a:rPr>
              <a:t>Ang Renaissance</a:t>
            </a:r>
            <a:endParaRPr b="0" lang="en-PH" sz="4000" spc="-1" strike="noStrike">
              <a:latin typeface="Arial"/>
            </a:endParaRPr>
          </a:p>
        </p:txBody>
      </p:sp>
      <p:sp>
        <p:nvSpPr>
          <p:cNvPr id="213" name=""/>
          <p:cNvSpPr/>
          <p:nvPr/>
        </p:nvSpPr>
        <p:spPr>
          <a:xfrm>
            <a:off x="1404000" y="2952000"/>
            <a:ext cx="3599640" cy="719640"/>
          </a:xfrm>
          <a:custGeom>
            <a:avLst/>
            <a:gdLst/>
            <a:ahLst/>
            <a:rect l="l" t="t" r="r" b="b"/>
            <a:pathLst>
              <a:path w="10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9667" y="2001"/>
                </a:lnTo>
                <a:lnTo>
                  <a:pt x="9668" y="2001"/>
                </a:lnTo>
                <a:cubicBezTo>
                  <a:pt x="9726" y="2001"/>
                  <a:pt x="9784" y="1986"/>
                  <a:pt x="9834" y="1956"/>
                </a:cubicBezTo>
                <a:cubicBezTo>
                  <a:pt x="9885" y="1927"/>
                  <a:pt x="9927" y="1885"/>
                  <a:pt x="9956" y="1834"/>
                </a:cubicBezTo>
                <a:cubicBezTo>
                  <a:pt x="9986" y="1784"/>
                  <a:pt x="10001" y="1726"/>
                  <a:pt x="10001" y="1668"/>
                </a:cubicBezTo>
                <a:lnTo>
                  <a:pt x="10001" y="333"/>
                </a:lnTo>
                <a:lnTo>
                  <a:pt x="10001" y="334"/>
                </a:lnTo>
                <a:lnTo>
                  <a:pt x="10001" y="334"/>
                </a:lnTo>
                <a:cubicBezTo>
                  <a:pt x="10001" y="275"/>
                  <a:pt x="9986" y="217"/>
                  <a:pt x="9956" y="167"/>
                </a:cubicBezTo>
                <a:cubicBezTo>
                  <a:pt x="9927" y="116"/>
                  <a:pt x="9885" y="74"/>
                  <a:pt x="9834" y="45"/>
                </a:cubicBezTo>
                <a:cubicBezTo>
                  <a:pt x="9784" y="15"/>
                  <a:pt x="9726" y="0"/>
                  <a:pt x="9668" y="0"/>
                </a:cubicBezTo>
                <a:lnTo>
                  <a:pt x="333" y="0"/>
                </a:lnTo>
              </a:path>
            </a:pathLst>
          </a:custGeom>
          <a:solidFill>
            <a:srgbClr val="f6f9d4"/>
          </a:solidFill>
          <a:ln w="72000">
            <a:solidFill>
              <a:srgbClr val="395511"/>
            </a:solidFill>
            <a:round/>
          </a:ln>
        </p:spPr>
        <p:style>
          <a:lnRef idx="0"/>
          <a:fillRef idx="0"/>
          <a:effectRef idx="0"/>
          <a:fontRef idx="minor"/>
        </p:style>
        <p:txBody>
          <a:bodyPr lIns="126000" rIns="126000" tIns="81000" bIns="81000" anchor="ctr">
            <a:noAutofit/>
          </a:bodyPr>
          <a:p>
            <a:pPr algn="ctr">
              <a:lnSpc>
                <a:spcPct val="100000"/>
              </a:lnSpc>
              <a:buNone/>
            </a:pPr>
            <a:r>
              <a:rPr b="1" lang="en-PH" sz="2400" spc="-1" strike="noStrike">
                <a:solidFill>
                  <a:srgbClr val="395511"/>
                </a:solidFill>
                <a:latin typeface="Lato"/>
                <a:ea typeface="DejaVu Sans"/>
              </a:rPr>
              <a:t>RENAISSANCE</a:t>
            </a:r>
            <a:endParaRPr b="0" lang="en-PH" sz="2400" spc="-1" strike="noStrike">
              <a:latin typeface="Arial"/>
            </a:endParaRPr>
          </a:p>
        </p:txBody>
      </p:sp>
      <p:sp>
        <p:nvSpPr>
          <p:cNvPr id="214" name=""/>
          <p:cNvSpPr/>
          <p:nvPr/>
        </p:nvSpPr>
        <p:spPr>
          <a:xfrm>
            <a:off x="6120000" y="2952000"/>
            <a:ext cx="5039640" cy="719640"/>
          </a:xfrm>
          <a:prstGeom prst="rect">
            <a:avLst/>
          </a:prstGeom>
          <a:solidFill>
            <a:srgbClr val="b4c7dc"/>
          </a:solidFill>
          <a:ln w="36000">
            <a:solidFill>
              <a:srgbClr val="383d3c"/>
            </a:solidFill>
            <a:round/>
          </a:ln>
        </p:spPr>
        <p:style>
          <a:lnRef idx="0"/>
          <a:fillRef idx="0"/>
          <a:effectRef idx="0"/>
          <a:fontRef idx="minor"/>
        </p:style>
        <p:txBody>
          <a:bodyPr lIns="108000" rIns="108000" tIns="63000" bIns="63000" anchor="ctr">
            <a:noAutofit/>
          </a:bodyPr>
          <a:p>
            <a:pPr algn="just">
              <a:lnSpc>
                <a:spcPct val="100000"/>
              </a:lnSpc>
              <a:buNone/>
            </a:pPr>
            <a:r>
              <a:rPr b="1" lang="en-PH" sz="1600" spc="-1" strike="noStrike">
                <a:solidFill>
                  <a:srgbClr val="000000"/>
                </a:solidFill>
                <a:latin typeface="Lato"/>
                <a:ea typeface="AppleSystemUIFont"/>
              </a:rPr>
              <a:t>Nagsimula ito sa bansang Italy noong 1350 CE at lumaganap mula ika-14 hanggang ika-16 na siglo.</a:t>
            </a:r>
            <a:endParaRPr b="0" lang="en-PH" sz="1600" spc="-1" strike="noStrike">
              <a:latin typeface="Arial"/>
            </a:endParaRPr>
          </a:p>
        </p:txBody>
      </p:sp>
      <p:sp>
        <p:nvSpPr>
          <p:cNvPr id="215" name=""/>
          <p:cNvSpPr/>
          <p:nvPr/>
        </p:nvSpPr>
        <p:spPr>
          <a:xfrm>
            <a:off x="5220000" y="3060000"/>
            <a:ext cx="719640" cy="539640"/>
          </a:xfrm>
          <a:custGeom>
            <a:avLst/>
            <a:gdLst/>
            <a:ahLst/>
            <a:rect l="l" t="t" r="r" b="b"/>
            <a:pathLst>
              <a:path w="2002" h="1502">
                <a:moveTo>
                  <a:pt x="0" y="375"/>
                </a:moveTo>
                <a:lnTo>
                  <a:pt x="1500" y="375"/>
                </a:lnTo>
                <a:lnTo>
                  <a:pt x="1500" y="0"/>
                </a:lnTo>
                <a:lnTo>
                  <a:pt x="2001" y="750"/>
                </a:lnTo>
                <a:lnTo>
                  <a:pt x="1500" y="1501"/>
                </a:lnTo>
                <a:lnTo>
                  <a:pt x="1500" y="1125"/>
                </a:lnTo>
                <a:lnTo>
                  <a:pt x="0" y="1125"/>
                </a:lnTo>
                <a:lnTo>
                  <a:pt x="0" y="375"/>
                </a:lnTo>
              </a:path>
            </a:pathLst>
          </a:custGeom>
          <a:solidFill>
            <a:srgbClr val="a08bf3"/>
          </a:solidFill>
          <a:ln w="36000">
            <a:solidFill>
              <a:srgbClr val="55308d"/>
            </a:solidFill>
            <a:round/>
          </a:ln>
        </p:spPr>
        <p:style>
          <a:lnRef idx="0"/>
          <a:fillRef idx="0"/>
          <a:effectRef idx="0"/>
          <a:fontRef idx="minor"/>
        </p:style>
      </p:sp>
      <p:sp>
        <p:nvSpPr>
          <p:cNvPr id="216" name=""/>
          <p:cNvSpPr/>
          <p:nvPr/>
        </p:nvSpPr>
        <p:spPr>
          <a:xfrm rot="5388000">
            <a:off x="717840" y="3349440"/>
            <a:ext cx="1079640" cy="1079640"/>
          </a:xfrm>
          <a:custGeom>
            <a:avLst/>
            <a:gdLst/>
            <a:ahLst/>
            <a:rect l="l" t="t" r="r" b="b"/>
            <a:pathLst>
              <a:path w="3377" h="2242">
                <a:moveTo>
                  <a:pt x="2264" y="742"/>
                </a:moveTo>
                <a:lnTo>
                  <a:pt x="2263" y="780"/>
                </a:lnTo>
                <a:lnTo>
                  <a:pt x="2260" y="818"/>
                </a:lnTo>
                <a:lnTo>
                  <a:pt x="2255" y="856"/>
                </a:lnTo>
                <a:lnTo>
                  <a:pt x="2249" y="893"/>
                </a:lnTo>
                <a:lnTo>
                  <a:pt x="2240" y="930"/>
                </a:lnTo>
                <a:lnTo>
                  <a:pt x="2230" y="966"/>
                </a:lnTo>
                <a:lnTo>
                  <a:pt x="2218" y="1002"/>
                </a:lnTo>
                <a:lnTo>
                  <a:pt x="2204" y="1038"/>
                </a:lnTo>
                <a:lnTo>
                  <a:pt x="2187" y="1072"/>
                </a:lnTo>
                <a:lnTo>
                  <a:pt x="2170" y="1107"/>
                </a:lnTo>
                <a:lnTo>
                  <a:pt x="2151" y="1140"/>
                </a:lnTo>
                <a:lnTo>
                  <a:pt x="2131" y="1172"/>
                </a:lnTo>
                <a:lnTo>
                  <a:pt x="2109" y="1203"/>
                </a:lnTo>
                <a:lnTo>
                  <a:pt x="2085" y="1233"/>
                </a:lnTo>
                <a:lnTo>
                  <a:pt x="2059" y="1262"/>
                </a:lnTo>
                <a:lnTo>
                  <a:pt x="2032" y="1288"/>
                </a:lnTo>
                <a:lnTo>
                  <a:pt x="2005" y="1314"/>
                </a:lnTo>
                <a:lnTo>
                  <a:pt x="1975" y="1338"/>
                </a:lnTo>
                <a:lnTo>
                  <a:pt x="1945" y="1361"/>
                </a:lnTo>
                <a:lnTo>
                  <a:pt x="1914" y="1383"/>
                </a:lnTo>
                <a:lnTo>
                  <a:pt x="1881" y="1404"/>
                </a:lnTo>
                <a:lnTo>
                  <a:pt x="1848" y="1421"/>
                </a:lnTo>
                <a:lnTo>
                  <a:pt x="1814" y="1437"/>
                </a:lnTo>
                <a:lnTo>
                  <a:pt x="1778" y="1452"/>
                </a:lnTo>
                <a:lnTo>
                  <a:pt x="1742" y="1465"/>
                </a:lnTo>
                <a:lnTo>
                  <a:pt x="1706" y="1476"/>
                </a:lnTo>
                <a:lnTo>
                  <a:pt x="1669" y="1486"/>
                </a:lnTo>
                <a:lnTo>
                  <a:pt x="1632" y="1493"/>
                </a:lnTo>
                <a:lnTo>
                  <a:pt x="1594" y="1499"/>
                </a:lnTo>
                <a:lnTo>
                  <a:pt x="1556" y="1503"/>
                </a:lnTo>
                <a:lnTo>
                  <a:pt x="1518" y="1505"/>
                </a:lnTo>
                <a:lnTo>
                  <a:pt x="1480" y="1505"/>
                </a:lnTo>
                <a:lnTo>
                  <a:pt x="1442" y="1502"/>
                </a:lnTo>
                <a:lnTo>
                  <a:pt x="1404" y="1498"/>
                </a:lnTo>
                <a:lnTo>
                  <a:pt x="1366" y="1492"/>
                </a:lnTo>
                <a:lnTo>
                  <a:pt x="1329" y="1486"/>
                </a:lnTo>
                <a:lnTo>
                  <a:pt x="1292" y="1476"/>
                </a:lnTo>
                <a:lnTo>
                  <a:pt x="1256" y="1464"/>
                </a:lnTo>
                <a:lnTo>
                  <a:pt x="1220" y="1451"/>
                </a:lnTo>
                <a:lnTo>
                  <a:pt x="1186" y="1436"/>
                </a:lnTo>
                <a:lnTo>
                  <a:pt x="1150" y="1420"/>
                </a:lnTo>
                <a:lnTo>
                  <a:pt x="1117" y="1402"/>
                </a:lnTo>
                <a:lnTo>
                  <a:pt x="1084" y="1382"/>
                </a:lnTo>
                <a:lnTo>
                  <a:pt x="1053" y="1360"/>
                </a:lnTo>
                <a:lnTo>
                  <a:pt x="1023" y="1337"/>
                </a:lnTo>
                <a:lnTo>
                  <a:pt x="993" y="1313"/>
                </a:lnTo>
                <a:lnTo>
                  <a:pt x="966" y="1287"/>
                </a:lnTo>
                <a:lnTo>
                  <a:pt x="939" y="1260"/>
                </a:lnTo>
                <a:lnTo>
                  <a:pt x="915" y="1231"/>
                </a:lnTo>
                <a:lnTo>
                  <a:pt x="891" y="1200"/>
                </a:lnTo>
                <a:lnTo>
                  <a:pt x="869" y="1169"/>
                </a:lnTo>
                <a:lnTo>
                  <a:pt x="847" y="1137"/>
                </a:lnTo>
                <a:lnTo>
                  <a:pt x="828" y="1104"/>
                </a:lnTo>
                <a:lnTo>
                  <a:pt x="811" y="1071"/>
                </a:lnTo>
                <a:lnTo>
                  <a:pt x="796" y="1037"/>
                </a:lnTo>
                <a:lnTo>
                  <a:pt x="782" y="1001"/>
                </a:lnTo>
                <a:lnTo>
                  <a:pt x="770" y="965"/>
                </a:lnTo>
                <a:lnTo>
                  <a:pt x="760" y="929"/>
                </a:lnTo>
                <a:lnTo>
                  <a:pt x="751" y="891"/>
                </a:lnTo>
                <a:lnTo>
                  <a:pt x="745" y="854"/>
                </a:lnTo>
                <a:lnTo>
                  <a:pt x="740" y="816"/>
                </a:lnTo>
                <a:lnTo>
                  <a:pt x="737" y="778"/>
                </a:lnTo>
                <a:lnTo>
                  <a:pt x="736" y="740"/>
                </a:lnTo>
                <a:lnTo>
                  <a:pt x="0" y="738"/>
                </a:lnTo>
                <a:lnTo>
                  <a:pt x="2" y="813"/>
                </a:lnTo>
                <a:lnTo>
                  <a:pt x="7" y="887"/>
                </a:lnTo>
                <a:lnTo>
                  <a:pt x="17" y="962"/>
                </a:lnTo>
                <a:lnTo>
                  <a:pt x="30" y="1035"/>
                </a:lnTo>
                <a:lnTo>
                  <a:pt x="45" y="1108"/>
                </a:lnTo>
                <a:lnTo>
                  <a:pt x="67" y="1180"/>
                </a:lnTo>
                <a:lnTo>
                  <a:pt x="89" y="1251"/>
                </a:lnTo>
                <a:lnTo>
                  <a:pt x="117" y="1321"/>
                </a:lnTo>
                <a:lnTo>
                  <a:pt x="148" y="1390"/>
                </a:lnTo>
                <a:lnTo>
                  <a:pt x="182" y="1456"/>
                </a:lnTo>
                <a:lnTo>
                  <a:pt x="219" y="1521"/>
                </a:lnTo>
                <a:lnTo>
                  <a:pt x="260" y="1584"/>
                </a:lnTo>
                <a:lnTo>
                  <a:pt x="302" y="1644"/>
                </a:lnTo>
                <a:lnTo>
                  <a:pt x="350" y="1703"/>
                </a:lnTo>
                <a:lnTo>
                  <a:pt x="399" y="1759"/>
                </a:lnTo>
                <a:lnTo>
                  <a:pt x="452" y="1813"/>
                </a:lnTo>
                <a:lnTo>
                  <a:pt x="505" y="1864"/>
                </a:lnTo>
                <a:lnTo>
                  <a:pt x="563" y="1912"/>
                </a:lnTo>
                <a:lnTo>
                  <a:pt x="622" y="1957"/>
                </a:lnTo>
                <a:lnTo>
                  <a:pt x="685" y="1999"/>
                </a:lnTo>
                <a:lnTo>
                  <a:pt x="748" y="2039"/>
                </a:lnTo>
                <a:lnTo>
                  <a:pt x="814" y="2074"/>
                </a:lnTo>
                <a:lnTo>
                  <a:pt x="881" y="2106"/>
                </a:lnTo>
                <a:lnTo>
                  <a:pt x="950" y="2136"/>
                </a:lnTo>
                <a:lnTo>
                  <a:pt x="1020" y="2162"/>
                </a:lnTo>
                <a:lnTo>
                  <a:pt x="1092" y="2184"/>
                </a:lnTo>
                <a:lnTo>
                  <a:pt x="1163" y="2202"/>
                </a:lnTo>
                <a:lnTo>
                  <a:pt x="1237" y="2217"/>
                </a:lnTo>
                <a:lnTo>
                  <a:pt x="1310" y="2229"/>
                </a:lnTo>
                <a:lnTo>
                  <a:pt x="1385" y="2236"/>
                </a:lnTo>
                <a:lnTo>
                  <a:pt x="1460" y="2240"/>
                </a:lnTo>
                <a:lnTo>
                  <a:pt x="1534" y="2241"/>
                </a:lnTo>
                <a:lnTo>
                  <a:pt x="1609" y="2237"/>
                </a:lnTo>
                <a:lnTo>
                  <a:pt x="1684" y="2229"/>
                </a:lnTo>
                <a:lnTo>
                  <a:pt x="1757" y="2218"/>
                </a:lnTo>
                <a:lnTo>
                  <a:pt x="1831" y="2203"/>
                </a:lnTo>
                <a:lnTo>
                  <a:pt x="1904" y="2186"/>
                </a:lnTo>
                <a:lnTo>
                  <a:pt x="1976" y="2163"/>
                </a:lnTo>
                <a:lnTo>
                  <a:pt x="2046" y="2137"/>
                </a:lnTo>
                <a:lnTo>
                  <a:pt x="2115" y="2109"/>
                </a:lnTo>
                <a:lnTo>
                  <a:pt x="2182" y="2076"/>
                </a:lnTo>
                <a:lnTo>
                  <a:pt x="2248" y="2041"/>
                </a:lnTo>
                <a:lnTo>
                  <a:pt x="2313" y="2002"/>
                </a:lnTo>
                <a:lnTo>
                  <a:pt x="2374" y="1960"/>
                </a:lnTo>
                <a:lnTo>
                  <a:pt x="2433" y="1916"/>
                </a:lnTo>
                <a:lnTo>
                  <a:pt x="2491" y="1867"/>
                </a:lnTo>
                <a:lnTo>
                  <a:pt x="2546" y="1816"/>
                </a:lnTo>
                <a:lnTo>
                  <a:pt x="2599" y="1762"/>
                </a:lnTo>
                <a:lnTo>
                  <a:pt x="2648" y="1707"/>
                </a:lnTo>
                <a:lnTo>
                  <a:pt x="2694" y="1649"/>
                </a:lnTo>
                <a:lnTo>
                  <a:pt x="2738" y="1587"/>
                </a:lnTo>
                <a:lnTo>
                  <a:pt x="2779" y="1524"/>
                </a:lnTo>
                <a:lnTo>
                  <a:pt x="2816" y="1460"/>
                </a:lnTo>
                <a:lnTo>
                  <a:pt x="2850" y="1394"/>
                </a:lnTo>
                <a:lnTo>
                  <a:pt x="2881" y="1326"/>
                </a:lnTo>
                <a:lnTo>
                  <a:pt x="2909" y="1256"/>
                </a:lnTo>
                <a:lnTo>
                  <a:pt x="2933" y="1185"/>
                </a:lnTo>
                <a:lnTo>
                  <a:pt x="2953" y="1113"/>
                </a:lnTo>
                <a:lnTo>
                  <a:pt x="2970" y="1040"/>
                </a:lnTo>
                <a:lnTo>
                  <a:pt x="2983" y="967"/>
                </a:lnTo>
                <a:lnTo>
                  <a:pt x="2993" y="892"/>
                </a:lnTo>
                <a:lnTo>
                  <a:pt x="2998" y="818"/>
                </a:lnTo>
                <a:lnTo>
                  <a:pt x="3000" y="743"/>
                </a:lnTo>
                <a:lnTo>
                  <a:pt x="3376" y="743"/>
                </a:lnTo>
                <a:lnTo>
                  <a:pt x="2633" y="0"/>
                </a:lnTo>
                <a:lnTo>
                  <a:pt x="1889" y="742"/>
                </a:lnTo>
                <a:lnTo>
                  <a:pt x="2264" y="742"/>
                </a:lnTo>
              </a:path>
            </a:pathLst>
          </a:custGeom>
          <a:solidFill>
            <a:srgbClr val="a08bf3"/>
          </a:solidFill>
          <a:ln w="36000">
            <a:solidFill>
              <a:srgbClr val="55308d"/>
            </a:solidFill>
            <a:round/>
          </a:ln>
        </p:spPr>
        <p:style>
          <a:lnRef idx="0"/>
          <a:fillRef idx="0"/>
          <a:effectRef idx="0"/>
          <a:fontRef idx="minor"/>
        </p:style>
      </p:sp>
      <p:sp>
        <p:nvSpPr>
          <p:cNvPr id="217" name=""/>
          <p:cNvSpPr/>
          <p:nvPr/>
        </p:nvSpPr>
        <p:spPr>
          <a:xfrm>
            <a:off x="1800000" y="4068000"/>
            <a:ext cx="8999640" cy="899640"/>
          </a:xfrm>
          <a:prstGeom prst="rect">
            <a:avLst/>
          </a:prstGeom>
          <a:solidFill>
            <a:srgbClr val="b4c7dc"/>
          </a:solidFill>
          <a:ln w="36000">
            <a:solidFill>
              <a:srgbClr val="383d3c"/>
            </a:solidFill>
            <a:round/>
          </a:ln>
        </p:spPr>
        <p:style>
          <a:lnRef idx="0"/>
          <a:fillRef idx="0"/>
          <a:effectRef idx="0"/>
          <a:fontRef idx="minor"/>
        </p:style>
        <p:txBody>
          <a:bodyPr lIns="108000" rIns="108000" tIns="63000" bIns="63000" anchor="ctr">
            <a:noAutofit/>
          </a:bodyPr>
          <a:p>
            <a:pPr algn="just">
              <a:lnSpc>
                <a:spcPct val="100000"/>
              </a:lnSpc>
              <a:buNone/>
            </a:pPr>
            <a:r>
              <a:rPr b="1" lang="en-PH" sz="1600" spc="-1" strike="noStrike">
                <a:solidFill>
                  <a:srgbClr val="000000"/>
                </a:solidFill>
                <a:latin typeface="Lato"/>
                <a:ea typeface="AppleSystemUIFont"/>
              </a:rPr>
              <a:t>Nagsilbi itong inspirasyon para sa mga mangangalakal at eksplorador na maggalugad ng mga panibagong lupain. Nakilala ang mga tao na may kakayahan sa iba’t ibang larang ng sining, siyensiya, at pamamahala.</a:t>
            </a:r>
            <a:endParaRPr b="0" lang="en-PH" sz="1600" spc="-1" strike="noStrike">
              <a:latin typeface="Arial"/>
            </a:endParaRPr>
          </a:p>
        </p:txBody>
      </p:sp>
      <p:sp>
        <p:nvSpPr>
          <p:cNvPr id="218" name=""/>
          <p:cNvSpPr/>
          <p:nvPr/>
        </p:nvSpPr>
        <p:spPr>
          <a:xfrm rot="5388000">
            <a:off x="1086480" y="4677120"/>
            <a:ext cx="1079640" cy="1079640"/>
          </a:xfrm>
          <a:custGeom>
            <a:avLst/>
            <a:gdLst/>
            <a:ahLst/>
            <a:rect l="l" t="t" r="r" b="b"/>
            <a:pathLst>
              <a:path w="3377" h="2242">
                <a:moveTo>
                  <a:pt x="2264" y="742"/>
                </a:moveTo>
                <a:lnTo>
                  <a:pt x="2263" y="780"/>
                </a:lnTo>
                <a:lnTo>
                  <a:pt x="2260" y="818"/>
                </a:lnTo>
                <a:lnTo>
                  <a:pt x="2255" y="856"/>
                </a:lnTo>
                <a:lnTo>
                  <a:pt x="2250" y="893"/>
                </a:lnTo>
                <a:lnTo>
                  <a:pt x="2240" y="931"/>
                </a:lnTo>
                <a:lnTo>
                  <a:pt x="2230" y="967"/>
                </a:lnTo>
                <a:lnTo>
                  <a:pt x="2218" y="1003"/>
                </a:lnTo>
                <a:lnTo>
                  <a:pt x="2204" y="1039"/>
                </a:lnTo>
                <a:lnTo>
                  <a:pt x="2188" y="1073"/>
                </a:lnTo>
                <a:lnTo>
                  <a:pt x="2171" y="1107"/>
                </a:lnTo>
                <a:lnTo>
                  <a:pt x="2151" y="1140"/>
                </a:lnTo>
                <a:lnTo>
                  <a:pt x="2131" y="1172"/>
                </a:lnTo>
                <a:lnTo>
                  <a:pt x="2109" y="1203"/>
                </a:lnTo>
                <a:lnTo>
                  <a:pt x="2085" y="1233"/>
                </a:lnTo>
                <a:lnTo>
                  <a:pt x="2060" y="1262"/>
                </a:lnTo>
                <a:lnTo>
                  <a:pt x="2033" y="1289"/>
                </a:lnTo>
                <a:lnTo>
                  <a:pt x="2005" y="1315"/>
                </a:lnTo>
                <a:lnTo>
                  <a:pt x="1975" y="1338"/>
                </a:lnTo>
                <a:lnTo>
                  <a:pt x="1945" y="1361"/>
                </a:lnTo>
                <a:lnTo>
                  <a:pt x="1914" y="1383"/>
                </a:lnTo>
                <a:lnTo>
                  <a:pt x="1881" y="1404"/>
                </a:lnTo>
                <a:lnTo>
                  <a:pt x="1848" y="1422"/>
                </a:lnTo>
                <a:lnTo>
                  <a:pt x="1814" y="1438"/>
                </a:lnTo>
                <a:lnTo>
                  <a:pt x="1779" y="1452"/>
                </a:lnTo>
                <a:lnTo>
                  <a:pt x="1743" y="1465"/>
                </a:lnTo>
                <a:lnTo>
                  <a:pt x="1707" y="1476"/>
                </a:lnTo>
                <a:lnTo>
                  <a:pt x="1670" y="1486"/>
                </a:lnTo>
                <a:lnTo>
                  <a:pt x="1633" y="1494"/>
                </a:lnTo>
                <a:lnTo>
                  <a:pt x="1594" y="1499"/>
                </a:lnTo>
                <a:lnTo>
                  <a:pt x="1556" y="1503"/>
                </a:lnTo>
                <a:lnTo>
                  <a:pt x="1518" y="1505"/>
                </a:lnTo>
                <a:lnTo>
                  <a:pt x="1480" y="1505"/>
                </a:lnTo>
                <a:lnTo>
                  <a:pt x="1442" y="1503"/>
                </a:lnTo>
                <a:lnTo>
                  <a:pt x="1404" y="1498"/>
                </a:lnTo>
                <a:lnTo>
                  <a:pt x="1367" y="1492"/>
                </a:lnTo>
                <a:lnTo>
                  <a:pt x="1330" y="1486"/>
                </a:lnTo>
                <a:lnTo>
                  <a:pt x="1293" y="1476"/>
                </a:lnTo>
                <a:lnTo>
                  <a:pt x="1257" y="1465"/>
                </a:lnTo>
                <a:lnTo>
                  <a:pt x="1221" y="1451"/>
                </a:lnTo>
                <a:lnTo>
                  <a:pt x="1186" y="1436"/>
                </a:lnTo>
                <a:lnTo>
                  <a:pt x="1150" y="1420"/>
                </a:lnTo>
                <a:lnTo>
                  <a:pt x="1117" y="1402"/>
                </a:lnTo>
                <a:lnTo>
                  <a:pt x="1084" y="1383"/>
                </a:lnTo>
                <a:lnTo>
                  <a:pt x="1053" y="1361"/>
                </a:lnTo>
                <a:lnTo>
                  <a:pt x="1023" y="1337"/>
                </a:lnTo>
                <a:lnTo>
                  <a:pt x="993" y="1313"/>
                </a:lnTo>
                <a:lnTo>
                  <a:pt x="967" y="1287"/>
                </a:lnTo>
                <a:lnTo>
                  <a:pt x="940" y="1260"/>
                </a:lnTo>
                <a:lnTo>
                  <a:pt x="915" y="1231"/>
                </a:lnTo>
                <a:lnTo>
                  <a:pt x="891" y="1201"/>
                </a:lnTo>
                <a:lnTo>
                  <a:pt x="869" y="1170"/>
                </a:lnTo>
                <a:lnTo>
                  <a:pt x="847" y="1138"/>
                </a:lnTo>
                <a:lnTo>
                  <a:pt x="829" y="1104"/>
                </a:lnTo>
                <a:lnTo>
                  <a:pt x="812" y="1071"/>
                </a:lnTo>
                <a:lnTo>
                  <a:pt x="796" y="1037"/>
                </a:lnTo>
                <a:lnTo>
                  <a:pt x="782" y="1001"/>
                </a:lnTo>
                <a:lnTo>
                  <a:pt x="770" y="965"/>
                </a:lnTo>
                <a:lnTo>
                  <a:pt x="760" y="929"/>
                </a:lnTo>
                <a:lnTo>
                  <a:pt x="752" y="891"/>
                </a:lnTo>
                <a:lnTo>
                  <a:pt x="745" y="854"/>
                </a:lnTo>
                <a:lnTo>
                  <a:pt x="740" y="816"/>
                </a:lnTo>
                <a:lnTo>
                  <a:pt x="737" y="778"/>
                </a:lnTo>
                <a:lnTo>
                  <a:pt x="736" y="740"/>
                </a:lnTo>
                <a:lnTo>
                  <a:pt x="0" y="738"/>
                </a:lnTo>
                <a:lnTo>
                  <a:pt x="2" y="813"/>
                </a:lnTo>
                <a:lnTo>
                  <a:pt x="8" y="887"/>
                </a:lnTo>
                <a:lnTo>
                  <a:pt x="17" y="962"/>
                </a:lnTo>
                <a:lnTo>
                  <a:pt x="30" y="1035"/>
                </a:lnTo>
                <a:lnTo>
                  <a:pt x="46" y="1108"/>
                </a:lnTo>
                <a:lnTo>
                  <a:pt x="67" y="1180"/>
                </a:lnTo>
                <a:lnTo>
                  <a:pt x="90" y="1252"/>
                </a:lnTo>
                <a:lnTo>
                  <a:pt x="117" y="1322"/>
                </a:lnTo>
                <a:lnTo>
                  <a:pt x="148" y="1390"/>
                </a:lnTo>
                <a:lnTo>
                  <a:pt x="183" y="1456"/>
                </a:lnTo>
                <a:lnTo>
                  <a:pt x="219" y="1521"/>
                </a:lnTo>
                <a:lnTo>
                  <a:pt x="260" y="1584"/>
                </a:lnTo>
                <a:lnTo>
                  <a:pt x="303" y="1645"/>
                </a:lnTo>
                <a:lnTo>
                  <a:pt x="350" y="1703"/>
                </a:lnTo>
                <a:lnTo>
                  <a:pt x="399" y="1759"/>
                </a:lnTo>
                <a:lnTo>
                  <a:pt x="452" y="1813"/>
                </a:lnTo>
                <a:lnTo>
                  <a:pt x="506" y="1865"/>
                </a:lnTo>
                <a:lnTo>
                  <a:pt x="563" y="1912"/>
                </a:lnTo>
                <a:lnTo>
                  <a:pt x="622" y="1957"/>
                </a:lnTo>
                <a:lnTo>
                  <a:pt x="685" y="2000"/>
                </a:lnTo>
                <a:lnTo>
                  <a:pt x="749" y="2039"/>
                </a:lnTo>
                <a:lnTo>
                  <a:pt x="814" y="2074"/>
                </a:lnTo>
                <a:lnTo>
                  <a:pt x="881" y="2107"/>
                </a:lnTo>
                <a:lnTo>
                  <a:pt x="950" y="2136"/>
                </a:lnTo>
                <a:lnTo>
                  <a:pt x="1020" y="2162"/>
                </a:lnTo>
                <a:lnTo>
                  <a:pt x="1092" y="2184"/>
                </a:lnTo>
                <a:lnTo>
                  <a:pt x="1164" y="2202"/>
                </a:lnTo>
                <a:lnTo>
                  <a:pt x="1238" y="2218"/>
                </a:lnTo>
                <a:lnTo>
                  <a:pt x="1311" y="2229"/>
                </a:lnTo>
                <a:lnTo>
                  <a:pt x="1386" y="2236"/>
                </a:lnTo>
                <a:lnTo>
                  <a:pt x="1461" y="2241"/>
                </a:lnTo>
                <a:lnTo>
                  <a:pt x="1535" y="2241"/>
                </a:lnTo>
                <a:lnTo>
                  <a:pt x="1610" y="2238"/>
                </a:lnTo>
                <a:lnTo>
                  <a:pt x="1685" y="2229"/>
                </a:lnTo>
                <a:lnTo>
                  <a:pt x="1758" y="2218"/>
                </a:lnTo>
                <a:lnTo>
                  <a:pt x="1832" y="2204"/>
                </a:lnTo>
                <a:lnTo>
                  <a:pt x="1904" y="2186"/>
                </a:lnTo>
                <a:lnTo>
                  <a:pt x="1976" y="2163"/>
                </a:lnTo>
                <a:lnTo>
                  <a:pt x="2046" y="2138"/>
                </a:lnTo>
                <a:lnTo>
                  <a:pt x="2115" y="2109"/>
                </a:lnTo>
                <a:lnTo>
                  <a:pt x="2182" y="2077"/>
                </a:lnTo>
                <a:lnTo>
                  <a:pt x="2249" y="2041"/>
                </a:lnTo>
                <a:lnTo>
                  <a:pt x="2313" y="2002"/>
                </a:lnTo>
                <a:lnTo>
                  <a:pt x="2374" y="1961"/>
                </a:lnTo>
                <a:lnTo>
                  <a:pt x="2433" y="1916"/>
                </a:lnTo>
                <a:lnTo>
                  <a:pt x="2492" y="1867"/>
                </a:lnTo>
                <a:lnTo>
                  <a:pt x="2546" y="1816"/>
                </a:lnTo>
                <a:lnTo>
                  <a:pt x="2599" y="1763"/>
                </a:lnTo>
                <a:lnTo>
                  <a:pt x="2648" y="1707"/>
                </a:lnTo>
                <a:lnTo>
                  <a:pt x="2695" y="1649"/>
                </a:lnTo>
                <a:lnTo>
                  <a:pt x="2738" y="1587"/>
                </a:lnTo>
                <a:lnTo>
                  <a:pt x="2779" y="1525"/>
                </a:lnTo>
                <a:lnTo>
                  <a:pt x="2817" y="1460"/>
                </a:lnTo>
                <a:lnTo>
                  <a:pt x="2850" y="1394"/>
                </a:lnTo>
                <a:lnTo>
                  <a:pt x="2881" y="1326"/>
                </a:lnTo>
                <a:lnTo>
                  <a:pt x="2910" y="1256"/>
                </a:lnTo>
                <a:lnTo>
                  <a:pt x="2933" y="1185"/>
                </a:lnTo>
                <a:lnTo>
                  <a:pt x="2954" y="1114"/>
                </a:lnTo>
                <a:lnTo>
                  <a:pt x="2970" y="1041"/>
                </a:lnTo>
                <a:lnTo>
                  <a:pt x="2983" y="968"/>
                </a:lnTo>
                <a:lnTo>
                  <a:pt x="2994" y="893"/>
                </a:lnTo>
                <a:lnTo>
                  <a:pt x="2998" y="819"/>
                </a:lnTo>
                <a:lnTo>
                  <a:pt x="3000" y="744"/>
                </a:lnTo>
                <a:lnTo>
                  <a:pt x="3376" y="744"/>
                </a:lnTo>
                <a:lnTo>
                  <a:pt x="2633" y="0"/>
                </a:lnTo>
                <a:lnTo>
                  <a:pt x="1889" y="742"/>
                </a:lnTo>
                <a:lnTo>
                  <a:pt x="2264" y="742"/>
                </a:lnTo>
              </a:path>
            </a:pathLst>
          </a:custGeom>
          <a:solidFill>
            <a:srgbClr val="a08bf3"/>
          </a:solidFill>
          <a:ln w="36000">
            <a:solidFill>
              <a:srgbClr val="55308d"/>
            </a:solidFill>
            <a:round/>
          </a:ln>
        </p:spPr>
        <p:style>
          <a:lnRef idx="0"/>
          <a:fillRef idx="0"/>
          <a:effectRef idx="0"/>
          <a:fontRef idx="minor"/>
        </p:style>
      </p:sp>
      <p:sp>
        <p:nvSpPr>
          <p:cNvPr id="219" name=""/>
          <p:cNvSpPr/>
          <p:nvPr/>
        </p:nvSpPr>
        <p:spPr>
          <a:xfrm>
            <a:off x="2196000" y="5184000"/>
            <a:ext cx="8999640" cy="899640"/>
          </a:xfrm>
          <a:prstGeom prst="rect">
            <a:avLst/>
          </a:prstGeom>
          <a:solidFill>
            <a:srgbClr val="b4c7dc"/>
          </a:solidFill>
          <a:ln w="36000">
            <a:solidFill>
              <a:srgbClr val="383d3c"/>
            </a:solidFill>
            <a:round/>
          </a:ln>
        </p:spPr>
        <p:style>
          <a:lnRef idx="0"/>
          <a:fillRef idx="0"/>
          <a:effectRef idx="0"/>
          <a:fontRef idx="minor"/>
        </p:style>
        <p:txBody>
          <a:bodyPr lIns="108000" rIns="108000" tIns="63000" bIns="63000" anchor="ctr">
            <a:noAutofit/>
          </a:bodyPr>
          <a:p>
            <a:pPr algn="just">
              <a:lnSpc>
                <a:spcPct val="100000"/>
              </a:lnSpc>
              <a:buNone/>
            </a:pPr>
            <a:r>
              <a:rPr b="1" lang="en-PH" sz="1400" spc="-1" strike="noStrike">
                <a:solidFill>
                  <a:srgbClr val="000000"/>
                </a:solidFill>
                <a:latin typeface="Lato"/>
                <a:ea typeface="AppleSystemUIFont"/>
              </a:rPr>
              <a:t>Sa panahong ito, nabago ang pananaw ng mga tao at tinalikdan nila ang mga pamahiin tungkol sa pagkakasakit ng tao, paniniwala, at mga gawain ng Panahong Medyibal (Medieval Period). Muling pinanumbalik ang kagalingan ng tao. Tinularan ang pamumuhay at kultura ng mga sinaunang kabihasnan ng Greece at Rome.</a:t>
            </a:r>
            <a:endParaRPr b="0" lang="en-PH" sz="1400" spc="-1" strike="noStrike">
              <a:latin typeface="Arial"/>
            </a:endParaRPr>
          </a:p>
        </p:txBody>
      </p:sp>
      <p:sp>
        <p:nvSpPr>
          <p:cNvPr id="220" name="PlaceHolder 1"/>
          <p:cNvSpPr>
            <a:spLocks noGrp="1"/>
          </p:cNvSpPr>
          <p:nvPr>
            <p:ph/>
          </p:nvPr>
        </p:nvSpPr>
        <p:spPr>
          <a:xfrm>
            <a:off x="609480" y="1404000"/>
            <a:ext cx="10972080" cy="1547640"/>
          </a:xfrm>
          <a:prstGeom prst="rect">
            <a:avLst/>
          </a:prstGeom>
          <a:noFill/>
          <a:ln w="0">
            <a:noFill/>
          </a:ln>
        </p:spPr>
        <p:txBody>
          <a:bodyPr lIns="0" rIns="0" tIns="0" bIns="0" anchor="t">
            <a:normAutofit fontScale="94000"/>
          </a:bodyPr>
          <a:p>
            <a:pPr algn="just">
              <a:lnSpc>
                <a:spcPct val="100000"/>
              </a:lnSpc>
              <a:spcBef>
                <a:spcPts val="1417"/>
              </a:spcBef>
              <a:buNone/>
            </a:pPr>
            <a:r>
              <a:rPr b="0" lang="en-PH" sz="1800" spc="-1" strike="noStrike">
                <a:latin typeface="Lato"/>
                <a:ea typeface="AppleSystemUIFont"/>
              </a:rPr>
              <a:t>Noong huling bahagi ng </a:t>
            </a:r>
            <a:r>
              <a:rPr b="1" lang="en-PH" sz="1800" spc="-1" strike="noStrike">
                <a:latin typeface="Lato"/>
                <a:ea typeface="AppleSystemUIFont"/>
              </a:rPr>
              <a:t>ika-14</a:t>
            </a:r>
            <a:r>
              <a:rPr b="0" lang="en-PH" sz="1800" spc="-1" strike="noStrike">
                <a:latin typeface="Lato"/>
                <a:ea typeface="AppleSystemUIFont"/>
              </a:rPr>
              <a:t> na siglo, may isang bagong pananaw ang nagkaroon ng malaking impluwensiya sa buong Europa pagdating sa larang ng sining, politika, agham, at iba pa. Ang pagbabagong ito ang naghudyat ng panibagong yugto sa kasaysayan na tinatawag na Renaissance. Ang </a:t>
            </a:r>
            <a:r>
              <a:rPr b="1" lang="en-PH" sz="1800" spc="-1" strike="noStrike">
                <a:latin typeface="Lato"/>
                <a:ea typeface="AppleSystemUIFont"/>
              </a:rPr>
              <a:t>Renaissance</a:t>
            </a:r>
            <a:r>
              <a:rPr b="0" lang="en-PH" sz="1800" spc="-1" strike="noStrike">
                <a:latin typeface="Lato"/>
                <a:ea typeface="AppleSystemUIFont"/>
              </a:rPr>
              <a:t> ay mula sa salitang Pranses na nangangahulugang “</a:t>
            </a:r>
            <a:r>
              <a:rPr b="1" lang="en-PH" sz="1800" spc="-1" strike="noStrike">
                <a:latin typeface="Lato"/>
                <a:ea typeface="AppleSystemUIFont"/>
              </a:rPr>
              <a:t>muling pagsilang</a:t>
            </a:r>
            <a:r>
              <a:rPr b="0" lang="en-PH" sz="1800" spc="-1" strike="noStrike">
                <a:latin typeface="Lato"/>
                <a:ea typeface="AppleSystemUIFont"/>
              </a:rPr>
              <a:t>.” Ito ang panahong tumutukoy sa muling pagsibol ng mga pagbabagong kultural. Tunghayan natin sa pamamagitan ng flow chart na ito ang mahahalagang kaganapan noong panahon ng Renaissance.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5"/>
          <p:cNvSpPr/>
          <p:nvPr/>
        </p:nvSpPr>
        <p:spPr>
          <a:xfrm>
            <a:off x="609840" y="2520000"/>
            <a:ext cx="10946880" cy="3588120"/>
          </a:xfrm>
          <a:prstGeom prst="rect">
            <a:avLst/>
          </a:prstGeom>
          <a:noFill/>
          <a:ln w="76320">
            <a:noFill/>
          </a:ln>
        </p:spPr>
        <p:style>
          <a:lnRef idx="0"/>
          <a:fillRef idx="0"/>
          <a:effectRef idx="0"/>
          <a:fontRef idx="minor"/>
        </p:style>
      </p:sp>
      <p:sp>
        <p:nvSpPr>
          <p:cNvPr id="222" name="PlaceHolder 6"/>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AppleSystemUIFont"/>
              </a:rPr>
              <a:t>Mga Salik na Nagbigay-daan sa Renaissance</a:t>
            </a:r>
            <a:endParaRPr b="0" lang="en-PH" sz="4000" spc="-1" strike="noStrike">
              <a:latin typeface="Arial"/>
            </a:endParaRPr>
          </a:p>
        </p:txBody>
      </p:sp>
      <p:sp>
        <p:nvSpPr>
          <p:cNvPr id="223"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Isinilang ang Renaissance sa Italy dahil sa sumusunod na kadahilanan:</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spcBef>
                <a:spcPts val="283"/>
              </a:spcBef>
              <a:spcAft>
                <a:spcPts val="283"/>
              </a:spcAft>
              <a:buNone/>
            </a:pPr>
            <a:r>
              <a:rPr b="1" lang="en-PH" sz="2000" spc="-1" strike="noStrike">
                <a:latin typeface="Lato"/>
                <a:ea typeface="AppleSystemUIFont"/>
              </a:rPr>
              <a:t>1. ang mga lungod-estado sa Italy ang naging pinakamayamang lungsod sa Europa dahil sa pagdomina ng kalakalan sa Silangan, Kanlurang Europa, at Hilagang Asya;</a:t>
            </a:r>
            <a:endParaRPr b="0" lang="en-PH" sz="2000" spc="-1" strike="noStrike">
              <a:latin typeface="Arial"/>
            </a:endParaRPr>
          </a:p>
          <a:p>
            <a:pPr algn="just">
              <a:lnSpc>
                <a:spcPct val="100000"/>
              </a:lnSpc>
              <a:spcBef>
                <a:spcPts val="283"/>
              </a:spcBef>
              <a:spcAft>
                <a:spcPts val="283"/>
              </a:spcAft>
              <a:buNone/>
            </a:pPr>
            <a:r>
              <a:rPr b="1" lang="en-PH" sz="2000" spc="-1" strike="noStrike">
                <a:latin typeface="Lato"/>
                <a:ea typeface="AppleSystemUIFont"/>
              </a:rPr>
              <a:t>2. nasa estratehikong lokasyon ang Italy. Karamihan sa mga ruta ng kalakalan mula sa silangan ay nagsasalubong sa huling bahagi ng Mediterranean Sea; at</a:t>
            </a:r>
            <a:endParaRPr b="0" lang="en-PH" sz="2000" spc="-1" strike="noStrike">
              <a:latin typeface="Arial"/>
            </a:endParaRPr>
          </a:p>
          <a:p>
            <a:pPr algn="just">
              <a:lnSpc>
                <a:spcPct val="100000"/>
              </a:lnSpc>
              <a:spcBef>
                <a:spcPts val="283"/>
              </a:spcBef>
              <a:spcAft>
                <a:spcPts val="283"/>
              </a:spcAft>
              <a:buNone/>
            </a:pPr>
            <a:r>
              <a:rPr b="1" lang="en-PH" sz="2000" spc="-1" strike="noStrike">
                <a:latin typeface="Lato"/>
                <a:ea typeface="AppleSystemUIFont"/>
              </a:rPr>
              <a:t>3. ang matatag na estrukturang politikal ng Hilagang Italy ay nakatulong upang maikalat ang yaman ng kalakalan. Ang lumalaking kalakal ay nagdulot ng panibagong yaman sa mga lungsod na ito, na ang pinakamahalaga ay Venice, Florence, Milan, at Genoa.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7"/>
          <p:cNvSpPr/>
          <p:nvPr/>
        </p:nvSpPr>
        <p:spPr>
          <a:xfrm>
            <a:off x="609840" y="2520000"/>
            <a:ext cx="10946880" cy="3588120"/>
          </a:xfrm>
          <a:prstGeom prst="rect">
            <a:avLst/>
          </a:prstGeom>
          <a:noFill/>
          <a:ln w="76320">
            <a:noFill/>
          </a:ln>
        </p:spPr>
        <p:style>
          <a:lnRef idx="0"/>
          <a:fillRef idx="0"/>
          <a:effectRef idx="0"/>
          <a:fontRef idx="minor"/>
        </p:style>
      </p:sp>
      <p:sp>
        <p:nvSpPr>
          <p:cNvPr id="225" name="PlaceHolder 8"/>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AppleSystemUIFont"/>
              </a:rPr>
              <a:t>Ang Bagong Ideya at Sining Humanismo</a:t>
            </a:r>
            <a:endParaRPr b="0" lang="en-PH" sz="4000" spc="-1" strike="noStrike">
              <a:latin typeface="Arial"/>
            </a:endParaRPr>
          </a:p>
        </p:txBody>
      </p:sp>
      <p:sp>
        <p:nvSpPr>
          <p:cNvPr id="226" name="PlaceHolder 1"/>
          <p:cNvSpPr>
            <a:spLocks noGrp="1"/>
          </p:cNvSpPr>
          <p:nvPr>
            <p:ph/>
          </p:nvPr>
        </p:nvSpPr>
        <p:spPr>
          <a:xfrm>
            <a:off x="609480" y="1352520"/>
            <a:ext cx="10972080" cy="1455120"/>
          </a:xfrm>
          <a:prstGeom prst="rect">
            <a:avLst/>
          </a:prstGeom>
          <a:noFill/>
          <a:ln w="0">
            <a:noFill/>
          </a:ln>
        </p:spPr>
        <p:txBody>
          <a:bodyPr lIns="0" rIns="0" tIns="0" bIns="0" anchor="t">
            <a:normAutofit fontScale="99000"/>
          </a:bodyPr>
          <a:p>
            <a:pPr algn="just">
              <a:lnSpc>
                <a:spcPct val="100000"/>
              </a:lnSpc>
              <a:spcBef>
                <a:spcPts val="1417"/>
              </a:spcBef>
              <a:buNone/>
            </a:pPr>
            <a:r>
              <a:rPr b="1" lang="en-PH" sz="1600" spc="-1" strike="noStrike">
                <a:latin typeface="Lato"/>
                <a:ea typeface="AppleSystemUIFont"/>
              </a:rPr>
              <a:t>Isa sa elemento ng Renaissance sa Italy ang kilusan na kung tawagin ay humanismo (humanism). Ang humanismo ay isang sistemang pangkaisipan o aksiyong may malasakit sa interes ng tao. Binigyang-pansin ng humanismo ang tao. Maraming kahulugan ang humanismo sa panahon ng Renaissance. Sa simula, ang humanismo ay isang pag-aaral ng mga panitikang klasikal at pangwika. Sa kadahilanang ang mga sinaunang Romano ay mga ninuno ng mga Italyano, tiningala ng mga humanista ang Greece at Rome bilang modelo sa lahat ng aspekto ng buhay. Tunghayan natin sa talahanayan sa ibaba ang mga kilalang humanista sa iba’t ibang larang.</a:t>
            </a:r>
            <a:endParaRPr b="0" lang="en-PH" sz="1600" spc="-1" strike="noStrike">
              <a:latin typeface="Arial"/>
            </a:endParaRPr>
          </a:p>
        </p:txBody>
      </p:sp>
      <p:graphicFrame>
        <p:nvGraphicFramePr>
          <p:cNvPr id="227" name=""/>
          <p:cNvGraphicFramePr/>
          <p:nvPr/>
        </p:nvGraphicFramePr>
        <p:xfrm>
          <a:off x="834840" y="2880000"/>
          <a:ext cx="10684800" cy="3131640"/>
        </p:xfrm>
        <a:graphic>
          <a:graphicData uri="http://schemas.openxmlformats.org/drawingml/2006/table">
            <a:tbl>
              <a:tblPr/>
              <a:tblGrid>
                <a:gridCol w="3484080"/>
                <a:gridCol w="7201080"/>
              </a:tblGrid>
              <a:tr h="615240">
                <a:tc>
                  <a:txBody>
                    <a:bodyPr lIns="90000" rIns="90000" anchor="ctr">
                      <a:noAutofit/>
                    </a:bodyPr>
                    <a:p>
                      <a:pPr algn="ctr">
                        <a:lnSpc>
                          <a:spcPct val="100000"/>
                        </a:lnSpc>
                        <a:buNone/>
                      </a:pPr>
                      <a:r>
                        <a:rPr b="1" lang="en-PH" sz="1800" spc="-1" strike="noStrike">
                          <a:solidFill>
                            <a:srgbClr val="ffe994"/>
                          </a:solidFill>
                          <a:latin typeface="Lato"/>
                          <a:ea typeface="AppleSystemUIFont"/>
                        </a:rPr>
                        <a:t>Mga Humanista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anchor="ctr">
                      <a:noAutofit/>
                    </a:bodyPr>
                    <a:p>
                      <a:pPr algn="ctr">
                        <a:lnSpc>
                          <a:spcPct val="100000"/>
                        </a:lnSpc>
                        <a:buNone/>
                      </a:pPr>
                      <a:r>
                        <a:rPr b="1" lang="en-PH" sz="1800" spc="-1" strike="noStrike">
                          <a:solidFill>
                            <a:srgbClr val="ffe994"/>
                          </a:solidFill>
                          <a:latin typeface="Lato"/>
                          <a:ea typeface="AppleSystemUIFont"/>
                        </a:rPr>
                        <a:t>Mga Naging Kontribusyon noong Panahon ng Renaissance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838440">
                <a:tc>
                  <a:txBody>
                    <a:bodyPr lIns="90000" rIns="90000" anchor="ctr">
                      <a:noAutofit/>
                    </a:bodyPr>
                    <a:p>
                      <a:pPr algn="ctr">
                        <a:lnSpc>
                          <a:spcPct val="100000"/>
                        </a:lnSpc>
                        <a:buNone/>
                      </a:pPr>
                      <a:r>
                        <a:rPr b="1" lang="en-PH" sz="1800" spc="-1" strike="noStrike">
                          <a:latin typeface="Lato"/>
                          <a:ea typeface="AppleSystemUIFont"/>
                        </a:rPr>
                        <a:t>Francesco Petrarch</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gn="just">
                        <a:lnSpc>
                          <a:spcPct val="100000"/>
                        </a:lnSpc>
                        <a:buNone/>
                      </a:pPr>
                      <a:r>
                        <a:rPr b="1" lang="en-PH" sz="1400" spc="-1" strike="noStrike">
                          <a:latin typeface="Lato"/>
                        </a:rPr>
                        <a:t>- Kinilala siya bilang “Ama ng Humanismo.”</a:t>
                      </a:r>
                      <a:endParaRPr b="0" lang="en-PH" sz="1400" spc="-1" strike="noStrike">
                        <a:latin typeface="Arial"/>
                      </a:endParaRPr>
                    </a:p>
                    <a:p>
                      <a:pPr algn="just">
                        <a:lnSpc>
                          <a:spcPct val="100000"/>
                        </a:lnSpc>
                        <a:buNone/>
                      </a:pPr>
                      <a:r>
                        <a:rPr b="1" lang="en-PH" sz="1400" spc="-1" strike="noStrike">
                          <a:latin typeface="Lato"/>
                        </a:rPr>
                        <a:t>- Isinulat niya ang akdang pampanitikan na pinamagatang His Sonnets to Laura, isang tula ng pag-ibig</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38440">
                <a:tc>
                  <a:txBody>
                    <a:bodyPr lIns="90000" rIns="90000" anchor="ctr">
                      <a:noAutofit/>
                    </a:bodyPr>
                    <a:p>
                      <a:pPr algn="ctr">
                        <a:lnSpc>
                          <a:spcPct val="100000"/>
                        </a:lnSpc>
                        <a:buNone/>
                      </a:pPr>
                      <a:r>
                        <a:rPr b="1" lang="en-PH" sz="1800" spc="-1" strike="noStrike">
                          <a:latin typeface="Lato"/>
                          <a:ea typeface="AppleSystemUIFont"/>
                        </a:rPr>
                        <a:t>Giovanni Boccacio</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gn="just">
                        <a:lnSpc>
                          <a:spcPct val="100000"/>
                        </a:lnSpc>
                        <a:buNone/>
                      </a:pPr>
                      <a:r>
                        <a:rPr b="1" lang="en-PH" sz="1400" spc="-1" strike="noStrike">
                          <a:latin typeface="Lato"/>
                          <a:ea typeface="AppleSystemUIFont"/>
                        </a:rPr>
                        <a:t>- Tanyag ang kaniyang mga sulatin tulad ng Filostrato, Teseida, at Decameron.</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39880">
                <a:tc>
                  <a:txBody>
                    <a:bodyPr lIns="90000" rIns="90000" anchor="ctr">
                      <a:noAutofit/>
                    </a:bodyPr>
                    <a:p>
                      <a:pPr algn="ctr">
                        <a:lnSpc>
                          <a:spcPct val="100000"/>
                        </a:lnSpc>
                        <a:buNone/>
                      </a:pPr>
                      <a:r>
                        <a:rPr b="1" lang="en-PH" sz="1800" spc="-1" strike="noStrike">
                          <a:latin typeface="Lato"/>
                          <a:ea typeface="AppleSystemUIFont"/>
                        </a:rPr>
                        <a:t>Niccolo Machiavelli</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gn="just">
                        <a:lnSpc>
                          <a:spcPct val="100000"/>
                        </a:lnSpc>
                        <a:buNone/>
                      </a:pPr>
                      <a:r>
                        <a:rPr b="1" lang="en-PH" sz="1400" spc="-1" strike="noStrike">
                          <a:latin typeface="Lato"/>
                        </a:rPr>
                        <a:t>- Isinulat niya ang akdang The Prince.</a:t>
                      </a:r>
                      <a:endParaRPr b="0" lang="en-PH" sz="1400" spc="-1" strike="noStrike">
                        <a:latin typeface="Arial"/>
                      </a:endParaRPr>
                    </a:p>
                    <a:p>
                      <a:pPr algn="just">
                        <a:lnSpc>
                          <a:spcPct val="100000"/>
                        </a:lnSpc>
                        <a:buNone/>
                      </a:pPr>
                      <a:r>
                        <a:rPr b="1" lang="en-PH" sz="1400" spc="-1" strike="noStrike">
                          <a:latin typeface="Lato"/>
                        </a:rPr>
                        <a:t>- Sa aklat na ito, kaniyang binigyang-diin na bawat aksiyong politikal ay may isang paraan ng panukat—ang tagumpay. Ang kasinungalingan, pandaraya, at pagpatay ay katanggap-tanggap kung kinakailangang gawin ito ng isang pinuno.</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0"/>
          <p:cNvSpPr/>
          <p:nvPr/>
        </p:nvSpPr>
        <p:spPr>
          <a:xfrm>
            <a:off x="609840" y="2520000"/>
            <a:ext cx="10946880" cy="3588120"/>
          </a:xfrm>
          <a:prstGeom prst="rect">
            <a:avLst/>
          </a:prstGeom>
          <a:noFill/>
          <a:ln w="76320">
            <a:noFill/>
          </a:ln>
        </p:spPr>
        <p:style>
          <a:lnRef idx="0"/>
          <a:fillRef idx="0"/>
          <a:effectRef idx="0"/>
          <a:fontRef idx="minor"/>
        </p:style>
      </p:sp>
      <p:sp>
        <p:nvSpPr>
          <p:cNvPr id="229" name="PlaceHolder 12"/>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AppleSystemUIFont"/>
              </a:rPr>
              <a:t>Ang Bagong Ideya at Sining Humanismo</a:t>
            </a:r>
            <a:endParaRPr b="0" lang="en-PH" sz="4000" spc="-1" strike="noStrike">
              <a:latin typeface="Arial"/>
            </a:endParaRPr>
          </a:p>
        </p:txBody>
      </p:sp>
      <p:graphicFrame>
        <p:nvGraphicFramePr>
          <p:cNvPr id="230" name=""/>
          <p:cNvGraphicFramePr/>
          <p:nvPr/>
        </p:nvGraphicFramePr>
        <p:xfrm>
          <a:off x="834840" y="1764000"/>
          <a:ext cx="10684800" cy="3131640"/>
        </p:xfrm>
        <a:graphic>
          <a:graphicData uri="http://schemas.openxmlformats.org/drawingml/2006/table">
            <a:tbl>
              <a:tblPr/>
              <a:tblGrid>
                <a:gridCol w="3484080"/>
                <a:gridCol w="7201080"/>
              </a:tblGrid>
              <a:tr h="615240">
                <a:tc>
                  <a:txBody>
                    <a:bodyPr lIns="90000" rIns="90000" anchor="ctr">
                      <a:noAutofit/>
                    </a:bodyPr>
                    <a:p>
                      <a:pPr algn="ctr">
                        <a:lnSpc>
                          <a:spcPct val="100000"/>
                        </a:lnSpc>
                        <a:buNone/>
                      </a:pPr>
                      <a:r>
                        <a:rPr b="1" lang="en-PH" sz="1800" spc="-1" strike="noStrike">
                          <a:solidFill>
                            <a:srgbClr val="ffe994"/>
                          </a:solidFill>
                          <a:latin typeface="Lato"/>
                          <a:ea typeface="AppleSystemUIFont"/>
                        </a:rPr>
                        <a:t>Mga Humanista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anchor="ctr">
                      <a:noAutofit/>
                    </a:bodyPr>
                    <a:p>
                      <a:pPr algn="ctr">
                        <a:lnSpc>
                          <a:spcPct val="100000"/>
                        </a:lnSpc>
                        <a:buNone/>
                      </a:pPr>
                      <a:r>
                        <a:rPr b="1" lang="en-PH" sz="1800" spc="-1" strike="noStrike">
                          <a:solidFill>
                            <a:srgbClr val="ffe994"/>
                          </a:solidFill>
                          <a:latin typeface="Lato"/>
                          <a:ea typeface="AppleSystemUIFont"/>
                        </a:rPr>
                        <a:t>Mga Naging Kontribusyon noong Panahon ng Renaissance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838440">
                <a:tc>
                  <a:txBody>
                    <a:bodyPr lIns="90000" rIns="90000" anchor="ctr">
                      <a:noAutofit/>
                    </a:bodyPr>
                    <a:p>
                      <a:pPr algn="ctr">
                        <a:lnSpc>
                          <a:spcPct val="100000"/>
                        </a:lnSpc>
                        <a:buNone/>
                      </a:pPr>
                      <a:r>
                        <a:rPr b="1" lang="en-PH" sz="1800" spc="-1" strike="noStrike">
                          <a:latin typeface="Lato"/>
                          <a:ea typeface="AppleSystemUIFont"/>
                        </a:rPr>
                        <a:t>Johannes Gutenburg</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nSpc>
                          <a:spcPct val="100000"/>
                        </a:lnSpc>
                        <a:buNone/>
                      </a:pPr>
                      <a:r>
                        <a:rPr b="1" lang="en-PH" sz="1400" spc="-1" strike="noStrike">
                          <a:latin typeface="Lato"/>
                        </a:rPr>
                        <a:t>- Siya ang nakaimbento ng nagagalaw na uri ng imprenta.</a:t>
                      </a:r>
                      <a:endParaRPr b="0" lang="en-PH" sz="1400" spc="-1" strike="noStrike">
                        <a:latin typeface="Arial"/>
                      </a:endParaRPr>
                    </a:p>
                    <a:p>
                      <a:pPr>
                        <a:lnSpc>
                          <a:spcPct val="100000"/>
                        </a:lnSpc>
                        <a:buNone/>
                      </a:pPr>
                      <a:r>
                        <a:rPr b="1" lang="en-PH" sz="1400" spc="-1" strike="noStrike">
                          <a:latin typeface="Lato"/>
                        </a:rPr>
                        <a:t>- Noong 1455, nalimbag ang Bibliya, ang unang aklat na nalimbag ng uring ito. Naging mas madali at mas mabilis ang paglilimbag kung kaya’t bumaba ang presyo ng aklat at dumami ang mga kopya ng mga ito.</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38440">
                <a:tc>
                  <a:txBody>
                    <a:bodyPr lIns="90000" rIns="90000" anchor="ctr">
                      <a:noAutofit/>
                    </a:bodyPr>
                    <a:p>
                      <a:pPr algn="ctr">
                        <a:lnSpc>
                          <a:spcPct val="100000"/>
                        </a:lnSpc>
                        <a:buNone/>
                      </a:pPr>
                      <a:r>
                        <a:rPr b="1" lang="en-PH" sz="1800" spc="-1" strike="noStrike">
                          <a:latin typeface="Lato"/>
                          <a:ea typeface="AppleSystemUIFont"/>
                        </a:rPr>
                        <a:t>Desiderius Erasmus</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nSpc>
                          <a:spcPct val="100000"/>
                        </a:lnSpc>
                        <a:buNone/>
                      </a:pPr>
                      <a:r>
                        <a:rPr b="1" lang="en-PH" sz="1400" spc="-1" strike="noStrike">
                          <a:latin typeface="Lato"/>
                          <a:ea typeface="AppleSystemUIFont"/>
                        </a:rPr>
                        <a:t>- Isinulat niya ang akdang In Praise of Folly.</a:t>
                      </a:r>
                      <a:endParaRPr b="0" lang="en-PH" sz="1400" spc="-1" strike="noStrike">
                        <a:latin typeface="Arial"/>
                      </a:endParaRPr>
                    </a:p>
                    <a:p>
                      <a:pPr>
                        <a:lnSpc>
                          <a:spcPct val="100000"/>
                        </a:lnSpc>
                        <a:buNone/>
                      </a:pPr>
                      <a:r>
                        <a:rPr b="1" lang="en-PH" sz="1400" spc="-1" strike="noStrike">
                          <a:latin typeface="Lato"/>
                          <a:ea typeface="AppleSystemUIFont"/>
                        </a:rPr>
                        <a:t>- Hangad ng aklat na ito na ipaunawa at tularan ng mga tao ang simpleng pamumuhay at pananampalataya ng mga Kristiyano.</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39880">
                <a:tc>
                  <a:txBody>
                    <a:bodyPr lIns="90000" rIns="90000" anchor="ctr">
                      <a:noAutofit/>
                    </a:bodyPr>
                    <a:p>
                      <a:pPr algn="ctr">
                        <a:lnSpc>
                          <a:spcPct val="100000"/>
                        </a:lnSpc>
                        <a:buNone/>
                      </a:pPr>
                      <a:r>
                        <a:rPr b="1" lang="en-PH" sz="1800" spc="-1" strike="noStrike">
                          <a:latin typeface="Lato"/>
                          <a:ea typeface="AppleSystemUIFont"/>
                        </a:rPr>
                        <a:t>Thomas More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nSpc>
                          <a:spcPct val="100000"/>
                        </a:lnSpc>
                        <a:buNone/>
                      </a:pPr>
                      <a:r>
                        <a:rPr b="1" lang="en-PH" sz="1400" spc="-1" strike="noStrike">
                          <a:latin typeface="Lato"/>
                        </a:rPr>
                        <a:t>- Isinulat niya ang akdang Utopia.</a:t>
                      </a:r>
                      <a:endParaRPr b="0" lang="en-PH" sz="1400" spc="-1" strike="noStrike">
                        <a:latin typeface="Arial"/>
                      </a:endParaRPr>
                    </a:p>
                    <a:p>
                      <a:pPr>
                        <a:lnSpc>
                          <a:spcPct val="100000"/>
                        </a:lnSpc>
                        <a:buNone/>
                      </a:pPr>
                      <a:r>
                        <a:rPr b="1" lang="en-PH" sz="1400" spc="-1" strike="noStrike">
                          <a:latin typeface="Lato"/>
                        </a:rPr>
                        <a:t>- Inilahad nito ang isang lugar na walang alitan, digmaan, at krimen. Ito ang lipunang ideyal na dapat makamit ng pamahalaan.</a:t>
                      </a:r>
                      <a:endParaRPr b="0" lang="en-PH" sz="1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3"/>
          <p:cNvSpPr/>
          <p:nvPr/>
        </p:nvSpPr>
        <p:spPr>
          <a:xfrm>
            <a:off x="609840" y="2520000"/>
            <a:ext cx="10946880" cy="3588120"/>
          </a:xfrm>
          <a:prstGeom prst="rect">
            <a:avLst/>
          </a:prstGeom>
          <a:noFill/>
          <a:ln w="76320">
            <a:noFill/>
          </a:ln>
        </p:spPr>
        <p:style>
          <a:lnRef idx="0"/>
          <a:fillRef idx="0"/>
          <a:effectRef idx="0"/>
          <a:fontRef idx="minor"/>
        </p:style>
      </p:sp>
      <p:sp>
        <p:nvSpPr>
          <p:cNvPr id="232" name="PlaceHolder 14"/>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AppleSystemUIFont"/>
              </a:rPr>
              <a:t>Ang Bagong Ideya at Sining Humanismo</a:t>
            </a:r>
            <a:endParaRPr b="0" lang="en-PH" sz="4000" spc="-1" strike="noStrike">
              <a:latin typeface="Arial"/>
            </a:endParaRPr>
          </a:p>
        </p:txBody>
      </p:sp>
      <p:graphicFrame>
        <p:nvGraphicFramePr>
          <p:cNvPr id="233" name=""/>
          <p:cNvGraphicFramePr/>
          <p:nvPr/>
        </p:nvGraphicFramePr>
        <p:xfrm>
          <a:off x="834840" y="1764000"/>
          <a:ext cx="10684800" cy="3131640"/>
        </p:xfrm>
        <a:graphic>
          <a:graphicData uri="http://schemas.openxmlformats.org/drawingml/2006/table">
            <a:tbl>
              <a:tblPr/>
              <a:tblGrid>
                <a:gridCol w="3484080"/>
                <a:gridCol w="7201080"/>
              </a:tblGrid>
              <a:tr h="615240">
                <a:tc>
                  <a:txBody>
                    <a:bodyPr lIns="90000" rIns="90000" anchor="ctr">
                      <a:noAutofit/>
                    </a:bodyPr>
                    <a:p>
                      <a:pPr algn="ctr">
                        <a:lnSpc>
                          <a:spcPct val="100000"/>
                        </a:lnSpc>
                        <a:buNone/>
                      </a:pPr>
                      <a:r>
                        <a:rPr b="1" lang="en-PH" sz="1800" spc="-1" strike="noStrike">
                          <a:solidFill>
                            <a:srgbClr val="ffe994"/>
                          </a:solidFill>
                          <a:latin typeface="Lato"/>
                          <a:ea typeface="AppleSystemUIFont"/>
                        </a:rPr>
                        <a:t>Mga Humanista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anchor="ctr">
                      <a:noAutofit/>
                    </a:bodyPr>
                    <a:p>
                      <a:pPr algn="ctr">
                        <a:lnSpc>
                          <a:spcPct val="100000"/>
                        </a:lnSpc>
                        <a:buNone/>
                      </a:pPr>
                      <a:r>
                        <a:rPr b="1" lang="en-PH" sz="1800" spc="-1" strike="noStrike">
                          <a:solidFill>
                            <a:srgbClr val="ffe994"/>
                          </a:solidFill>
                          <a:latin typeface="Lato"/>
                          <a:ea typeface="AppleSystemUIFont"/>
                        </a:rPr>
                        <a:t>Mga Naging Kontribusyon noong Panahon ng Renaissance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838440">
                <a:tc>
                  <a:txBody>
                    <a:bodyPr lIns="90000" rIns="90000" anchor="ctr">
                      <a:noAutofit/>
                    </a:bodyPr>
                    <a:p>
                      <a:pPr algn="ctr">
                        <a:lnSpc>
                          <a:spcPct val="100000"/>
                        </a:lnSpc>
                        <a:buNone/>
                      </a:pPr>
                      <a:r>
                        <a:rPr b="1" lang="en-PH" sz="1800" spc="-1" strike="noStrike">
                          <a:latin typeface="Lato"/>
                          <a:ea typeface="AppleSystemUIFont"/>
                        </a:rPr>
                        <a:t>Francois Rabelais</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nSpc>
                          <a:spcPct val="100000"/>
                        </a:lnSpc>
                        <a:buNone/>
                      </a:pPr>
                      <a:r>
                        <a:rPr b="1" lang="en-PH" sz="1600" spc="-1" strike="noStrike">
                          <a:latin typeface="Lato"/>
                          <a:ea typeface="AppleSystemUIFont"/>
                        </a:rPr>
                        <a:t>- Isinulat niya ang akdang Gargantua and Pantagruel.</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38440">
                <a:tc>
                  <a:txBody>
                    <a:bodyPr lIns="90000" rIns="90000" anchor="ctr">
                      <a:noAutofit/>
                    </a:bodyPr>
                    <a:p>
                      <a:pPr algn="ctr">
                        <a:lnSpc>
                          <a:spcPct val="100000"/>
                        </a:lnSpc>
                        <a:buNone/>
                      </a:pPr>
                      <a:r>
                        <a:rPr b="1" lang="en-PH" sz="1800" spc="-1" strike="noStrike">
                          <a:latin typeface="Lato"/>
                          <a:ea typeface="AppleSystemUIFont"/>
                        </a:rPr>
                        <a:t>Miguel de Cervantes</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nSpc>
                          <a:spcPct val="100000"/>
                        </a:lnSpc>
                        <a:buNone/>
                      </a:pPr>
                      <a:r>
                        <a:rPr b="1" lang="en-PH" sz="1600" spc="-1" strike="noStrike">
                          <a:latin typeface="Lato"/>
                          <a:ea typeface="AppleSystemUIFont"/>
                        </a:rPr>
                        <a:t>- Isinulat niya ang akdang Don Quixote.</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839880">
                <a:tc>
                  <a:txBody>
                    <a:bodyPr lIns="90000" rIns="90000" anchor="ctr">
                      <a:noAutofit/>
                    </a:bodyPr>
                    <a:p>
                      <a:pPr algn="ctr">
                        <a:lnSpc>
                          <a:spcPct val="100000"/>
                        </a:lnSpc>
                        <a:buNone/>
                      </a:pPr>
                      <a:r>
                        <a:rPr b="1" lang="en-PH" sz="1800" spc="-1" strike="noStrike">
                          <a:latin typeface="Lato"/>
                          <a:ea typeface="AppleSystemUIFont"/>
                        </a:rPr>
                        <a:t>William Shakespeare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nSpc>
                          <a:spcPct val="100000"/>
                        </a:lnSpc>
                        <a:buNone/>
                      </a:pPr>
                      <a:r>
                        <a:rPr b="1" lang="en-PH" sz="1600" spc="-1" strike="noStrike">
                          <a:latin typeface="Lato"/>
                          <a:ea typeface="AppleSystemUIFont"/>
                        </a:rPr>
                        <a:t>- Isinulat niya ang mga akdang Macbeth, Hamlet, Romeo and Juliet, at Julius Caesar.</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5"/>
          <p:cNvSpPr/>
          <p:nvPr/>
        </p:nvSpPr>
        <p:spPr>
          <a:xfrm>
            <a:off x="609840" y="2520000"/>
            <a:ext cx="10946880" cy="3588120"/>
          </a:xfrm>
          <a:prstGeom prst="rect">
            <a:avLst/>
          </a:prstGeom>
          <a:noFill/>
          <a:ln w="76320">
            <a:noFill/>
          </a:ln>
        </p:spPr>
        <p:style>
          <a:lnRef idx="0"/>
          <a:fillRef idx="0"/>
          <a:effectRef idx="0"/>
          <a:fontRef idx="minor"/>
        </p:style>
      </p:sp>
      <p:sp>
        <p:nvSpPr>
          <p:cNvPr id="235" name="PlaceHolder 16"/>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AppleSystemUIFont"/>
              </a:rPr>
              <a:t>Ginintuang Panahon ng Sining</a:t>
            </a:r>
            <a:endParaRPr b="0" lang="en-PH" sz="4000" spc="-1" strike="noStrike">
              <a:latin typeface="Arial"/>
            </a:endParaRPr>
          </a:p>
        </p:txBody>
      </p:sp>
      <p:sp>
        <p:nvSpPr>
          <p:cNvPr id="236"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Sa panahon ng Renaissance naging maningning ang larang ng pagpipinta, eskultura, at arkitektura. Nagkaroon ng pagbabago sa larang ng sining sa dalawang kadahilanan: una, naging interesado ang mga tao sa sining ng panahong klasikal; at ikalawa, suportado ng mga mayayamang mangangalakal at mga prinsipe ng mga lungsod ng Italy ang mga artista. Ang sining ng Renaissance ay sumasalamin sa mga pangangailangan ng mga tao. Kanilang inilalarawan sina Maria, Hesus, at iba pang santo.</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Sa panahon ng Renaissance, nagkaroon ng pagbabago sa larang ng pagpipinta mula sa paksa ng relihiyon ng Gitnang Panahon. Ipinakita ng mga tao sa panahong ito ang natural na buhay ng tao. Noong ika-15 siglo, natutuhan ng mga pintor at eskultor na ilarawan ang pigura ng mga tao na realistiko.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7"/>
          <p:cNvSpPr/>
          <p:nvPr/>
        </p:nvSpPr>
        <p:spPr>
          <a:xfrm>
            <a:off x="609840" y="2520000"/>
            <a:ext cx="10946880" cy="3588120"/>
          </a:xfrm>
          <a:prstGeom prst="rect">
            <a:avLst/>
          </a:prstGeom>
          <a:noFill/>
          <a:ln w="76320">
            <a:noFill/>
          </a:ln>
        </p:spPr>
        <p:style>
          <a:lnRef idx="0"/>
          <a:fillRef idx="0"/>
          <a:effectRef idx="0"/>
          <a:fontRef idx="minor"/>
        </p:style>
      </p:sp>
      <p:sp>
        <p:nvSpPr>
          <p:cNvPr id="238" name="PlaceHolder 18"/>
          <p:cNvSpPr/>
          <p:nvPr/>
        </p:nvSpPr>
        <p:spPr>
          <a:xfrm>
            <a:off x="609480" y="198000"/>
            <a:ext cx="10006200" cy="1058760"/>
          </a:xfrm>
          <a:prstGeom prst="rect">
            <a:avLst/>
          </a:prstGeom>
          <a:solidFill>
            <a:srgbClr val="02057d"/>
          </a:solidFill>
          <a:ln w="76320">
            <a:solidFill>
              <a:srgbClr val="ff4000"/>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d7d1f1"/>
                </a:solidFill>
                <a:latin typeface="Lato"/>
                <a:ea typeface="AppleSystemUIFont"/>
              </a:rPr>
              <a:t>Ginintuang Panahon ng Sining</a:t>
            </a:r>
            <a:endParaRPr b="0" lang="en-PH" sz="4000" spc="-1" strike="noStrike">
              <a:latin typeface="Arial"/>
            </a:endParaRPr>
          </a:p>
        </p:txBody>
      </p:sp>
      <p:sp>
        <p:nvSpPr>
          <p:cNvPr id="239" name="PlaceHolder 1"/>
          <p:cNvSpPr>
            <a:spLocks noGrp="1"/>
          </p:cNvSpPr>
          <p:nvPr>
            <p:ph/>
          </p:nvPr>
        </p:nvSpPr>
        <p:spPr>
          <a:xfrm>
            <a:off x="609480" y="1316520"/>
            <a:ext cx="10972080" cy="73512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Tunghayan natin sa talahanayan sa ibaba ang mga kilalang tao na namayagpag sa larang ng sining at arkitektura.</a:t>
            </a:r>
            <a:endParaRPr b="0" lang="en-PH" sz="2000" spc="-1" strike="noStrike">
              <a:latin typeface="Arial"/>
            </a:endParaRPr>
          </a:p>
        </p:txBody>
      </p:sp>
      <p:graphicFrame>
        <p:nvGraphicFramePr>
          <p:cNvPr id="240" name=""/>
          <p:cNvGraphicFramePr/>
          <p:nvPr/>
        </p:nvGraphicFramePr>
        <p:xfrm>
          <a:off x="1546200" y="2102760"/>
          <a:ext cx="9253440" cy="3589920"/>
        </p:xfrm>
        <a:graphic>
          <a:graphicData uri="http://schemas.openxmlformats.org/drawingml/2006/table">
            <a:tbl>
              <a:tblPr/>
              <a:tblGrid>
                <a:gridCol w="2764440"/>
                <a:gridCol w="6489360"/>
              </a:tblGrid>
              <a:tr h="585360">
                <a:tc>
                  <a:txBody>
                    <a:bodyPr lIns="90000" rIns="90000" anchor="ctr">
                      <a:noAutofit/>
                    </a:bodyPr>
                    <a:p>
                      <a:pPr algn="ctr">
                        <a:lnSpc>
                          <a:spcPct val="100000"/>
                        </a:lnSpc>
                        <a:buNone/>
                      </a:pPr>
                      <a:r>
                        <a:rPr b="1" lang="en-PH" sz="2000" spc="-1" strike="noStrike">
                          <a:solidFill>
                            <a:srgbClr val="ffe994"/>
                          </a:solidFill>
                          <a:latin typeface="Lato"/>
                          <a:ea typeface="AppleSystemUIFont"/>
                        </a:rPr>
                        <a:t>Mga Kilalang Pintor at Eskultor</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anchor="ctr">
                      <a:noAutofit/>
                    </a:bodyPr>
                    <a:p>
                      <a:pPr algn="ctr">
                        <a:lnSpc>
                          <a:spcPct val="100000"/>
                        </a:lnSpc>
                        <a:buNone/>
                      </a:pPr>
                      <a:r>
                        <a:rPr b="1" lang="en-PH" sz="2000" spc="-1" strike="noStrike">
                          <a:solidFill>
                            <a:srgbClr val="ffe994"/>
                          </a:solidFill>
                          <a:latin typeface="Lato"/>
                          <a:ea typeface="AppleSystemUIFont"/>
                        </a:rPr>
                        <a:t>Mga Naging Kontribusyon noong Panahon ng Renaissance</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1000800">
                <a:tc>
                  <a:txBody>
                    <a:bodyPr lIns="90000" rIns="90000" anchor="ctr">
                      <a:noAutofit/>
                    </a:bodyPr>
                    <a:p>
                      <a:pPr algn="ctr">
                        <a:lnSpc>
                          <a:spcPct val="100000"/>
                        </a:lnSpc>
                        <a:buNone/>
                      </a:pPr>
                      <a:r>
                        <a:rPr b="1" lang="en-PH" sz="2000" spc="-1" strike="noStrike">
                          <a:latin typeface="Lato"/>
                          <a:ea typeface="AppleSystemUIFont"/>
                        </a:rPr>
                        <a:t>Raphael Santi</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gn="just">
                        <a:lnSpc>
                          <a:spcPct val="100000"/>
                        </a:lnSpc>
                        <a:buNone/>
                      </a:pPr>
                      <a:r>
                        <a:rPr b="1" lang="en-PH" sz="1600" spc="-1" strike="noStrike">
                          <a:latin typeface="Lato"/>
                          <a:ea typeface="AppleSystemUIFont"/>
                        </a:rPr>
                        <a:t>- Isa siya sa mga pinakamagaling na pintor at ang ilan sa mga pinakasikat na obra maestra niya ay ang larawan ni Madonna, ni Maria, ang ina ni Hesus, kaya’t siya ang paboritong pintor ng dalawang Santo Papa, sina Julius II at si Leo X.</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1000800">
                <a:tc>
                  <a:txBody>
                    <a:bodyPr lIns="90000" rIns="90000" anchor="ctr">
                      <a:noAutofit/>
                    </a:bodyPr>
                    <a:p>
                      <a:pPr algn="ctr">
                        <a:lnSpc>
                          <a:spcPct val="100000"/>
                        </a:lnSpc>
                        <a:buNone/>
                      </a:pPr>
                      <a:r>
                        <a:rPr b="1" lang="en-PH" sz="2000" spc="-1" strike="noStrike">
                          <a:latin typeface="Lato"/>
                          <a:ea typeface="AppleSystemUIFont"/>
                        </a:rPr>
                        <a:t>Michelangelo</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gn="just">
                        <a:lnSpc>
                          <a:spcPct val="100000"/>
                        </a:lnSpc>
                        <a:buNone/>
                      </a:pPr>
                      <a:r>
                        <a:rPr b="1" lang="en-PH" sz="1600" spc="-1" strike="noStrike">
                          <a:latin typeface="Lato"/>
                        </a:rPr>
                        <a:t>- Ang pinakatanyag niyang likhang sining ay Pieta, Moses, at David.</a:t>
                      </a:r>
                      <a:endParaRPr b="0" lang="en-PH" sz="1600" spc="-1" strike="noStrike">
                        <a:latin typeface="Arial"/>
                      </a:endParaRPr>
                    </a:p>
                    <a:p>
                      <a:pPr algn="just">
                        <a:lnSpc>
                          <a:spcPct val="100000"/>
                        </a:lnSpc>
                        <a:buNone/>
                      </a:pPr>
                      <a:r>
                        <a:rPr b="1" lang="en-PH" sz="1600" spc="-1" strike="noStrike">
                          <a:latin typeface="Lato"/>
                        </a:rPr>
                        <a:t>- Siya ang nagpinta ng frescoes sa pader at kisame ng Sistine Chapel sa Vatican.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1003320">
                <a:tc>
                  <a:txBody>
                    <a:bodyPr lIns="90000" rIns="90000" anchor="ctr">
                      <a:noAutofit/>
                    </a:bodyPr>
                    <a:p>
                      <a:pPr algn="ctr">
                        <a:lnSpc>
                          <a:spcPct val="100000"/>
                        </a:lnSpc>
                        <a:buNone/>
                      </a:pPr>
                      <a:r>
                        <a:rPr b="1" lang="en-PH" sz="2000" spc="-1" strike="noStrike">
                          <a:latin typeface="Lato"/>
                          <a:ea typeface="AppleSystemUIFont"/>
                        </a:rPr>
                        <a:t>Leonardo da Vinci</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c>
                  <a:txBody>
                    <a:bodyPr lIns="90000" rIns="90000" anchor="ctr">
                      <a:noAutofit/>
                    </a:bodyPr>
                    <a:p>
                      <a:pPr algn="just">
                        <a:lnSpc>
                          <a:spcPct val="100000"/>
                        </a:lnSpc>
                        <a:buNone/>
                      </a:pPr>
                      <a:r>
                        <a:rPr b="1" lang="en-PH" sz="1600" spc="-1" strike="noStrike">
                          <a:latin typeface="Lato"/>
                          <a:ea typeface="AppleSystemUIFont"/>
                        </a:rPr>
                        <a:t>- Isa rin siya sa mga pinakamagaling na pintor. Ipininta niya ang Mona Lisa, The Last Supper, at Vitruvian Man.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59840" cy="113220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42" name="PlaceHolder 9"/>
          <p:cNvSpPr/>
          <p:nvPr/>
        </p:nvSpPr>
        <p:spPr>
          <a:xfrm>
            <a:off x="609480" y="1604880"/>
            <a:ext cx="10946520" cy="3951360"/>
          </a:xfrm>
          <a:prstGeom prst="rect">
            <a:avLst/>
          </a:prstGeom>
          <a:noFill/>
          <a:ln w="0">
            <a:noFill/>
          </a:ln>
        </p:spPr>
        <p:style>
          <a:lnRef idx="0"/>
          <a:fillRef idx="0"/>
          <a:effectRef idx="0"/>
          <a:fontRef idx="minor"/>
        </p:style>
      </p:sp>
      <p:sp>
        <p:nvSpPr>
          <p:cNvPr id="243" name="PlaceHolder 11"/>
          <p:cNvSpPr/>
          <p:nvPr/>
        </p:nvSpPr>
        <p:spPr>
          <a:xfrm>
            <a:off x="609840" y="1604520"/>
            <a:ext cx="10946520" cy="3951360"/>
          </a:xfrm>
          <a:prstGeom prst="rect">
            <a:avLst/>
          </a:prstGeom>
          <a:noFill/>
          <a:ln w="0">
            <a:noFill/>
          </a:ln>
        </p:spPr>
        <p:style>
          <a:lnRef idx="0"/>
          <a:fillRef idx="0"/>
          <a:effectRef idx="0"/>
          <a:fontRef idx="minor"/>
        </p:style>
      </p:sp>
      <p:sp>
        <p:nvSpPr>
          <p:cNvPr id="244" name="PlaceHolder 2"/>
          <p:cNvSpPr>
            <a:spLocks noGrp="1"/>
          </p:cNvSpPr>
          <p:nvPr>
            <p:ph/>
          </p:nvPr>
        </p:nvSpPr>
        <p:spPr>
          <a:xfrm>
            <a:off x="609480" y="1604520"/>
            <a:ext cx="10959840" cy="45075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Tukuyin kung </a:t>
            </a:r>
            <a:r>
              <a:rPr b="1" lang="en-PH" sz="1800" spc="-1" strike="noStrike">
                <a:solidFill>
                  <a:srgbClr val="000000"/>
                </a:solidFill>
                <a:latin typeface="Lato"/>
                <a:ea typeface="AppleSystemUIFontBold"/>
              </a:rPr>
              <a:t>Tama</a:t>
            </a:r>
            <a:r>
              <a:rPr b="0" lang="en-PH" sz="1800" spc="-1" strike="noStrike">
                <a:solidFill>
                  <a:srgbClr val="000000"/>
                </a:solidFill>
                <a:latin typeface="Lato"/>
                <a:ea typeface="AppleSystemUIFont"/>
              </a:rPr>
              <a:t> o </a:t>
            </a:r>
            <a:r>
              <a:rPr b="1" lang="en-PH" sz="1800" spc="-1" strike="noStrike">
                <a:solidFill>
                  <a:srgbClr val="000000"/>
                </a:solidFill>
                <a:latin typeface="Lato"/>
                <a:ea typeface="AppleSystemUIFontBold"/>
              </a:rPr>
              <a:t>Mali</a:t>
            </a:r>
            <a:r>
              <a:rPr b="0" lang="en-PH" sz="1800" spc="-1" strike="noStrike">
                <a:solidFill>
                  <a:srgbClr val="000000"/>
                </a:solidFill>
                <a:latin typeface="Lato"/>
                <a:ea typeface="AppleSystemUIFont"/>
              </a:rPr>
              <a:t> ang isinasaad ng bawat pangungusap.</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1. Sa Rome nagsimula ang kaisipang Renaissance dahil na rin sa naging daungan ito ng kalakalan sa pagitan ng Europa at Asya.</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 Si Thomas More ay kinilala bilang “Ama ng Humanismo.”</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3. Ang pangunahing tema ng mga ipinintang obra noong Renaissance ay tungkol sa pangangailangan ng mga tao at buhay ng mga santo, Maria, at kay Hesus.</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4. Muling niyakap ng mga Europeo ang kultura at pamana ng Kabihasnang Greece at Egypt.</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5. Si Niccolo Machiavelli ang sumulat ng librong The Prince.</a:t>
            </a:r>
            <a:endParaRPr b="0" lang="en-PH" sz="1800" spc="-1" strike="noStrike">
              <a:latin typeface="Arial"/>
            </a:endParaRPr>
          </a:p>
        </p:txBody>
      </p:sp>
      <p:sp>
        <p:nvSpPr>
          <p:cNvPr id="245" name=""/>
          <p:cNvSpPr/>
          <p:nvPr/>
        </p:nvSpPr>
        <p:spPr>
          <a:xfrm>
            <a:off x="9540000" y="3060000"/>
            <a:ext cx="1073880" cy="386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7812</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2023-07-21T11:32:37Z</dcterms:modified>
  <cp:revision>3529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