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9.png" ContentType="image/png"/>
  <Override PartName="/ppt/media/image10.png" ContentType="image/png"/>
  <Override PartName="/ppt/media/image7.png" ContentType="image/png"/>
  <Override PartName="/ppt/media/image12.png" ContentType="image/png"/>
  <Override PartName="/ppt/media/image8.png" ContentType="image/png"/>
  <Override PartName="/ppt/media/image13.png" ContentType="image/png"/>
  <Override PartName="/ppt/media/image14.png" ContentType="image/png"/>
  <Override PartName="/ppt/media/image15.png" ContentType="image/png"/>
  <Override PartName="/ppt/media/image16.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_rels/slideLayout84.xml.rels" ContentType="application/vnd.openxmlformats-package.relationships+xml"/>
  <Override PartName="/ppt/slideLayouts/_rels/slideLayout80.xml.rels" ContentType="application/vnd.openxmlformats-package.relationships+xml"/>
  <Override PartName="/ppt/slideLayouts/_rels/slideLayout22.xml.rels" ContentType="application/vnd.openxmlformats-package.relationships+xml"/>
  <Override PartName="/ppt/slideLayouts/_rels/slideLayout72.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78.xml.rels" ContentType="application/vnd.openxmlformats-package.relationships+xml"/>
  <Override PartName="/ppt/slideLayouts/_rels/slideLayout76.xml.rels" ContentType="application/vnd.openxmlformats-package.relationships+xml"/>
  <Override PartName="/ppt/slideLayouts/_rels/slideLayout61.xml.rels" ContentType="application/vnd.openxmlformats-package.relationships+xml"/>
  <Override PartName="/ppt/slideLayouts/_rels/slideLayout75.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74.xml.rels" ContentType="application/vnd.openxmlformats-package.relationships+xml"/>
  <Override PartName="/ppt/slideLayouts/_rels/slideLayout82.xml.rels" ContentType="application/vnd.openxmlformats-package.relationships+xml"/>
  <Override PartName="/ppt/slideLayouts/_rels/slideLayout24.xml.rels" ContentType="application/vnd.openxmlformats-package.relationships+xml"/>
  <Override PartName="/ppt/slideLayouts/_rels/slideLayout71.xml.rels" ContentType="application/vnd.openxmlformats-package.relationships+xml"/>
  <Override PartName="/ppt/slideLayouts/_rels/slideLayout73.xml.rels" ContentType="application/vnd.openxmlformats-package.relationships+xml"/>
  <Override PartName="/ppt/slideLayouts/_rels/slideLayout81.xml.rels" ContentType="application/vnd.openxmlformats-package.relationships+xml"/>
  <Override PartName="/ppt/slideLayouts/_rels/slideLayout23.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83.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5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xml.rels" ContentType="application/vnd.openxmlformats-package.relationships+xml"/>
  <Override PartName="/ppt/slideLayouts/_rels/slideLayout50.xml.rels" ContentType="application/vnd.openxmlformats-package.relationships+xml"/>
  <Override PartName="/ppt/slideLayouts/_rels/slideLayout69.xml.rels" ContentType="application/vnd.openxmlformats-package.relationships+xml"/>
  <Override PartName="/ppt/slideLayouts/_rels/slideLayout8.xml.rels" ContentType="application/vnd.openxmlformats-package.relationships+xml"/>
  <Override PartName="/ppt/slideLayouts/_rels/slideLayout53.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7.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43.xml.rels" ContentType="application/vnd.openxmlformats-package.relationships+xml"/>
  <Override PartName="/ppt/slideLayouts/_rels/slideLayout42.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48.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45.xml.rels" ContentType="application/vnd.openxmlformats-package.relationships+xml"/>
  <Override PartName="/ppt/slideLayouts/_rels/slideLayout77.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17.xml.rels" ContentType="application/vnd.openxmlformats-package.relationships+xml"/>
  <Override PartName="/ppt/slideLayouts/_rels/slideLayout36.xml.rels" ContentType="application/vnd.openxmlformats-package.relationships+xml"/>
  <Override PartName="/ppt/slideLayouts/_rels/slideLayout28.xml.rels" ContentType="application/vnd.openxmlformats-package.relationships+xml"/>
  <Override PartName="/ppt/slideLayouts/_rels/slideLayout21.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65.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75.xml" ContentType="application/vnd.openxmlformats-officedocument.presentationml.slideLayout+xml"/>
  <Override PartName="/ppt/slideLayouts/slideLayout66.xml" ContentType="application/vnd.openxmlformats-officedocument.presentationml.slideLayout+xml"/>
  <Override PartName="/ppt/slideLayouts/slideLayout81.xml" ContentType="application/vnd.openxmlformats-officedocument.presentationml.slideLayout+xml"/>
  <Override PartName="/ppt/slideLayouts/slideLayout76.xml" ContentType="application/vnd.openxmlformats-officedocument.presentationml.slideLayout+xml"/>
  <Override PartName="/ppt/slideLayouts/slideLayout67.xml" ContentType="application/vnd.openxmlformats-officedocument.presentationml.slideLayout+xml"/>
  <Override PartName="/ppt/slideLayouts/slideLayout82.xml" ContentType="application/vnd.openxmlformats-officedocument.presentationml.slideLayout+xml"/>
  <Override PartName="/ppt/slideLayouts/slideLayout77.xml" ContentType="application/vnd.openxmlformats-officedocument.presentationml.slideLayout+xml"/>
  <Override PartName="/ppt/slideLayouts/slideLayout68.xml" ContentType="application/vnd.openxmlformats-officedocument.presentationml.slideLayout+xml"/>
  <Override PartName="/ppt/slideLayouts/slideLayout83.xml" ContentType="application/vnd.openxmlformats-officedocument.presentationml.slideLayout+xml"/>
  <Override PartName="/ppt/slideLayouts/slideLayout78.xml" ContentType="application/vnd.openxmlformats-officedocument.presentationml.slideLayout+xml"/>
  <Override PartName="/ppt/slideLayouts/slideLayout84.xml" ContentType="application/vnd.openxmlformats-officedocument.presentationml.slideLayout+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1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52520" cy="681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59400" cy="2759400"/>
          </a:xfrm>
          <a:prstGeom prst="rect">
            <a:avLst/>
          </a:prstGeom>
          <a:ln w="0">
            <a:noFill/>
          </a:ln>
        </p:spPr>
      </p:pic>
      <p:sp>
        <p:nvSpPr>
          <p:cNvPr id="2" name="Rectangle 5"/>
          <p:cNvSpPr/>
          <p:nvPr/>
        </p:nvSpPr>
        <p:spPr>
          <a:xfrm>
            <a:off x="3487320" y="1475280"/>
            <a:ext cx="8664840" cy="38228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64840" cy="3445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52520" cy="595440"/>
          </a:xfrm>
          <a:prstGeom prst="rect">
            <a:avLst/>
          </a:prstGeom>
          <a:ln w="0">
            <a:noFill/>
          </a:ln>
        </p:spPr>
      </p:pic>
      <p:sp>
        <p:nvSpPr>
          <p:cNvPr id="43" name="Rectangle 7"/>
          <p:cNvSpPr/>
          <p:nvPr/>
        </p:nvSpPr>
        <p:spPr>
          <a:xfrm>
            <a:off x="10868760" y="0"/>
            <a:ext cx="930960" cy="9309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995040" cy="995040"/>
          </a:xfrm>
          <a:prstGeom prst="rect">
            <a:avLst/>
          </a:prstGeom>
          <a:ln w="0">
            <a:noFill/>
          </a:ln>
        </p:spPr>
      </p:pic>
      <p:sp>
        <p:nvSpPr>
          <p:cNvPr id="45" name="TextBox 9"/>
          <p:cNvSpPr/>
          <p:nvPr/>
        </p:nvSpPr>
        <p:spPr>
          <a:xfrm>
            <a:off x="185400" y="6362280"/>
            <a:ext cx="4652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360000" y="6352200"/>
            <a:ext cx="2676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52520" cy="595440"/>
          </a:xfrm>
          <a:prstGeom prst="rect">
            <a:avLst/>
          </a:prstGeom>
          <a:ln w="0">
            <a:noFill/>
          </a:ln>
        </p:spPr>
      </p:pic>
      <p:sp>
        <p:nvSpPr>
          <p:cNvPr id="86" name="Rectangle 7"/>
          <p:cNvSpPr/>
          <p:nvPr/>
        </p:nvSpPr>
        <p:spPr>
          <a:xfrm>
            <a:off x="10868760" y="0"/>
            <a:ext cx="930960" cy="9309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995040" cy="995040"/>
          </a:xfrm>
          <a:prstGeom prst="rect">
            <a:avLst/>
          </a:prstGeom>
          <a:ln w="0">
            <a:noFill/>
          </a:ln>
        </p:spPr>
      </p:pic>
      <p:sp>
        <p:nvSpPr>
          <p:cNvPr id="88" name="TextBox 9"/>
          <p:cNvSpPr/>
          <p:nvPr/>
        </p:nvSpPr>
        <p:spPr>
          <a:xfrm>
            <a:off x="185400" y="6362280"/>
            <a:ext cx="4652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360000" y="6352200"/>
            <a:ext cx="2676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91"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52520" cy="595440"/>
          </a:xfrm>
          <a:prstGeom prst="rect">
            <a:avLst/>
          </a:prstGeom>
          <a:ln w="0">
            <a:noFill/>
          </a:ln>
        </p:spPr>
      </p:pic>
      <p:sp>
        <p:nvSpPr>
          <p:cNvPr id="129" name="Rectangle 7"/>
          <p:cNvSpPr/>
          <p:nvPr/>
        </p:nvSpPr>
        <p:spPr>
          <a:xfrm>
            <a:off x="10868760" y="0"/>
            <a:ext cx="930960" cy="9309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995040" cy="995040"/>
          </a:xfrm>
          <a:prstGeom prst="rect">
            <a:avLst/>
          </a:prstGeom>
          <a:ln w="0">
            <a:noFill/>
          </a:ln>
        </p:spPr>
      </p:pic>
      <p:sp>
        <p:nvSpPr>
          <p:cNvPr id="131" name="TextBox 9"/>
          <p:cNvSpPr/>
          <p:nvPr/>
        </p:nvSpPr>
        <p:spPr>
          <a:xfrm>
            <a:off x="185400" y="6362280"/>
            <a:ext cx="4652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360000" y="6352200"/>
            <a:ext cx="2676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52520" cy="595440"/>
          </a:xfrm>
          <a:prstGeom prst="rect">
            <a:avLst/>
          </a:prstGeom>
          <a:ln w="0">
            <a:noFill/>
          </a:ln>
        </p:spPr>
      </p:pic>
      <p:sp>
        <p:nvSpPr>
          <p:cNvPr id="172" name="Rectangle 7"/>
          <p:cNvSpPr/>
          <p:nvPr/>
        </p:nvSpPr>
        <p:spPr>
          <a:xfrm>
            <a:off x="10868760" y="0"/>
            <a:ext cx="930960" cy="9309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73" name="Picture 10" descr=""/>
          <p:cNvPicPr/>
          <p:nvPr/>
        </p:nvPicPr>
        <p:blipFill>
          <a:blip r:embed="rId3"/>
          <a:stretch/>
        </p:blipFill>
        <p:spPr>
          <a:xfrm>
            <a:off x="10857240" y="-64440"/>
            <a:ext cx="995040" cy="995040"/>
          </a:xfrm>
          <a:prstGeom prst="rect">
            <a:avLst/>
          </a:prstGeom>
          <a:ln w="0">
            <a:noFill/>
          </a:ln>
        </p:spPr>
      </p:pic>
      <p:sp>
        <p:nvSpPr>
          <p:cNvPr id="174" name="TextBox 9"/>
          <p:cNvSpPr/>
          <p:nvPr/>
        </p:nvSpPr>
        <p:spPr>
          <a:xfrm>
            <a:off x="185400" y="6362280"/>
            <a:ext cx="4652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360000" y="6352200"/>
            <a:ext cx="2676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New REX Education Mission Logo V.png" descr="New REX Education Mission Logo V.png"/>
          <p:cNvPicPr/>
          <p:nvPr/>
        </p:nvPicPr>
        <p:blipFill>
          <a:blip r:embed="rId2"/>
          <a:stretch/>
        </p:blipFill>
        <p:spPr>
          <a:xfrm>
            <a:off x="2755800" y="1508760"/>
            <a:ext cx="6576840" cy="3345120"/>
          </a:xfrm>
          <a:prstGeom prst="rect">
            <a:avLst/>
          </a:prstGeom>
          <a:ln w="12700">
            <a:noFill/>
          </a:ln>
        </p:spPr>
      </p:pic>
      <p:sp>
        <p:nvSpPr>
          <p:cNvPr id="2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16"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3" name="Picture 18" descr=""/>
          <p:cNvPicPr/>
          <p:nvPr/>
        </p:nvPicPr>
        <p:blipFill>
          <a:blip r:embed="rId2"/>
          <a:stretch/>
        </p:blipFill>
        <p:spPr>
          <a:xfrm>
            <a:off x="0" y="6242760"/>
            <a:ext cx="12152520" cy="595440"/>
          </a:xfrm>
          <a:prstGeom prst="rect">
            <a:avLst/>
          </a:prstGeom>
          <a:ln w="0">
            <a:noFill/>
          </a:ln>
        </p:spPr>
      </p:pic>
      <p:sp>
        <p:nvSpPr>
          <p:cNvPr id="254" name="Rectangle 7"/>
          <p:cNvSpPr/>
          <p:nvPr/>
        </p:nvSpPr>
        <p:spPr>
          <a:xfrm>
            <a:off x="10868760" y="0"/>
            <a:ext cx="930960" cy="9309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55" name="Picture 10" descr=""/>
          <p:cNvPicPr/>
          <p:nvPr/>
        </p:nvPicPr>
        <p:blipFill>
          <a:blip r:embed="rId3"/>
          <a:stretch/>
        </p:blipFill>
        <p:spPr>
          <a:xfrm>
            <a:off x="10857240" y="-64440"/>
            <a:ext cx="995040" cy="995040"/>
          </a:xfrm>
          <a:prstGeom prst="rect">
            <a:avLst/>
          </a:prstGeom>
          <a:ln w="0">
            <a:noFill/>
          </a:ln>
        </p:spPr>
      </p:pic>
      <p:sp>
        <p:nvSpPr>
          <p:cNvPr id="256" name="TextBox 9"/>
          <p:cNvSpPr/>
          <p:nvPr/>
        </p:nvSpPr>
        <p:spPr>
          <a:xfrm>
            <a:off x="185400" y="6362280"/>
            <a:ext cx="4652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57" name="TextBox 11"/>
          <p:cNvSpPr/>
          <p:nvPr/>
        </p:nvSpPr>
        <p:spPr>
          <a:xfrm>
            <a:off x="9360000" y="6352200"/>
            <a:ext cx="2676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58"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259"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75.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75.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TextBox 7"/>
          <p:cNvSpPr/>
          <p:nvPr/>
        </p:nvSpPr>
        <p:spPr>
          <a:xfrm>
            <a:off x="4203360" y="2469600"/>
            <a:ext cx="7455600" cy="19184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4000" spc="-1" strike="noStrike">
                <a:solidFill>
                  <a:srgbClr val="ffffff"/>
                </a:solidFill>
                <a:latin typeface="Lato"/>
                <a:ea typeface="DejaVu Sans"/>
              </a:rPr>
              <a:t>Mga Dahilan ng Pagkakaroon ng mga Suliraning Teritoryal at Hangganan</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5" name="PlaceHolder 20"/>
          <p:cNvSpPr/>
          <p:nvPr/>
        </p:nvSpPr>
        <p:spPr>
          <a:xfrm>
            <a:off x="609840" y="2520000"/>
            <a:ext cx="10949760" cy="3591000"/>
          </a:xfrm>
          <a:prstGeom prst="rect">
            <a:avLst/>
          </a:prstGeom>
          <a:noFill/>
          <a:ln w="76320">
            <a:noFill/>
          </a:ln>
        </p:spPr>
        <p:style>
          <a:lnRef idx="0"/>
          <a:fillRef idx="0"/>
          <a:effectRef idx="0"/>
          <a:fontRef idx="minor"/>
        </p:style>
      </p:sp>
      <p:sp>
        <p:nvSpPr>
          <p:cNvPr id="326" name="PlaceHolder 23"/>
          <p:cNvSpPr/>
          <p:nvPr/>
        </p:nvSpPr>
        <p:spPr>
          <a:xfrm>
            <a:off x="609480" y="198000"/>
            <a:ext cx="10009080" cy="1061640"/>
          </a:xfrm>
          <a:prstGeom prst="rect">
            <a:avLst/>
          </a:prstGeom>
          <a:solidFill>
            <a:srgbClr val="e16173"/>
          </a:solidFill>
          <a:ln w="76320">
            <a:solidFill>
              <a:srgbClr val="4b220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e994"/>
                </a:solidFill>
                <a:latin typeface="Lato"/>
                <a:ea typeface="AppleSystemUIFont"/>
              </a:rPr>
              <a:t>Isyung Panteritoryal ng Pilipinas</a:t>
            </a:r>
            <a:endParaRPr b="0" lang="en-PH" sz="4000" spc="-1" strike="noStrike">
              <a:latin typeface="Arial"/>
            </a:endParaRPr>
          </a:p>
        </p:txBody>
      </p:sp>
      <p:sp>
        <p:nvSpPr>
          <p:cNvPr id="327" name=""/>
          <p:cNvSpPr/>
          <p:nvPr/>
        </p:nvSpPr>
        <p:spPr>
          <a:xfrm>
            <a:off x="720000" y="1368000"/>
            <a:ext cx="6119640" cy="539640"/>
          </a:xfrm>
          <a:custGeom>
            <a:avLst/>
            <a:gdLst/>
            <a:ahLst/>
            <a:rect l="l" t="t" r="r" b="b"/>
            <a:pathLst>
              <a:path w="17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6750" y="1501"/>
                </a:lnTo>
                <a:lnTo>
                  <a:pt x="16751" y="1501"/>
                </a:lnTo>
                <a:cubicBezTo>
                  <a:pt x="16795" y="1501"/>
                  <a:pt x="16838" y="1489"/>
                  <a:pt x="16876" y="1467"/>
                </a:cubicBezTo>
                <a:cubicBezTo>
                  <a:pt x="16914" y="1446"/>
                  <a:pt x="16946" y="1414"/>
                  <a:pt x="16967" y="1376"/>
                </a:cubicBezTo>
                <a:cubicBezTo>
                  <a:pt x="16989" y="1338"/>
                  <a:pt x="17001" y="1295"/>
                  <a:pt x="17001" y="1251"/>
                </a:cubicBezTo>
                <a:lnTo>
                  <a:pt x="17001" y="250"/>
                </a:lnTo>
                <a:lnTo>
                  <a:pt x="17001" y="250"/>
                </a:lnTo>
                <a:lnTo>
                  <a:pt x="17001" y="250"/>
                </a:lnTo>
                <a:cubicBezTo>
                  <a:pt x="17001" y="206"/>
                  <a:pt x="16989" y="163"/>
                  <a:pt x="16967" y="125"/>
                </a:cubicBezTo>
                <a:cubicBezTo>
                  <a:pt x="16946" y="87"/>
                  <a:pt x="16914" y="55"/>
                  <a:pt x="16876" y="34"/>
                </a:cubicBezTo>
                <a:cubicBezTo>
                  <a:pt x="16838" y="12"/>
                  <a:pt x="16795" y="0"/>
                  <a:pt x="16751" y="0"/>
                </a:cubicBezTo>
                <a:lnTo>
                  <a:pt x="250" y="0"/>
                </a:lnTo>
              </a:path>
            </a:pathLst>
          </a:custGeom>
          <a:solidFill>
            <a:srgbClr val="4b2204"/>
          </a:solidFill>
          <a:ln w="38160">
            <a:solidFill>
              <a:srgbClr val="ff6d6d"/>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ffe994"/>
                </a:solidFill>
                <a:latin typeface="Lato"/>
                <a:ea typeface="AppleSystemUIFont"/>
              </a:rPr>
              <a:t>Sigalot ng China at Pilipinas sa West Philippine Sea</a:t>
            </a:r>
            <a:endParaRPr b="0" lang="en-PH" sz="2000" spc="-1" strike="noStrike">
              <a:latin typeface="Arial"/>
            </a:endParaRPr>
          </a:p>
        </p:txBody>
      </p:sp>
      <p:graphicFrame>
        <p:nvGraphicFramePr>
          <p:cNvPr id="328" name=""/>
          <p:cNvGraphicFramePr/>
          <p:nvPr/>
        </p:nvGraphicFramePr>
        <p:xfrm>
          <a:off x="660960" y="1967400"/>
          <a:ext cx="10858680" cy="4237920"/>
        </p:xfrm>
        <a:graphic>
          <a:graphicData uri="http://schemas.openxmlformats.org/drawingml/2006/table">
            <a:tbl>
              <a:tblPr/>
              <a:tblGrid>
                <a:gridCol w="2224800"/>
                <a:gridCol w="4313880"/>
                <a:gridCol w="4320360"/>
              </a:tblGrid>
              <a:tr h="604800">
                <a:tc>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c>
                  <a:txBody>
                    <a:bodyPr lIns="90000" rIns="90000" anchor="ctr">
                      <a:noAutofit/>
                    </a:bodyPr>
                    <a:p>
                      <a:pPr algn="ctr">
                        <a:lnSpc>
                          <a:spcPct val="100000"/>
                        </a:lnSpc>
                        <a:buNone/>
                      </a:pPr>
                      <a:r>
                        <a:rPr b="1" lang="en-PH" sz="2000" spc="-1" strike="noStrike">
                          <a:solidFill>
                            <a:srgbClr val="ffe994"/>
                          </a:solidFill>
                          <a:latin typeface="Lato"/>
                        </a:rPr>
                        <a:t>Pilipinas</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c>
                  <a:txBody>
                    <a:bodyPr lIns="90000" rIns="90000" anchor="ctr">
                      <a:noAutofit/>
                    </a:bodyPr>
                    <a:p>
                      <a:pPr algn="ctr">
                        <a:lnSpc>
                          <a:spcPct val="100000"/>
                        </a:lnSpc>
                        <a:buNone/>
                      </a:pPr>
                      <a:r>
                        <a:rPr b="1" lang="en-PH" sz="2000" spc="-1" strike="noStrike">
                          <a:solidFill>
                            <a:srgbClr val="ffe994"/>
                          </a:solidFill>
                          <a:latin typeface="Lato"/>
                        </a:rPr>
                        <a:t>China</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r>
              <a:tr h="1161360">
                <a:tc>
                  <a:txBody>
                    <a:bodyPr lIns="90000" rIns="90000" anchor="ctr">
                      <a:noAutofit/>
                    </a:bodyPr>
                    <a:p>
                      <a:pPr>
                        <a:lnSpc>
                          <a:spcPct val="100000"/>
                        </a:lnSpc>
                        <a:buNone/>
                      </a:pPr>
                      <a:r>
                        <a:rPr b="1" lang="en-PH" sz="1400" spc="-1" strike="noStrike">
                          <a:latin typeface="Lato"/>
                        </a:rPr>
                        <a:t>Aksiyon</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just">
                        <a:lnSpc>
                          <a:spcPct val="100000"/>
                        </a:lnSpc>
                        <a:buNone/>
                      </a:pPr>
                      <a:r>
                        <a:rPr b="1" lang="en-PH" sz="1400" spc="-1" strike="noStrike">
                          <a:latin typeface="Lato"/>
                          <a:ea typeface="AppleSystemUIFont"/>
                        </a:rPr>
                        <a:t>Noong ika-5 ng Abril 2019 ay nagbabala ang Pangulong Duterte sa China na magpapadala ng “suicide mission” kung patuloy itong magpapadala ng mga barko sa Thitu Island na bahagi ng teritoryo ng Pilipinas.</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nSpc>
                          <a:spcPct val="100000"/>
                        </a:lnSpc>
                        <a:buNone/>
                      </a:pPr>
                      <a:r>
                        <a:rPr b="1" lang="en-PH" sz="1600" spc="-1" strike="noStrike">
                          <a:latin typeface="Lato"/>
                          <a:ea typeface="AppleSystemUIFont"/>
                        </a:rPr>
                        <a:t>Noong 2014 ay nagtayo ng Forward Naval Station sa Panganiban (Mischief) Reef at isang 3,125-metrong runway sa Kagitingan.</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1677600">
                <a:tc>
                  <a:txBody>
                    <a:bodyPr lIns="90000" rIns="90000" anchor="ctr">
                      <a:noAutofit/>
                    </a:bodyPr>
                    <a:p>
                      <a:pPr>
                        <a:lnSpc>
                          <a:spcPct val="100000"/>
                        </a:lnSpc>
                        <a:buNone/>
                      </a:pPr>
                      <a:r>
                        <a:rPr b="1" lang="en-PH" sz="1400" spc="-1" strike="noStrike">
                          <a:latin typeface="Lato"/>
                        </a:rPr>
                        <a:t>Aksiyon</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just">
                        <a:lnSpc>
                          <a:spcPct val="100000"/>
                        </a:lnSpc>
                        <a:buNone/>
                      </a:pPr>
                      <a:r>
                        <a:rPr b="1" lang="en-PH" sz="1200" spc="-1" strike="noStrike">
                          <a:latin typeface="Lato"/>
                          <a:ea typeface="AppleSystemUIFont"/>
                        </a:rPr>
                        <a:t>Noong ika-12 ng Hulyo 2016 ay naglabas ng desisyon ang Permanent Court of Arbitration sa The Hague, Netherlands na pabor sa Pilipinas. Pinatitibay nito na teritoryo ng Pilipinas ang ilang isla at bahagi ng West Philippine Sea na inookupahan ng China.</a:t>
                      </a:r>
                      <a:endParaRPr b="0" lang="en-PH" sz="1200" spc="-1" strike="noStrike">
                        <a:latin typeface="AppleSystemUIFont"/>
                        <a:ea typeface="AppleSystemUIFont"/>
                      </a:endParaRPr>
                    </a:p>
                    <a:p>
                      <a:pPr algn="just">
                        <a:lnSpc>
                          <a:spcPct val="100000"/>
                        </a:lnSpc>
                        <a:buNone/>
                      </a:pPr>
                      <a:endParaRPr b="0" lang="en-PH" sz="1200" spc="-1" strike="noStrike">
                        <a:latin typeface="AppleSystemUIFont"/>
                        <a:ea typeface="AppleSystemUIFont"/>
                      </a:endParaRPr>
                    </a:p>
                    <a:p>
                      <a:pPr algn="just">
                        <a:lnSpc>
                          <a:spcPct val="100000"/>
                        </a:lnSpc>
                        <a:buNone/>
                      </a:pPr>
                      <a:r>
                        <a:rPr b="1" lang="en-PH" sz="1200" spc="-1" strike="noStrike">
                          <a:latin typeface="Lato"/>
                          <a:ea typeface="AppleSystemUIFont"/>
                        </a:rPr>
                        <a:t>Ika-20 ng Nobyembre 2016 ay nagpalabas ng kautusan si Pangulong Duterte ng “no-fishing zone and marine sanctuary at a lagoon in the Scarborough Shoal.”</a:t>
                      </a:r>
                      <a:endParaRPr b="0" lang="en-PH" sz="1200" spc="-1" strike="noStrike">
                        <a:latin typeface="AppleSystemUIFont"/>
                        <a:ea typeface="AppleSystemUIFont"/>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just">
                        <a:buNone/>
                      </a:pPr>
                      <a:r>
                        <a:rPr b="1" lang="en-PH" sz="1600" spc="-1" strike="noStrike">
                          <a:latin typeface="Lato"/>
                          <a:ea typeface="AppleSystemUIFont"/>
                        </a:rPr>
                        <a:t>Naglabas ng pahayag ang Beijing na tatanggihan nito ang kahit ano pang hatol ng international tribunal hinggil sa isyu sa West Philippine Sea.</a:t>
                      </a:r>
                      <a:endParaRPr b="0" lang="en-PH" sz="1600" spc="-1" strike="noStrike">
                        <a:latin typeface="AppleSystemUIFont"/>
                        <a:ea typeface="AppleSystemUIFont"/>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734400">
                <a:tc>
                  <a:txBody>
                    <a:bodyPr lIns="90000" rIns="90000" anchor="ctr">
                      <a:noAutofit/>
                    </a:bodyPr>
                    <a:p>
                      <a:pPr>
                        <a:lnSpc>
                          <a:spcPct val="100000"/>
                        </a:lnSpc>
                        <a:buNone/>
                      </a:pPr>
                      <a:r>
                        <a:rPr b="1" lang="en-PH" sz="1400" spc="-1" strike="noStrike">
                          <a:latin typeface="Lato"/>
                        </a:rPr>
                        <a:t>Aksiyon</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just">
                        <a:buNone/>
                      </a:pPr>
                      <a:r>
                        <a:rPr b="1" lang="en-PH" sz="1400" spc="-1" strike="noStrike">
                          <a:latin typeface="Lato"/>
                          <a:ea typeface="AppleSystemUIFont"/>
                        </a:rPr>
                        <a:t>Noong 2017 ay dumami ang puwersang militar ng US sa West Philippine Sea.</a:t>
                      </a:r>
                      <a:endParaRPr b="0" lang="en-PH" sz="1400" spc="-1" strike="noStrike">
                        <a:latin typeface="AppleSystemUIFont"/>
                        <a:ea typeface="AppleSystemUIFont"/>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just">
                        <a:buNone/>
                      </a:pPr>
                      <a:r>
                        <a:rPr b="1" lang="en-PH" sz="1600" spc="-1" strike="noStrike">
                          <a:latin typeface="Lato"/>
                          <a:ea typeface="AppleSystemUIFont"/>
                        </a:rPr>
                        <a:t>Noong 2017 ay nagpatayo ng mga missile launcher sa West Philippine Sea.</a:t>
                      </a:r>
                      <a:endParaRPr b="0" lang="en-PH" sz="1600" spc="-1" strike="noStrike">
                        <a:latin typeface="AppleSystemUIFont"/>
                        <a:ea typeface="AppleSystemUIFont"/>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9" name="PlaceHolder 24"/>
          <p:cNvSpPr/>
          <p:nvPr/>
        </p:nvSpPr>
        <p:spPr>
          <a:xfrm>
            <a:off x="609840" y="2520000"/>
            <a:ext cx="10949760" cy="3591000"/>
          </a:xfrm>
          <a:prstGeom prst="rect">
            <a:avLst/>
          </a:prstGeom>
          <a:noFill/>
          <a:ln w="76320">
            <a:noFill/>
          </a:ln>
        </p:spPr>
        <p:style>
          <a:lnRef idx="0"/>
          <a:fillRef idx="0"/>
          <a:effectRef idx="0"/>
          <a:fontRef idx="minor"/>
        </p:style>
      </p:sp>
      <p:sp>
        <p:nvSpPr>
          <p:cNvPr id="330" name="PlaceHolder 25"/>
          <p:cNvSpPr/>
          <p:nvPr/>
        </p:nvSpPr>
        <p:spPr>
          <a:xfrm>
            <a:off x="609480" y="198000"/>
            <a:ext cx="10009080" cy="1061640"/>
          </a:xfrm>
          <a:prstGeom prst="rect">
            <a:avLst/>
          </a:prstGeom>
          <a:solidFill>
            <a:srgbClr val="e16173"/>
          </a:solidFill>
          <a:ln w="76320">
            <a:solidFill>
              <a:srgbClr val="4b220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e994"/>
                </a:solidFill>
                <a:latin typeface="Lato"/>
                <a:ea typeface="AppleSystemUIFont"/>
              </a:rPr>
              <a:t>Isyung Panteritoryal ng Pilipinas</a:t>
            </a:r>
            <a:endParaRPr b="0" lang="en-PH" sz="4000" spc="-1" strike="noStrike">
              <a:latin typeface="Arial"/>
            </a:endParaRPr>
          </a:p>
        </p:txBody>
      </p:sp>
      <p:sp>
        <p:nvSpPr>
          <p:cNvPr id="331" name=""/>
          <p:cNvSpPr/>
          <p:nvPr/>
        </p:nvSpPr>
        <p:spPr>
          <a:xfrm>
            <a:off x="720000" y="1368000"/>
            <a:ext cx="6119640" cy="539640"/>
          </a:xfrm>
          <a:custGeom>
            <a:avLst/>
            <a:gdLst/>
            <a:ahLst/>
            <a:rect l="l" t="t" r="r" b="b"/>
            <a:pathLst>
              <a:path w="17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6750" y="1501"/>
                </a:lnTo>
                <a:lnTo>
                  <a:pt x="16751" y="1501"/>
                </a:lnTo>
                <a:cubicBezTo>
                  <a:pt x="16795" y="1501"/>
                  <a:pt x="16838" y="1489"/>
                  <a:pt x="16876" y="1467"/>
                </a:cubicBezTo>
                <a:cubicBezTo>
                  <a:pt x="16914" y="1446"/>
                  <a:pt x="16946" y="1414"/>
                  <a:pt x="16967" y="1376"/>
                </a:cubicBezTo>
                <a:cubicBezTo>
                  <a:pt x="16989" y="1338"/>
                  <a:pt x="17001" y="1295"/>
                  <a:pt x="17001" y="1251"/>
                </a:cubicBezTo>
                <a:lnTo>
                  <a:pt x="17001" y="250"/>
                </a:lnTo>
                <a:lnTo>
                  <a:pt x="17001" y="250"/>
                </a:lnTo>
                <a:lnTo>
                  <a:pt x="17001" y="250"/>
                </a:lnTo>
                <a:cubicBezTo>
                  <a:pt x="17001" y="206"/>
                  <a:pt x="16989" y="163"/>
                  <a:pt x="16967" y="125"/>
                </a:cubicBezTo>
                <a:cubicBezTo>
                  <a:pt x="16946" y="87"/>
                  <a:pt x="16914" y="55"/>
                  <a:pt x="16876" y="34"/>
                </a:cubicBezTo>
                <a:cubicBezTo>
                  <a:pt x="16838" y="12"/>
                  <a:pt x="16795" y="0"/>
                  <a:pt x="16751" y="0"/>
                </a:cubicBezTo>
                <a:lnTo>
                  <a:pt x="250" y="0"/>
                </a:lnTo>
              </a:path>
            </a:pathLst>
          </a:custGeom>
          <a:solidFill>
            <a:srgbClr val="4b2204"/>
          </a:solidFill>
          <a:ln w="38160">
            <a:solidFill>
              <a:srgbClr val="ff6d6d"/>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ffe994"/>
                </a:solidFill>
                <a:latin typeface="Lato"/>
                <a:ea typeface="AppleSystemUIFont"/>
              </a:rPr>
              <a:t>Sigalot ng China at Pilipinas sa West Philippine Sea</a:t>
            </a:r>
            <a:endParaRPr b="0" lang="en-PH" sz="2000" spc="-1" strike="noStrike">
              <a:latin typeface="Arial"/>
            </a:endParaRPr>
          </a:p>
        </p:txBody>
      </p:sp>
      <p:graphicFrame>
        <p:nvGraphicFramePr>
          <p:cNvPr id="332" name=""/>
          <p:cNvGraphicFramePr/>
          <p:nvPr/>
        </p:nvGraphicFramePr>
        <p:xfrm>
          <a:off x="660960" y="1967400"/>
          <a:ext cx="10858680" cy="4237920"/>
        </p:xfrm>
        <a:graphic>
          <a:graphicData uri="http://schemas.openxmlformats.org/drawingml/2006/table">
            <a:tbl>
              <a:tblPr/>
              <a:tblGrid>
                <a:gridCol w="2224800"/>
                <a:gridCol w="4313880"/>
                <a:gridCol w="4320360"/>
              </a:tblGrid>
              <a:tr h="604800">
                <a:tc>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c>
                  <a:txBody>
                    <a:bodyPr lIns="90000" rIns="90000" anchor="ctr">
                      <a:noAutofit/>
                    </a:bodyPr>
                    <a:p>
                      <a:pPr algn="ctr">
                        <a:lnSpc>
                          <a:spcPct val="100000"/>
                        </a:lnSpc>
                        <a:buNone/>
                      </a:pPr>
                      <a:r>
                        <a:rPr b="1" lang="en-PH" sz="2000" spc="-1" strike="noStrike">
                          <a:solidFill>
                            <a:srgbClr val="ffe994"/>
                          </a:solidFill>
                          <a:latin typeface="Lato"/>
                        </a:rPr>
                        <a:t>Pilipinas</a:t>
                      </a:r>
                      <a:endParaRPr b="0" lang="en-PH" sz="2000" spc="-1" strike="noStrike">
                        <a:latin typeface="Times New Roman"/>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c>
                  <a:txBody>
                    <a:bodyPr lIns="90000" rIns="90000" anchor="ctr">
                      <a:noAutofit/>
                    </a:bodyPr>
                    <a:p>
                      <a:pPr algn="ctr">
                        <a:lnSpc>
                          <a:spcPct val="100000"/>
                        </a:lnSpc>
                        <a:buNone/>
                      </a:pPr>
                      <a:r>
                        <a:rPr b="1" lang="en-PH" sz="2000" spc="-1" strike="noStrike">
                          <a:solidFill>
                            <a:srgbClr val="ffe994"/>
                          </a:solidFill>
                          <a:latin typeface="Lato"/>
                        </a:rPr>
                        <a:t>China</a:t>
                      </a:r>
                      <a:endParaRPr b="0" lang="en-PH" sz="2000" spc="-1" strike="noStrike">
                        <a:latin typeface="Times New Roman"/>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r>
              <a:tr h="1161360">
                <a:tc>
                  <a:txBody>
                    <a:bodyPr lIns="90000" rIns="90000" anchor="ctr">
                      <a:noAutofit/>
                    </a:bodyPr>
                    <a:p>
                      <a:pPr>
                        <a:lnSpc>
                          <a:spcPct val="100000"/>
                        </a:lnSpc>
                        <a:buNone/>
                      </a:pPr>
                      <a:r>
                        <a:rPr b="1" lang="en-PH" sz="1400" spc="-1" strike="noStrike">
                          <a:latin typeface="Lato"/>
                        </a:rPr>
                        <a:t>Aksiyon</a:t>
                      </a:r>
                      <a:endParaRPr b="0" lang="en-PH" sz="1400" spc="-1" strike="noStrike">
                        <a:latin typeface="Times New Roman"/>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just">
                        <a:buNone/>
                      </a:pPr>
                      <a:r>
                        <a:rPr b="1" lang="en-PH" sz="1400" spc="-1" strike="noStrike">
                          <a:latin typeface="Lato"/>
                          <a:ea typeface="AppleSystemUIFont"/>
                        </a:rPr>
                        <a:t>Noong ika-5 ng Abril 2019 ay nagbabala ang Pangulong Duterte sa China na magpapadala ng “suicide mission” kung patuloy itong magpapadala ng mga barko sa Thitu Island na bahagi ng teritoryo ng Pilipinas.</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1677600">
                <a:tc>
                  <a:txBody>
                    <a:bodyPr lIns="90000" rIns="90000" anchor="ctr">
                      <a:noAutofit/>
                    </a:bodyPr>
                    <a:p>
                      <a:pPr>
                        <a:lnSpc>
                          <a:spcPct val="100000"/>
                        </a:lnSpc>
                        <a:buNone/>
                      </a:pPr>
                      <a:r>
                        <a:rPr b="1" lang="en-PH" sz="1400" spc="-1" strike="noStrike">
                          <a:latin typeface="Lato"/>
                        </a:rPr>
                        <a:t>Aksiyon</a:t>
                      </a:r>
                      <a:endParaRPr b="0" lang="en-PH" sz="1400" spc="-1" strike="noStrike">
                        <a:latin typeface="Times New Roman"/>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just">
                        <a:buNone/>
                      </a:pPr>
                      <a:r>
                        <a:rPr b="1" lang="en-PH" sz="1600" spc="-1" strike="noStrike">
                          <a:latin typeface="Lato"/>
                          <a:ea typeface="AppleSystemUIFont"/>
                        </a:rPr>
                        <a:t>Pebrero 2020 ay tinutukan ng naval ship ng China ang naval ship ng Pilipinas sa Spratly Islands.</a:t>
                      </a:r>
                      <a:endParaRPr b="1" lang="en-PH" sz="16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just">
                        <a:buNone/>
                      </a:pPr>
                      <a:r>
                        <a:rPr b="1" lang="en-PH" sz="1600" spc="-1" strike="noStrike">
                          <a:latin typeface="Lato"/>
                          <a:ea typeface="AppleSystemUIFont"/>
                        </a:rPr>
                        <a:t>Noong 2020 ay nagpatuloy sa pagpapatayo ng mga impraestruktura tulad ng imbakan ng mga armas pandigma at paliparan sa isla ng Fiery Cross at Subi Reef. Nakapagtatag din ito ng dalawang administrative district sa pinag-aagawang isla ng Paracel at Spratly.</a:t>
                      </a:r>
                      <a:endParaRPr b="1" lang="en-PH" sz="16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734400">
                <a:tc>
                  <a:txBody>
                    <a:bodyPr lIns="90000" rIns="90000" anchor="ctr">
                      <a:noAutofit/>
                    </a:bodyPr>
                    <a:p>
                      <a:pPr>
                        <a:lnSpc>
                          <a:spcPct val="100000"/>
                        </a:lnSpc>
                        <a:buNone/>
                      </a:pPr>
                      <a:r>
                        <a:rPr b="1" lang="en-PH" sz="1400" spc="-1" strike="noStrike">
                          <a:latin typeface="Lato"/>
                        </a:rPr>
                        <a:t>Aksiyon</a:t>
                      </a:r>
                      <a:endParaRPr b="0" lang="en-PH" sz="1400" spc="-1" strike="noStrike">
                        <a:latin typeface="Times New Roman"/>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just">
                        <a:buNone/>
                      </a:pPr>
                      <a:r>
                        <a:rPr b="1" lang="en-PH" sz="1500" spc="-1" strike="noStrike">
                          <a:latin typeface="Lato"/>
                          <a:ea typeface="AppleSystemUIFont"/>
                        </a:rPr>
                        <a:t>Noong Ika-11 ng Abril 2021 ay naglagay na ng mahigit 200 daang barko ang China sa Julian Felipe Reef.</a:t>
                      </a:r>
                      <a:endParaRPr b="1" lang="en-PH" sz="15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3" name="PlaceHolder 26"/>
          <p:cNvSpPr/>
          <p:nvPr/>
        </p:nvSpPr>
        <p:spPr>
          <a:xfrm>
            <a:off x="609840" y="2520000"/>
            <a:ext cx="10949760" cy="3591000"/>
          </a:xfrm>
          <a:prstGeom prst="rect">
            <a:avLst/>
          </a:prstGeom>
          <a:noFill/>
          <a:ln w="76320">
            <a:noFill/>
          </a:ln>
        </p:spPr>
        <p:style>
          <a:lnRef idx="0"/>
          <a:fillRef idx="0"/>
          <a:effectRef idx="0"/>
          <a:fontRef idx="minor"/>
        </p:style>
      </p:sp>
      <p:sp>
        <p:nvSpPr>
          <p:cNvPr id="334" name="PlaceHolder 1"/>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spcBef>
                <a:spcPts val="1417"/>
              </a:spcBef>
              <a:buNone/>
            </a:pPr>
            <a:endParaRPr b="1" lang="en-PH" sz="2000" spc="-1" strike="noStrike">
              <a:latin typeface="Lato"/>
              <a:ea typeface="AppleSystemUIFont"/>
            </a:endParaRPr>
          </a:p>
          <a:p>
            <a:pPr algn="just">
              <a:spcBef>
                <a:spcPts val="1417"/>
              </a:spcBef>
              <a:buNone/>
            </a:pPr>
            <a:r>
              <a:rPr b="1" lang="en-PH" sz="2000" spc="-1" strike="noStrike">
                <a:latin typeface="Lato"/>
                <a:ea typeface="AppleSystemUIFont"/>
              </a:rPr>
              <a:t>Sa patuloy na pagtindi ng suliraning teritoryal ng Pilipinas at China, ang dalawang bansa ay patuloy na matatag ang ugnayang kalakalan. Ayon sa datos ng Philippine Statistics Authority, ang halaga ng mga produktong iniluwas ng Pilipinas sa China ay umabot sa $1.22 bilyon noong Setyembre 2020, na may bahagdang 19.6 sa kabuoang produktong iniluluwas ng bansa. Sa halagang ito, ang China ang naging ikatlong pinakamalaking export market para sa mga produktong Pilipino. Ang China rin ang nananatiling pinagmumulan ng pinakamaraming imports o inangkat na produkto tungo sa Pilipinas. Hindi pinangangambahang maapektuhan ng politikal na tensiyon ang ugnayang pang-ekonomiya ng Pilipinas at China sapagkat kapuwa sila nakikinabang sa pakikipagkalakalan sa isa’t isa.</a:t>
            </a:r>
            <a:endParaRPr b="1" lang="en-PH" sz="2000" spc="-1" strike="noStrike">
              <a:latin typeface="Lato"/>
              <a:ea typeface="AppleSystemUIFont"/>
            </a:endParaRPr>
          </a:p>
        </p:txBody>
      </p:sp>
      <p:sp>
        <p:nvSpPr>
          <p:cNvPr id="335" name="PlaceHolder 27"/>
          <p:cNvSpPr/>
          <p:nvPr/>
        </p:nvSpPr>
        <p:spPr>
          <a:xfrm>
            <a:off x="609480" y="198000"/>
            <a:ext cx="10009080" cy="1061640"/>
          </a:xfrm>
          <a:prstGeom prst="rect">
            <a:avLst/>
          </a:prstGeom>
          <a:solidFill>
            <a:srgbClr val="e16173"/>
          </a:solidFill>
          <a:ln w="76320">
            <a:solidFill>
              <a:srgbClr val="4b220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e994"/>
                </a:solidFill>
                <a:latin typeface="Lato"/>
                <a:ea typeface="AppleSystemUIFont"/>
              </a:rPr>
              <a:t>Isyung Panteritoryal ng Pilipinas</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PlaceHolder 28"/>
          <p:cNvSpPr/>
          <p:nvPr/>
        </p:nvSpPr>
        <p:spPr>
          <a:xfrm>
            <a:off x="609840" y="2520000"/>
            <a:ext cx="10949760" cy="3591000"/>
          </a:xfrm>
          <a:prstGeom prst="rect">
            <a:avLst/>
          </a:prstGeom>
          <a:noFill/>
          <a:ln w="76320">
            <a:noFill/>
          </a:ln>
        </p:spPr>
        <p:style>
          <a:lnRef idx="0"/>
          <a:fillRef idx="0"/>
          <a:effectRef idx="0"/>
          <a:fontRef idx="minor"/>
        </p:style>
      </p:sp>
      <p:graphicFrame>
        <p:nvGraphicFramePr>
          <p:cNvPr id="337" name=""/>
          <p:cNvGraphicFramePr/>
          <p:nvPr/>
        </p:nvGraphicFramePr>
        <p:xfrm>
          <a:off x="819360" y="1980000"/>
          <a:ext cx="10700280" cy="4140000"/>
        </p:xfrm>
        <a:graphic>
          <a:graphicData uri="http://schemas.openxmlformats.org/drawingml/2006/table">
            <a:tbl>
              <a:tblPr/>
              <a:tblGrid>
                <a:gridCol w="3566160"/>
                <a:gridCol w="3566160"/>
                <a:gridCol w="3568320"/>
              </a:tblGrid>
              <a:tr h="618840">
                <a:tc>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c>
                  <a:txBody>
                    <a:bodyPr lIns="90000" rIns="90000" tIns="46800" bIns="46800" anchor="ctr">
                      <a:noAutofit/>
                    </a:bodyPr>
                    <a:p>
                      <a:pPr algn="ctr">
                        <a:buNone/>
                      </a:pPr>
                      <a:r>
                        <a:rPr b="1" lang="en-PH" sz="2000" spc="-1" strike="noStrike">
                          <a:solidFill>
                            <a:srgbClr val="ffe994"/>
                          </a:solidFill>
                          <a:latin typeface="Lato"/>
                        </a:rPr>
                        <a:t>Pilipinas</a:t>
                      </a:r>
                      <a:endParaRPr b="1" lang="en-PH" sz="2000" spc="-1" strike="noStrike">
                        <a:solidFill>
                          <a:srgbClr val="ffe994"/>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c>
                  <a:txBody>
                    <a:bodyPr lIns="90000" rIns="90000" tIns="46800" bIns="46800" anchor="ctr">
                      <a:noAutofit/>
                    </a:bodyPr>
                    <a:p>
                      <a:pPr algn="ctr">
                        <a:buNone/>
                      </a:pPr>
                      <a:r>
                        <a:rPr b="1" lang="en-PH" sz="2000" spc="-1" strike="noStrike">
                          <a:solidFill>
                            <a:srgbClr val="ffe994"/>
                          </a:solidFill>
                          <a:latin typeface="Lato"/>
                        </a:rPr>
                        <a:t>Malaysia</a:t>
                      </a:r>
                      <a:endParaRPr b="1" lang="en-PH" sz="2000" spc="-1" strike="noStrike">
                        <a:solidFill>
                          <a:srgbClr val="ffe994"/>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r>
              <a:tr h="713160">
                <a:tc>
                  <a:txBody>
                    <a:bodyPr lIns="90000" rIns="90000" tIns="46800" bIns="46800" anchor="ctr">
                      <a:noAutofit/>
                    </a:bodyPr>
                    <a:p>
                      <a:r>
                        <a:rPr b="1" lang="en-PH" sz="1800" spc="-1" strike="noStrike">
                          <a:latin typeface="Lato"/>
                          <a:ea typeface="AppleSystemUIFont"/>
                        </a:rPr>
                        <a:t>Dahilan ng Pag-angkin</a:t>
                      </a:r>
                      <a:endParaRPr b="1" lang="en-PH" sz="18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tIns="46800" bIns="46800" anchor="ctr">
                      <a:noAutofit/>
                    </a:bodyPr>
                    <a:p>
                      <a:pPr algn="just">
                        <a:buNone/>
                      </a:pPr>
                      <a:r>
                        <a:rPr b="1" lang="en-PH" sz="1000" spc="-1" strike="noStrike">
                          <a:latin typeface="Lato"/>
                          <a:ea typeface="AppleSystemUIFont"/>
                        </a:rPr>
                        <a:t>Ang Sabah ay pagmamay-ari ng sultan ng Sulu sapagkat ito ay binigay ng sultan ng Johore bilang kapalit sa pagtulong nito. Ito ay pinaupahan lamang kay Stamford Raffles na nagtayo ng British North Borneo Company noong 1878.</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tIns="46800" bIns="46800" anchor="ctr">
                      <a:noAutofit/>
                    </a:bodyPr>
                    <a:p>
                      <a:pPr algn="just">
                        <a:buNone/>
                      </a:pPr>
                      <a:r>
                        <a:rPr b="1" lang="en-PH" sz="1000" spc="-1" strike="noStrike">
                          <a:latin typeface="Lato"/>
                          <a:ea typeface="AppleSystemUIFont"/>
                        </a:rPr>
                        <a:t>Ang nagtatag dito ng estruktura ay mga British sa pamumuno ni Stamford Raffles at sa pagtukoy ng sakop ng teritoryo ay naging batayan ang bahagi nito sa panahong kolonyal.</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700920">
                <a:tc>
                  <a:txBody>
                    <a:bodyPr lIns="90000" rIns="90000" tIns="46800" bIns="46800" anchor="ctr">
                      <a:noAutofit/>
                    </a:bodyPr>
                    <a:p>
                      <a:r>
                        <a:rPr b="1" lang="en-PH" sz="1800" spc="-1" strike="noStrike">
                          <a:latin typeface="Lato"/>
                          <a:ea typeface="AppleSystemUIFont"/>
                        </a:rPr>
                        <a:t>Aksiyon</a:t>
                      </a:r>
                      <a:endParaRPr b="1" lang="en-PH" sz="18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tIns="46800" bIns="46800" anchor="ctr">
                      <a:noAutofit/>
                    </a:bodyPr>
                    <a:p>
                      <a:pPr algn="just">
                        <a:buNone/>
                      </a:pPr>
                      <a:r>
                        <a:rPr b="1" lang="en-PH" sz="1000" spc="-1" strike="noStrike">
                          <a:latin typeface="Lato"/>
                          <a:ea typeface="AppleSystemUIFont"/>
                        </a:rPr>
                        <a:t>Noong 1962 ay itinatag ni Diosdado Macapagal ang samahang MAPHILINDO (Malaysia, Philippines, at Indonesia) upang maisaayos ang sigalot sa mapayapang paraan.</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tIns="46800" bIns="46800" anchor="ctr">
                      <a:noAutofit/>
                    </a:bodyPr>
                    <a:p>
                      <a:r>
                        <a:rPr b="1" lang="en-PH" sz="1000" spc="-1" strike="noStrike">
                          <a:latin typeface="Lato"/>
                          <a:ea typeface="AppleSystemUIFont"/>
                        </a:rPr>
                        <a:t>Noong 1962, sa paglaya ng Malaysia ay idineklara nilang bahagi ng kanilang teritoryo ang Sabah.</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700920">
                <a:tc>
                  <a:txBody>
                    <a:bodyPr lIns="90000" rIns="90000" tIns="46800" bIns="46800" anchor="ctr">
                      <a:noAutofit/>
                    </a:bodyPr>
                    <a:p>
                      <a:r>
                        <a:rPr b="1" lang="en-PH" sz="1800" spc="-1" strike="noStrike">
                          <a:latin typeface="Lato"/>
                          <a:ea typeface="AppleSystemUIFont"/>
                        </a:rPr>
                        <a:t>Aksiyon</a:t>
                      </a:r>
                      <a:endParaRPr b="1" lang="en-PH" sz="18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tIns="46800" bIns="46800" anchor="ctr">
                      <a:noAutofit/>
                    </a:bodyPr>
                    <a:p>
                      <a:pPr algn="just">
                        <a:buNone/>
                      </a:pPr>
                      <a:r>
                        <a:rPr b="1" lang="en-PH" sz="1000" spc="-1" strike="noStrike">
                          <a:latin typeface="Lato"/>
                          <a:ea typeface="AppleSystemUIFont"/>
                        </a:rPr>
                        <a:t>Noong 1963 ay naglunsad ng plebisito sa Sabah at nagwagi ang Malaysia sa boto ng mga mamamayan na naninirahan dito.</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700920">
                <a:tc>
                  <a:txBody>
                    <a:bodyPr lIns="90000" rIns="90000" tIns="46800" bIns="46800" anchor="ctr">
                      <a:noAutofit/>
                    </a:bodyPr>
                    <a:p>
                      <a:r>
                        <a:rPr b="1" lang="en-PH" sz="1800" spc="-1" strike="noStrike">
                          <a:latin typeface="Lato"/>
                          <a:ea typeface="AppleSystemUIFont"/>
                        </a:rPr>
                        <a:t>Aksiyon</a:t>
                      </a:r>
                      <a:endParaRPr b="1" lang="en-PH" sz="18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tIns="46800" bIns="46800" anchor="ctr">
                      <a:noAutofit/>
                    </a:bodyPr>
                    <a:p>
                      <a:pPr algn="just">
                        <a:buNone/>
                      </a:pPr>
                      <a:r>
                        <a:rPr b="1" lang="en-PH" sz="1200" spc="-1" strike="noStrike">
                          <a:latin typeface="Lato"/>
                          <a:ea typeface="AppleSystemUIFont"/>
                        </a:rPr>
                        <a:t>Noong ika-13 ng Marso 2001 ay naghain ng reklamo ang Pilipinas sa International Court of Justice.</a:t>
                      </a:r>
                      <a:endParaRPr b="1" lang="en-PH" sz="12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tIns="46800" bIns="46800" anchor="ctr">
                      <a:noAutofit/>
                    </a:bodyPr>
                    <a:p>
                      <a:r>
                        <a:rPr b="1" lang="en-PH" sz="1200" spc="-1" strike="noStrike">
                          <a:latin typeface="Lato"/>
                          <a:ea typeface="AppleSystemUIFont"/>
                        </a:rPr>
                        <a:t>Noong ika-13 ng Marso 2001 ay naghain ng sagot ang Malaysia at nanalo sa paglilitis.</a:t>
                      </a:r>
                      <a:endParaRPr b="1" lang="en-PH" sz="12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705240">
                <a:tc>
                  <a:txBody>
                    <a:bodyPr lIns="90000" rIns="90000" tIns="46800" bIns="46800" anchor="ctr">
                      <a:noAutofit/>
                    </a:bodyPr>
                    <a:p>
                      <a:r>
                        <a:rPr b="1" lang="en-PH" sz="1800" spc="-1" strike="noStrike">
                          <a:latin typeface="Lato"/>
                          <a:ea typeface="AppleSystemUIFont"/>
                        </a:rPr>
                        <a:t>Aksiyon</a:t>
                      </a:r>
                      <a:endParaRPr b="1" lang="en-PH" sz="18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tIns="46800" bIns="46800" anchor="ctr">
                      <a:noAutofit/>
                    </a:bodyPr>
                    <a:p>
                      <a:pPr algn="just">
                        <a:buNone/>
                      </a:pPr>
                      <a:r>
                        <a:rPr b="1" lang="en-PH" sz="1000" spc="-1" strike="noStrike">
                          <a:latin typeface="Lato"/>
                          <a:ea typeface="AppleSystemUIFont"/>
                        </a:rPr>
                        <a:t>Noong ika-9 ng Pebrero 2013, si Sultan Jamal ul-Kiram III na itinuturing na tagapagmana ng dating sultan ay nagpadala ng royal army sa Malaysia upang igiit ang kanilang pagmamay-ari sa teritoryo.</a:t>
                      </a:r>
                      <a:endParaRPr b="1" lang="en-PH" sz="10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tIns="46800" bIns="46800" anchor="ctr">
                      <a:noAutofit/>
                    </a:bodyPr>
                    <a:p>
                      <a:r>
                        <a:rPr b="1" lang="en-PH" sz="1200" spc="-1" strike="noStrike">
                          <a:latin typeface="Lato"/>
                          <a:ea typeface="AppleSystemUIFont"/>
                        </a:rPr>
                        <a:t>Tinugis sila ng pamahalaan ng Malaysia.</a:t>
                      </a:r>
                      <a:endParaRPr b="1" lang="en-PH" sz="12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
        <p:nvSpPr>
          <p:cNvPr id="338" name=""/>
          <p:cNvSpPr/>
          <p:nvPr/>
        </p:nvSpPr>
        <p:spPr>
          <a:xfrm>
            <a:off x="720000" y="1367640"/>
            <a:ext cx="6119640" cy="539640"/>
          </a:xfrm>
          <a:custGeom>
            <a:avLst/>
            <a:gdLst/>
            <a:ahLst/>
            <a:rect l="l" t="t" r="r" b="b"/>
            <a:pathLst>
              <a:path w="17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6750" y="1501"/>
                </a:lnTo>
                <a:lnTo>
                  <a:pt x="16751" y="1501"/>
                </a:lnTo>
                <a:cubicBezTo>
                  <a:pt x="16795" y="1501"/>
                  <a:pt x="16838" y="1489"/>
                  <a:pt x="16876" y="1467"/>
                </a:cubicBezTo>
                <a:cubicBezTo>
                  <a:pt x="16914" y="1446"/>
                  <a:pt x="16946" y="1414"/>
                  <a:pt x="16967" y="1376"/>
                </a:cubicBezTo>
                <a:cubicBezTo>
                  <a:pt x="16989" y="1338"/>
                  <a:pt x="17001" y="1295"/>
                  <a:pt x="17001" y="1251"/>
                </a:cubicBezTo>
                <a:lnTo>
                  <a:pt x="17001" y="250"/>
                </a:lnTo>
                <a:lnTo>
                  <a:pt x="17001" y="250"/>
                </a:lnTo>
                <a:lnTo>
                  <a:pt x="17001" y="250"/>
                </a:lnTo>
                <a:cubicBezTo>
                  <a:pt x="17001" y="206"/>
                  <a:pt x="16989" y="163"/>
                  <a:pt x="16967" y="125"/>
                </a:cubicBezTo>
                <a:cubicBezTo>
                  <a:pt x="16946" y="87"/>
                  <a:pt x="16914" y="55"/>
                  <a:pt x="16876" y="34"/>
                </a:cubicBezTo>
                <a:cubicBezTo>
                  <a:pt x="16838" y="12"/>
                  <a:pt x="16795" y="0"/>
                  <a:pt x="16751" y="0"/>
                </a:cubicBezTo>
                <a:lnTo>
                  <a:pt x="250" y="0"/>
                </a:lnTo>
              </a:path>
            </a:pathLst>
          </a:custGeom>
          <a:solidFill>
            <a:srgbClr val="4b2204"/>
          </a:solidFill>
          <a:ln w="38160">
            <a:solidFill>
              <a:srgbClr val="ff6d6d"/>
            </a:solidFill>
            <a:round/>
          </a:ln>
        </p:spPr>
        <p:style>
          <a:lnRef idx="0"/>
          <a:fillRef idx="0"/>
          <a:effectRef idx="0"/>
          <a:fontRef idx="minor"/>
        </p:style>
        <p:txBody>
          <a:bodyPr lIns="109080" rIns="109080" tIns="64080" bIns="64080" anchor="ctr">
            <a:noAutofit/>
          </a:bodyPr>
          <a:p>
            <a:pPr algn="ctr">
              <a:buNone/>
            </a:pPr>
            <a:r>
              <a:rPr b="1" lang="en-PH" sz="2000" spc="-1" strike="noStrike">
                <a:solidFill>
                  <a:srgbClr val="ffe994"/>
                </a:solidFill>
                <a:latin typeface="Lato"/>
                <a:ea typeface="AppleSystemUIFont"/>
              </a:rPr>
              <a:t>Sigalot ng Pilipinas at Malaysia sa Sabah</a:t>
            </a:r>
            <a:endParaRPr b="0" lang="en-PH" sz="2000" spc="-1" strike="noStrike">
              <a:latin typeface=""/>
              <a:ea typeface=""/>
            </a:endParaRPr>
          </a:p>
        </p:txBody>
      </p:sp>
      <p:sp>
        <p:nvSpPr>
          <p:cNvPr id="339" name="PlaceHolder 29"/>
          <p:cNvSpPr/>
          <p:nvPr/>
        </p:nvSpPr>
        <p:spPr>
          <a:xfrm>
            <a:off x="609480" y="198000"/>
            <a:ext cx="10009080" cy="1061640"/>
          </a:xfrm>
          <a:prstGeom prst="rect">
            <a:avLst/>
          </a:prstGeom>
          <a:solidFill>
            <a:srgbClr val="e16173"/>
          </a:solidFill>
          <a:ln w="76320">
            <a:solidFill>
              <a:srgbClr val="4b220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e994"/>
                </a:solidFill>
                <a:latin typeface="Lato"/>
                <a:ea typeface="AppleSystemUIFont"/>
              </a:rPr>
              <a:t>Isyung Panteritoryal ng Pilipinas</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PlaceHolder 1"/>
          <p:cNvSpPr>
            <a:spLocks noGrp="1"/>
          </p:cNvSpPr>
          <p:nvPr>
            <p:ph type="title"/>
          </p:nvPr>
        </p:nvSpPr>
        <p:spPr>
          <a:xfrm>
            <a:off x="609480" y="273600"/>
            <a:ext cx="10962720" cy="1135080"/>
          </a:xfrm>
          <a:prstGeom prst="rect">
            <a:avLst/>
          </a:prstGeom>
          <a:noFill/>
          <a:ln w="0">
            <a:noFill/>
          </a:ln>
        </p:spPr>
        <p:txBody>
          <a:bodyPr lIns="0" rIns="0" tIns="0" bIns="0" anchor="ctr">
            <a:noAutofit/>
          </a:bodyPr>
          <a:p>
            <a:pPr>
              <a:lnSpc>
                <a:spcPct val="100000"/>
              </a:lnSpc>
              <a:buNone/>
            </a:pPr>
            <a:r>
              <a:rPr b="1" lang="en-PH" sz="3800" spc="-1" strike="noStrike">
                <a:latin typeface="Lato"/>
              </a:rPr>
              <a:t>PAGSASANAY</a:t>
            </a:r>
            <a:endParaRPr b="0" lang="en-PH" sz="3800" spc="-1" strike="noStrike">
              <a:latin typeface="Arial"/>
            </a:endParaRPr>
          </a:p>
        </p:txBody>
      </p:sp>
      <p:sp>
        <p:nvSpPr>
          <p:cNvPr id="341" name="PlaceHolder 9"/>
          <p:cNvSpPr/>
          <p:nvPr/>
        </p:nvSpPr>
        <p:spPr>
          <a:xfrm>
            <a:off x="609480" y="1604880"/>
            <a:ext cx="10949400" cy="3954240"/>
          </a:xfrm>
          <a:prstGeom prst="rect">
            <a:avLst/>
          </a:prstGeom>
          <a:noFill/>
          <a:ln w="0">
            <a:noFill/>
          </a:ln>
        </p:spPr>
        <p:style>
          <a:lnRef idx="0"/>
          <a:fillRef idx="0"/>
          <a:effectRef idx="0"/>
          <a:fontRef idx="minor"/>
        </p:style>
      </p:sp>
      <p:sp>
        <p:nvSpPr>
          <p:cNvPr id="342" name="PlaceHolder 11"/>
          <p:cNvSpPr/>
          <p:nvPr/>
        </p:nvSpPr>
        <p:spPr>
          <a:xfrm>
            <a:off x="609840" y="1604520"/>
            <a:ext cx="10949400" cy="3954240"/>
          </a:xfrm>
          <a:prstGeom prst="rect">
            <a:avLst/>
          </a:prstGeom>
          <a:noFill/>
          <a:ln w="0">
            <a:noFill/>
          </a:ln>
        </p:spPr>
        <p:style>
          <a:lnRef idx="0"/>
          <a:fillRef idx="0"/>
          <a:effectRef idx="0"/>
          <a:fontRef idx="minor"/>
        </p:style>
      </p:sp>
      <p:sp>
        <p:nvSpPr>
          <p:cNvPr id="343" name="PlaceHolder 2"/>
          <p:cNvSpPr>
            <a:spLocks noGrp="1"/>
          </p:cNvSpPr>
          <p:nvPr>
            <p:ph/>
          </p:nvPr>
        </p:nvSpPr>
        <p:spPr>
          <a:xfrm>
            <a:off x="609480" y="1604520"/>
            <a:ext cx="10962720" cy="4510440"/>
          </a:xfrm>
          <a:prstGeom prst="rect">
            <a:avLst/>
          </a:prstGeom>
          <a:noFill/>
          <a:ln w="0">
            <a:noFill/>
          </a:ln>
        </p:spPr>
        <p:txBody>
          <a:bodyPr lIns="0" rIns="0" tIns="0" bIns="0" anchor="t">
            <a:normAutofit/>
          </a:bodyPr>
          <a:p>
            <a:pPr algn="just">
              <a:lnSpc>
                <a:spcPct val="100000"/>
              </a:lnSpc>
              <a:buNone/>
            </a:pPr>
            <a:r>
              <a:rPr b="1" lang="en-PH" sz="1800" spc="-1" strike="noStrike">
                <a:solidFill>
                  <a:srgbClr val="000000"/>
                </a:solidFill>
                <a:latin typeface="Lato"/>
              </a:rPr>
              <a:t>PANUTO</a:t>
            </a:r>
            <a:r>
              <a:rPr b="0" lang="en-PH" sz="1800" spc="-1" strike="noStrike">
                <a:solidFill>
                  <a:srgbClr val="000000"/>
                </a:solidFill>
                <a:latin typeface="Lato"/>
              </a:rPr>
              <a:t>: </a:t>
            </a:r>
            <a:r>
              <a:rPr b="0" lang="en-PH" sz="1800" spc="-1" strike="noStrike">
                <a:solidFill>
                  <a:srgbClr val="000000"/>
                </a:solidFill>
                <a:latin typeface="Lato"/>
                <a:ea typeface="AppleSystemUIFont"/>
              </a:rPr>
              <a:t>Sagutin ang mga sumusunod na tanong.</a:t>
            </a:r>
            <a:endParaRPr b="0" lang="en-PH" sz="1800" spc="-1" strike="noStrike">
              <a:latin typeface="Arial"/>
              <a:ea typeface="PingFang SC"/>
            </a:endParaRPr>
          </a:p>
          <a:p>
            <a:pPr algn="just">
              <a:lnSpc>
                <a:spcPct val="100000"/>
              </a:lnSpc>
              <a:buNone/>
            </a:pPr>
            <a:endParaRPr b="0" lang="en-PH" sz="1800" spc="-1" strike="noStrike">
              <a:latin typeface="Arial"/>
              <a:ea typeface="PingFang SC"/>
            </a:endParaRPr>
          </a:p>
          <a:p>
            <a:r>
              <a:rPr b="0" lang="en-PH" sz="1800" spc="-1" strike="noStrike">
                <a:solidFill>
                  <a:srgbClr val="000000"/>
                </a:solidFill>
                <a:latin typeface="Lato"/>
                <a:ea typeface="AppleSystemUIFont"/>
              </a:rPr>
              <a:t>1. Ano ang suliraning teritoryal?</a:t>
            </a:r>
            <a:endParaRPr b="0" lang="en-PH" sz="1800" spc="-1" strike="noStrike">
              <a:latin typeface="AppleSystemUIFont"/>
              <a:ea typeface="AppleSystemUIFont"/>
            </a:endParaRPr>
          </a:p>
          <a:p>
            <a:r>
              <a:rPr b="0" lang="en-PH" sz="1800" spc="-1" strike="noStrike">
                <a:solidFill>
                  <a:srgbClr val="000000"/>
                </a:solidFill>
                <a:latin typeface="Lato"/>
                <a:ea typeface="AppleSystemUIFont"/>
              </a:rPr>
              <a:t>2. Ano-ano ang dahilan ng suliraning teritoryal at hangganan?</a:t>
            </a:r>
            <a:endParaRPr b="0" lang="en-PH" sz="1800" spc="-1" strike="noStrike">
              <a:latin typeface="AppleSystemUIFont"/>
              <a:ea typeface="AppleSystemUIFont"/>
            </a:endParaRPr>
          </a:p>
          <a:p>
            <a:r>
              <a:rPr b="0" lang="en-PH" sz="1800" spc="-1" strike="noStrike">
                <a:solidFill>
                  <a:srgbClr val="000000"/>
                </a:solidFill>
                <a:latin typeface="Lato"/>
                <a:ea typeface="AppleSystemUIFont"/>
              </a:rPr>
              <a:t>3. Bakit mahalaga na malaman mo ang mga dahilan ng suliraning teritoryal?</a:t>
            </a:r>
            <a:endParaRPr b="0" lang="en-PH" sz="1800" spc="-1" strike="noStrike">
              <a:latin typeface="AppleSystemUIFont"/>
              <a:ea typeface="AppleSystemUIFont"/>
            </a:endParaRPr>
          </a:p>
        </p:txBody>
      </p:sp>
      <p:sp>
        <p:nvSpPr>
          <p:cNvPr id="344" name=""/>
          <p:cNvSpPr/>
          <p:nvPr/>
        </p:nvSpPr>
        <p:spPr>
          <a:xfrm>
            <a:off x="9540000" y="3060000"/>
            <a:ext cx="1076760" cy="3891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5" name="PlaceHolder 1"/>
          <p:cNvSpPr>
            <a:spLocks noGrp="1"/>
          </p:cNvSpPr>
          <p:nvPr>
            <p:ph type="title"/>
          </p:nvPr>
        </p:nvSpPr>
        <p:spPr>
          <a:xfrm>
            <a:off x="609480" y="273600"/>
            <a:ext cx="10971360" cy="1143720"/>
          </a:xfrm>
          <a:prstGeom prst="rect">
            <a:avLst/>
          </a:prstGeom>
          <a:noFill/>
          <a:ln w="0">
            <a:noFill/>
          </a:ln>
        </p:spPr>
        <p:txBody>
          <a:bodyPr lIns="0" rIns="0" tIns="0" bIns="0" anchor="ctr">
            <a:noAutofit/>
          </a:bodyPr>
          <a:p>
            <a:pPr>
              <a:lnSpc>
                <a:spcPct val="100000"/>
              </a:lnSpc>
              <a:buNone/>
            </a:pPr>
            <a:r>
              <a:rPr b="1" lang="en-PH" sz="3800" spc="-1" strike="noStrike">
                <a:latin typeface="Lato"/>
              </a:rPr>
              <a:t>SUSI SA PAGWAWASTO</a:t>
            </a:r>
            <a:endParaRPr b="0" lang="en-PH" sz="3800" spc="-1" strike="noStrike">
              <a:latin typeface="Arial"/>
            </a:endParaRPr>
          </a:p>
        </p:txBody>
      </p:sp>
      <p:sp>
        <p:nvSpPr>
          <p:cNvPr id="346" name="PlaceHolder 21"/>
          <p:cNvSpPr/>
          <p:nvPr/>
        </p:nvSpPr>
        <p:spPr>
          <a:xfrm>
            <a:off x="609480" y="1604880"/>
            <a:ext cx="10949400" cy="3954240"/>
          </a:xfrm>
          <a:prstGeom prst="rect">
            <a:avLst/>
          </a:prstGeom>
          <a:noFill/>
          <a:ln w="0">
            <a:noFill/>
          </a:ln>
        </p:spPr>
        <p:style>
          <a:lnRef idx="0"/>
          <a:fillRef idx="0"/>
          <a:effectRef idx="0"/>
          <a:fontRef idx="minor"/>
        </p:style>
      </p:sp>
      <p:sp>
        <p:nvSpPr>
          <p:cNvPr id="347" name="PlaceHolder 22"/>
          <p:cNvSpPr/>
          <p:nvPr/>
        </p:nvSpPr>
        <p:spPr>
          <a:xfrm>
            <a:off x="609840" y="1604520"/>
            <a:ext cx="10949400" cy="3954240"/>
          </a:xfrm>
          <a:prstGeom prst="rect">
            <a:avLst/>
          </a:prstGeom>
          <a:noFill/>
          <a:ln w="0">
            <a:noFill/>
          </a:ln>
        </p:spPr>
        <p:style>
          <a:lnRef idx="0"/>
          <a:fillRef idx="0"/>
          <a:effectRef idx="0"/>
          <a:fontRef idx="minor"/>
        </p:style>
      </p:sp>
      <p:sp>
        <p:nvSpPr>
          <p:cNvPr id="348" name=""/>
          <p:cNvSpPr/>
          <p:nvPr/>
        </p:nvSpPr>
        <p:spPr>
          <a:xfrm>
            <a:off x="9540000" y="3060000"/>
            <a:ext cx="1076760" cy="3891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
        <p:nvSpPr>
          <p:cNvPr id="349" name="PlaceHolder 2"/>
          <p:cNvSpPr>
            <a:spLocks noGrp="1"/>
          </p:cNvSpPr>
          <p:nvPr>
            <p:ph/>
          </p:nvPr>
        </p:nvSpPr>
        <p:spPr>
          <a:xfrm>
            <a:off x="609480" y="1604520"/>
            <a:ext cx="10971360" cy="3976200"/>
          </a:xfrm>
          <a:prstGeom prst="rect">
            <a:avLst/>
          </a:prstGeom>
          <a:noFill/>
          <a:ln w="0">
            <a:noFill/>
          </a:ln>
        </p:spPr>
        <p:txBody>
          <a:bodyPr lIns="0" rIns="0" tIns="0" bIns="0" anchor="t">
            <a:normAutofit/>
          </a:bodyPr>
          <a:p>
            <a:r>
              <a:rPr b="0" lang="en-PH" sz="1800" spc="-1" strike="noStrike">
                <a:latin typeface="Lato"/>
              </a:rPr>
              <a:t>1. Suliranin kaugnay ng teritoryo</a:t>
            </a:r>
            <a:endParaRPr b="0" lang="en-PH" sz="1800" spc="-1" strike="noStrike">
              <a:latin typeface="AppleSystemUIFont"/>
              <a:ea typeface="AppleSystemUIFont"/>
            </a:endParaRPr>
          </a:p>
          <a:p>
            <a:r>
              <a:rPr b="0" lang="en-PH" sz="1800" spc="-1" strike="noStrike">
                <a:latin typeface="Lato"/>
              </a:rPr>
              <a:t>2. Hindi malinaw na hangganan at pinagkukunang yaman</a:t>
            </a:r>
            <a:endParaRPr b="0" lang="en-PH" sz="1800" spc="-1" strike="noStrike">
              <a:latin typeface="AppleSystemUIFont"/>
              <a:ea typeface="AppleSystemUIFont"/>
            </a:endParaRPr>
          </a:p>
          <a:p>
            <a:r>
              <a:rPr b="0" lang="en-PH" sz="1800" spc="-1" strike="noStrike">
                <a:latin typeface="Lato"/>
              </a:rPr>
              <a:t>3. Upang maiwasan ang digmaan</a:t>
            </a:r>
            <a:endParaRPr b="0" lang="en-PH" sz="18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PlaceHolder 4"/>
          <p:cNvSpPr/>
          <p:nvPr/>
        </p:nvSpPr>
        <p:spPr>
          <a:xfrm>
            <a:off x="609840" y="2520000"/>
            <a:ext cx="10949760" cy="3591000"/>
          </a:xfrm>
          <a:prstGeom prst="rect">
            <a:avLst/>
          </a:prstGeom>
          <a:noFill/>
          <a:ln w="76320">
            <a:noFill/>
          </a:ln>
        </p:spPr>
        <p:style>
          <a:lnRef idx="0"/>
          <a:fillRef idx="0"/>
          <a:effectRef idx="0"/>
          <a:fontRef idx="minor"/>
        </p:style>
      </p:sp>
      <p:sp>
        <p:nvSpPr>
          <p:cNvPr id="298" name="PlaceHolder 1"/>
          <p:cNvSpPr>
            <a:spLocks noGrp="1"/>
          </p:cNvSpPr>
          <p:nvPr>
            <p:ph/>
          </p:nvPr>
        </p:nvSpPr>
        <p:spPr>
          <a:xfrm>
            <a:off x="5400000" y="1440000"/>
            <a:ext cx="6180480" cy="4671000"/>
          </a:xfrm>
          <a:prstGeom prst="rect">
            <a:avLst/>
          </a:prstGeom>
          <a:noFill/>
          <a:ln w="0">
            <a:noFill/>
          </a:ln>
        </p:spPr>
        <p:txBody>
          <a:bodyPr lIns="0" rIns="0" tIns="0" bIns="0" anchor="t">
            <a:normAutofit/>
          </a:bodyPr>
          <a:p>
            <a:pPr algn="just">
              <a:lnSpc>
                <a:spcPct val="100000"/>
              </a:lnSpc>
              <a:buNone/>
            </a:pPr>
            <a:r>
              <a:rPr b="1" lang="en-PH" sz="1800" spc="-1" strike="noStrike">
                <a:latin typeface="Lato"/>
                <a:ea typeface="AppleSystemUIFont"/>
              </a:rPr>
              <a:t>Ang pagtatakda ng hangganan ng isang bansa sa kaniyang teritoryo ay pagtukoy sa limitasyon at hurisdiksiyon ng pamahalaan nito. Ang himpapawid, kalupaan, kapuluan, karagatan, katubigan, at lahat ng mga bagay na may buhay o wala na matatagpuan dito ay bahagi ng isang teritoryo. Sa mga nakalipas na panahon, kasabay ng pagbabago ng buhay ng mga tao at mga bansa, ang isyung teritoryal ang hindi nawala at nagbago bagkus ito ay tumindi bunsod na rin ng mga pagbabagong teknolohikal, militarisasyon, at globalisasyon.</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1" lang="en-PH" sz="1800" spc="-1" strike="noStrike">
                <a:latin typeface="Lato"/>
                <a:ea typeface="AppleSystemUIFont"/>
              </a:rPr>
              <a:t>Ang Pilipinas ay hindi ligtas sa usaping territorial dispute o mga suliraning teritoryal at hangganan. Ang suliraning teritoryal at hangganan ay nagaganap kung may dalawa o higit pang mga bansa ang umaangkin ng isang lupain o katawang tubig.</a:t>
            </a:r>
            <a:endParaRPr b="0" lang="en-PH" sz="1800" spc="-1" strike="noStrike">
              <a:latin typeface="Arial"/>
            </a:endParaRPr>
          </a:p>
        </p:txBody>
      </p:sp>
      <p:sp>
        <p:nvSpPr>
          <p:cNvPr id="299" name="PlaceHolder 2"/>
          <p:cNvSpPr>
            <a:spLocks noGrp="1"/>
          </p:cNvSpPr>
          <p:nvPr>
            <p:ph type="title"/>
          </p:nvPr>
        </p:nvSpPr>
        <p:spPr>
          <a:xfrm>
            <a:off x="609480" y="198000"/>
            <a:ext cx="10009080" cy="1061640"/>
          </a:xfrm>
          <a:prstGeom prst="rect">
            <a:avLst/>
          </a:prstGeom>
          <a:solidFill>
            <a:srgbClr val="e16173"/>
          </a:solidFill>
          <a:ln w="76320">
            <a:solidFill>
              <a:srgbClr val="4b2204"/>
            </a:solidFill>
            <a:round/>
          </a:ln>
        </p:spPr>
        <p:txBody>
          <a:bodyPr lIns="38160" rIns="38160" tIns="38160" bIns="38160" anchor="ctr">
            <a:noAutofit/>
          </a:bodyPr>
          <a:p>
            <a:pPr algn="ctr">
              <a:lnSpc>
                <a:spcPct val="100000"/>
              </a:lnSpc>
              <a:buNone/>
            </a:pPr>
            <a:r>
              <a:rPr b="1" lang="en-PH" sz="3200" spc="-1" strike="noStrike">
                <a:solidFill>
                  <a:srgbClr val="ffe994"/>
                </a:solidFill>
                <a:latin typeface="Lato"/>
                <a:ea typeface="AppleSystemUIFont"/>
              </a:rPr>
              <a:t>Mga Dahilan ng Pagkakaroon ng mga Suliraning Teritoryal at Hangganan</a:t>
            </a:r>
            <a:endParaRPr b="0" lang="en-PH" sz="3200" spc="-1" strike="noStrike">
              <a:latin typeface="Arial"/>
            </a:endParaRPr>
          </a:p>
        </p:txBody>
      </p:sp>
      <p:pic>
        <p:nvPicPr>
          <p:cNvPr id="300" name="" descr=""/>
          <p:cNvPicPr/>
          <p:nvPr/>
        </p:nvPicPr>
        <p:blipFill>
          <a:blip r:embed="rId1"/>
          <a:stretch/>
        </p:blipFill>
        <p:spPr>
          <a:xfrm>
            <a:off x="1479960" y="1440000"/>
            <a:ext cx="3573720" cy="449964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PlaceHolder 6"/>
          <p:cNvSpPr/>
          <p:nvPr/>
        </p:nvSpPr>
        <p:spPr>
          <a:xfrm>
            <a:off x="609840" y="2520000"/>
            <a:ext cx="10949760" cy="3591000"/>
          </a:xfrm>
          <a:prstGeom prst="rect">
            <a:avLst/>
          </a:prstGeom>
          <a:noFill/>
          <a:ln w="76320">
            <a:noFill/>
          </a:ln>
        </p:spPr>
        <p:style>
          <a:lnRef idx="0"/>
          <a:fillRef idx="0"/>
          <a:effectRef idx="0"/>
          <a:fontRef idx="minor"/>
        </p:style>
      </p:sp>
      <p:sp>
        <p:nvSpPr>
          <p:cNvPr id="302" name="PlaceHolder 1"/>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lnSpc>
                <a:spcPct val="100000"/>
              </a:lnSpc>
              <a:buNone/>
            </a:pPr>
            <a:r>
              <a:rPr b="1" lang="en-PH" sz="2000" spc="-1" strike="noStrike">
                <a:latin typeface="Lato"/>
              </a:rPr>
              <a:t>Ayon sa mga iskolar, ang dahilan kung bakit nag-aagawan ang mga estado sa mga teritoryo ay mauuri sa dalawa—materyal at simboliko. Kabilang sa materyal na dahilan ang populasyon, likas na yaman, at strategic value ng teritoryo. Ang mga simbolikong dahilan naman ay may kaugnayan sa kultura at kasaysayan ng estado. Ang sumusunod ay tiyak na dahilan:</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1. ang hindi malinaw na kasunduang nagtakda ng mga hangganan ng kani-kanilang teritoryo;</a:t>
            </a:r>
            <a:endParaRPr b="0" lang="en-PH" sz="2000" spc="-1" strike="noStrike">
              <a:latin typeface="Arial"/>
            </a:endParaRPr>
          </a:p>
          <a:p>
            <a:pPr algn="just">
              <a:lnSpc>
                <a:spcPct val="100000"/>
              </a:lnSpc>
              <a:buNone/>
            </a:pPr>
            <a:r>
              <a:rPr b="1" lang="en-PH" sz="2000" spc="-1" strike="noStrike">
                <a:latin typeface="Lato"/>
                <a:ea typeface="AppleSystemUIFont"/>
              </a:rPr>
              <a:t>2. ang mga pagtutunggaling may kinalaman sa kultura, relihiyon, at nasyonalismo; at</a:t>
            </a:r>
            <a:endParaRPr b="0" lang="en-PH" sz="2000" spc="-1" strike="noStrike">
              <a:latin typeface="Arial"/>
            </a:endParaRPr>
          </a:p>
          <a:p>
            <a:pPr algn="just">
              <a:lnSpc>
                <a:spcPct val="100000"/>
              </a:lnSpc>
              <a:buNone/>
            </a:pPr>
            <a:r>
              <a:rPr b="1" lang="en-PH" sz="2000" spc="-1" strike="noStrike">
                <a:latin typeface="Lato"/>
                <a:ea typeface="AppleSystemUIFont"/>
              </a:rPr>
              <a:t>3. ang kasaganaan ng likas na yaman sa pinag-aagawang teritoryo.</a:t>
            </a:r>
            <a:endParaRPr b="0" lang="en-PH" sz="2000" spc="-1" strike="noStrike">
              <a:latin typeface="Arial"/>
            </a:endParaRPr>
          </a:p>
        </p:txBody>
      </p:sp>
      <p:sp>
        <p:nvSpPr>
          <p:cNvPr id="303" name="PlaceHolder 3"/>
          <p:cNvSpPr/>
          <p:nvPr/>
        </p:nvSpPr>
        <p:spPr>
          <a:xfrm>
            <a:off x="609480" y="198000"/>
            <a:ext cx="10009080" cy="1061640"/>
          </a:xfrm>
          <a:prstGeom prst="rect">
            <a:avLst/>
          </a:prstGeom>
          <a:solidFill>
            <a:srgbClr val="e16173"/>
          </a:solidFill>
          <a:ln w="76320">
            <a:solidFill>
              <a:srgbClr val="4b2204"/>
            </a:solidFill>
            <a:round/>
          </a:ln>
        </p:spPr>
        <p:style>
          <a:lnRef idx="0"/>
          <a:fillRef idx="0"/>
          <a:effectRef idx="0"/>
          <a:fontRef idx="minor"/>
        </p:style>
        <p:txBody>
          <a:bodyPr lIns="38160" rIns="38160" tIns="38160" bIns="38160" anchor="ctr">
            <a:noAutofit/>
          </a:bodyPr>
          <a:p>
            <a:pPr algn="ctr">
              <a:lnSpc>
                <a:spcPct val="100000"/>
              </a:lnSpc>
              <a:buNone/>
            </a:pPr>
            <a:r>
              <a:rPr b="1" lang="en-PH" sz="3200" spc="-1" strike="noStrike">
                <a:solidFill>
                  <a:srgbClr val="ffe994"/>
                </a:solidFill>
                <a:latin typeface="Lato"/>
                <a:ea typeface="AppleSystemUIFont"/>
              </a:rPr>
              <a:t>Mga Dahilan ng Pagkakaroon ng mga Suliraning Teritoryal at Hangganan</a:t>
            </a:r>
            <a:endParaRPr b="0" lang="en-PH" sz="32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PlaceHolder 5"/>
          <p:cNvSpPr/>
          <p:nvPr/>
        </p:nvSpPr>
        <p:spPr>
          <a:xfrm>
            <a:off x="609840" y="2520000"/>
            <a:ext cx="10949760" cy="3591000"/>
          </a:xfrm>
          <a:prstGeom prst="rect">
            <a:avLst/>
          </a:prstGeom>
          <a:noFill/>
          <a:ln w="76320">
            <a:noFill/>
          </a:ln>
        </p:spPr>
        <p:style>
          <a:lnRef idx="0"/>
          <a:fillRef idx="0"/>
          <a:effectRef idx="0"/>
          <a:fontRef idx="minor"/>
        </p:style>
      </p:sp>
      <p:sp>
        <p:nvSpPr>
          <p:cNvPr id="305" name="PlaceHolder 1"/>
          <p:cNvSpPr>
            <a:spLocks noGrp="1"/>
          </p:cNvSpPr>
          <p:nvPr>
            <p:ph/>
          </p:nvPr>
        </p:nvSpPr>
        <p:spPr>
          <a:xfrm>
            <a:off x="4176000" y="1800000"/>
            <a:ext cx="7523640" cy="3779640"/>
          </a:xfrm>
          <a:prstGeom prst="rect">
            <a:avLst/>
          </a:prstGeom>
          <a:noFill/>
          <a:ln w="0">
            <a:noFill/>
          </a:ln>
        </p:spPr>
        <p:txBody>
          <a:bodyPr lIns="0" rIns="0" tIns="0" bIns="0" anchor="t">
            <a:normAutofit/>
          </a:bodyPr>
          <a:p>
            <a:pPr algn="just">
              <a:lnSpc>
                <a:spcPct val="100000"/>
              </a:lnSpc>
              <a:buNone/>
            </a:pPr>
            <a:r>
              <a:rPr b="1" lang="en-PH" sz="1800" spc="-1" strike="noStrike">
                <a:latin typeface="Lato"/>
                <a:ea typeface="AppleSystemUIFont"/>
              </a:rPr>
              <a:t>Mahalagang mabigyan ng pansin ang isyung teritoryal at hangganan sa pandaigdigang komunidad dahil mayroon itong kaugnayan sa karapatan ng bawat estado o bansa at mahalaga ito parasa pagpapanatili ng kapayapaan sa buong mundo. Ayon sa isinasaad ng Artikulo II ng Montevideo Convention on the Rights and Duty of States, ang bawat estado ay kinikilala bilang person of international law samantalang ang isang bansa ay kikilalaning person of international law kung nagtataglay ito ng sumusunod na katangian:</a:t>
            </a:r>
            <a:endParaRPr b="0" lang="en-PH" sz="1800" spc="-1" strike="noStrike">
              <a:latin typeface="Arial"/>
            </a:endParaRPr>
          </a:p>
          <a:p>
            <a:pPr algn="just">
              <a:lnSpc>
                <a:spcPct val="100000"/>
              </a:lnSpc>
              <a:buNone/>
            </a:pPr>
            <a:endParaRPr b="0" lang="en-PH" sz="1800" spc="-1" strike="noStrike">
              <a:latin typeface="Arial"/>
            </a:endParaRPr>
          </a:p>
          <a:p>
            <a:pPr>
              <a:lnSpc>
                <a:spcPct val="100000"/>
              </a:lnSpc>
              <a:buNone/>
            </a:pPr>
            <a:r>
              <a:rPr b="1" lang="en-PH" sz="1800" spc="-1" strike="noStrike">
                <a:latin typeface="Lato"/>
                <a:ea typeface="AppleSystemUIFont"/>
              </a:rPr>
              <a:t>1. may tiyak na populasyon;</a:t>
            </a:r>
            <a:endParaRPr b="0" lang="en-PH" sz="1800" spc="-1" strike="noStrike">
              <a:latin typeface="Arial"/>
            </a:endParaRPr>
          </a:p>
          <a:p>
            <a:pPr>
              <a:lnSpc>
                <a:spcPct val="100000"/>
              </a:lnSpc>
              <a:buNone/>
            </a:pPr>
            <a:r>
              <a:rPr b="1" lang="en-PH" sz="1800" spc="-1" strike="noStrike">
                <a:latin typeface="Lato"/>
                <a:ea typeface="AppleSystemUIFont"/>
              </a:rPr>
              <a:t>2. malinaw na teritoryo (defined territory);</a:t>
            </a:r>
            <a:endParaRPr b="0" lang="en-PH" sz="1800" spc="-1" strike="noStrike">
              <a:latin typeface="Arial"/>
            </a:endParaRPr>
          </a:p>
          <a:p>
            <a:pPr>
              <a:lnSpc>
                <a:spcPct val="100000"/>
              </a:lnSpc>
              <a:buNone/>
            </a:pPr>
            <a:r>
              <a:rPr b="1" lang="en-PH" sz="1800" spc="-1" strike="noStrike">
                <a:latin typeface="Lato"/>
                <a:ea typeface="AppleSystemUIFont"/>
              </a:rPr>
              <a:t>3. pamahalaan; at</a:t>
            </a:r>
            <a:endParaRPr b="0" lang="en-PH" sz="1800" spc="-1" strike="noStrike">
              <a:latin typeface="Arial"/>
            </a:endParaRPr>
          </a:p>
          <a:p>
            <a:pPr>
              <a:lnSpc>
                <a:spcPct val="100000"/>
              </a:lnSpc>
              <a:buNone/>
            </a:pPr>
            <a:r>
              <a:rPr b="1" lang="en-PH" sz="1800" spc="-1" strike="noStrike">
                <a:latin typeface="Lato"/>
                <a:ea typeface="AppleSystemUIFont"/>
              </a:rPr>
              <a:t>4. kakayahang makipag-ugnayan sa iba pang mga estado.</a:t>
            </a:r>
            <a:endParaRPr b="0" lang="en-PH" sz="1800" spc="-1" strike="noStrike">
              <a:latin typeface="Arial"/>
            </a:endParaRPr>
          </a:p>
          <a:p>
            <a:pPr algn="just">
              <a:lnSpc>
                <a:spcPct val="100000"/>
              </a:lnSpc>
              <a:buNone/>
            </a:pPr>
            <a:endParaRPr b="0" lang="en-PH" sz="1800" spc="-1" strike="noStrike">
              <a:latin typeface="Arial"/>
            </a:endParaRPr>
          </a:p>
        </p:txBody>
      </p:sp>
      <p:sp>
        <p:nvSpPr>
          <p:cNvPr id="306" name="PlaceHolder 7"/>
          <p:cNvSpPr/>
          <p:nvPr/>
        </p:nvSpPr>
        <p:spPr>
          <a:xfrm>
            <a:off x="609480" y="198000"/>
            <a:ext cx="10009080" cy="1061640"/>
          </a:xfrm>
          <a:prstGeom prst="rect">
            <a:avLst/>
          </a:prstGeom>
          <a:solidFill>
            <a:srgbClr val="e16173"/>
          </a:solidFill>
          <a:ln w="76320">
            <a:solidFill>
              <a:srgbClr val="4b2204"/>
            </a:solidFill>
            <a:round/>
          </a:ln>
        </p:spPr>
        <p:style>
          <a:lnRef idx="0"/>
          <a:fillRef idx="0"/>
          <a:effectRef idx="0"/>
          <a:fontRef idx="minor"/>
        </p:style>
        <p:txBody>
          <a:bodyPr lIns="38160" rIns="38160" tIns="38160" bIns="38160" anchor="ctr">
            <a:noAutofit/>
          </a:bodyPr>
          <a:p>
            <a:pPr algn="ctr">
              <a:lnSpc>
                <a:spcPct val="100000"/>
              </a:lnSpc>
              <a:buNone/>
            </a:pPr>
            <a:r>
              <a:rPr b="1" lang="en-PH" sz="3200" spc="-1" strike="noStrike">
                <a:solidFill>
                  <a:srgbClr val="ffe994"/>
                </a:solidFill>
                <a:latin typeface="Lato"/>
                <a:ea typeface="AppleSystemUIFont"/>
              </a:rPr>
              <a:t>Kahalagahan ng Teritoryal at Pandaigdigang Hangganan</a:t>
            </a:r>
            <a:endParaRPr b="0" lang="en-PH" sz="3200" spc="-1" strike="noStrike">
              <a:latin typeface="Arial"/>
            </a:endParaRPr>
          </a:p>
        </p:txBody>
      </p:sp>
      <p:pic>
        <p:nvPicPr>
          <p:cNvPr id="307" name="" descr=""/>
          <p:cNvPicPr/>
          <p:nvPr/>
        </p:nvPicPr>
        <p:blipFill>
          <a:blip r:embed="rId1"/>
          <a:stretch/>
        </p:blipFill>
        <p:spPr>
          <a:xfrm>
            <a:off x="360000" y="1800000"/>
            <a:ext cx="3621600" cy="352872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8" name="PlaceHolder 8"/>
          <p:cNvSpPr/>
          <p:nvPr/>
        </p:nvSpPr>
        <p:spPr>
          <a:xfrm>
            <a:off x="609840" y="2520000"/>
            <a:ext cx="10949760" cy="3591000"/>
          </a:xfrm>
          <a:prstGeom prst="rect">
            <a:avLst/>
          </a:prstGeom>
          <a:noFill/>
          <a:ln w="76320">
            <a:noFill/>
          </a:ln>
        </p:spPr>
        <p:style>
          <a:lnRef idx="0"/>
          <a:fillRef idx="0"/>
          <a:effectRef idx="0"/>
          <a:fontRef idx="minor"/>
        </p:style>
      </p:sp>
      <p:sp>
        <p:nvSpPr>
          <p:cNvPr id="309" name="PlaceHolder 1"/>
          <p:cNvSpPr>
            <a:spLocks noGrp="1"/>
          </p:cNvSpPr>
          <p:nvPr>
            <p:ph/>
          </p:nvPr>
        </p:nvSpPr>
        <p:spPr>
          <a:xfrm>
            <a:off x="504000" y="1440000"/>
            <a:ext cx="7235640" cy="4319640"/>
          </a:xfrm>
          <a:prstGeom prst="rect">
            <a:avLst/>
          </a:prstGeom>
          <a:noFill/>
          <a:ln w="0">
            <a:noFill/>
          </a:ln>
        </p:spPr>
        <p:txBody>
          <a:bodyPr lIns="0" rIns="0" tIns="0" bIns="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1" lang="en-PH" sz="1800" spc="-1" strike="noStrike">
                <a:latin typeface="Lato"/>
                <a:ea typeface="AppleSystemUIFont"/>
              </a:rPr>
              <a:t>Kung hindi isasaalang-alang ang mga ito, ang mga pagtutunggali tungkol sa teritoryo at hangganan ng isang bansa ay magiging banta sa soberaniya o karapatan ng isang estado na maging malaya mula sa panghihimasok ng ibang bansa at karapatan nito bilang person of international law. Ang halimbawa nito ay ang banta ng China sa mga isla ng Pilipinas sa West Philippine Sea. Ang panghihimasok ng isang bansa sa teritoryo ng ibang bansa ay maaaring idulog sa International Court of Justice, tulad ng inihaing protesta ng Pilipinas noong 2013 laban sa China sa pag-aangkin nito sa mga teritoryong bahagi ng exclusive economic zone ng bansa. Pumabor ang desisyon sa Pilipinas dahil sa malinaw na batayan nito alinsunod sa itinakda ng United Nations Convention on the Law of the Sea (UNCLOS) ngunit hindi kinilala ng China ang desisyong ito bagkus nagpatuloy pa rin ito sa pag-angkin sa mga teritoryo na sakop ng bansa sa West Philippine Sea.</a:t>
            </a:r>
            <a:endParaRPr b="0" lang="en-PH" sz="1800" spc="-1" strike="noStrike">
              <a:latin typeface="Arial"/>
            </a:endParaRPr>
          </a:p>
        </p:txBody>
      </p:sp>
      <p:sp>
        <p:nvSpPr>
          <p:cNvPr id="310" name="PlaceHolder 10"/>
          <p:cNvSpPr/>
          <p:nvPr/>
        </p:nvSpPr>
        <p:spPr>
          <a:xfrm>
            <a:off x="609480" y="198000"/>
            <a:ext cx="10009080" cy="1061640"/>
          </a:xfrm>
          <a:prstGeom prst="rect">
            <a:avLst/>
          </a:prstGeom>
          <a:solidFill>
            <a:srgbClr val="e16173"/>
          </a:solidFill>
          <a:ln w="76320">
            <a:solidFill>
              <a:srgbClr val="4b2204"/>
            </a:solidFill>
            <a:round/>
          </a:ln>
        </p:spPr>
        <p:style>
          <a:lnRef idx="0"/>
          <a:fillRef idx="0"/>
          <a:effectRef idx="0"/>
          <a:fontRef idx="minor"/>
        </p:style>
        <p:txBody>
          <a:bodyPr lIns="38160" rIns="38160" tIns="38160" bIns="38160" anchor="ctr">
            <a:noAutofit/>
          </a:bodyPr>
          <a:p>
            <a:pPr algn="ctr">
              <a:lnSpc>
                <a:spcPct val="100000"/>
              </a:lnSpc>
              <a:buNone/>
            </a:pPr>
            <a:r>
              <a:rPr b="1" lang="en-PH" sz="3200" spc="-1" strike="noStrike">
                <a:solidFill>
                  <a:srgbClr val="ffe994"/>
                </a:solidFill>
                <a:latin typeface="Lato"/>
                <a:ea typeface="AppleSystemUIFont"/>
              </a:rPr>
              <a:t>Kahalagahan ng Teritoryal at Pandaigdigang Hangganan</a:t>
            </a:r>
            <a:endParaRPr b="0" lang="en-PH" sz="3200" spc="-1" strike="noStrike">
              <a:latin typeface="Arial"/>
            </a:endParaRPr>
          </a:p>
        </p:txBody>
      </p:sp>
      <p:pic>
        <p:nvPicPr>
          <p:cNvPr id="311" name="" descr=""/>
          <p:cNvPicPr/>
          <p:nvPr/>
        </p:nvPicPr>
        <p:blipFill>
          <a:blip r:embed="rId1"/>
          <a:stretch/>
        </p:blipFill>
        <p:spPr>
          <a:xfrm>
            <a:off x="7956000" y="1620000"/>
            <a:ext cx="3658320" cy="439992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PlaceHolder 12"/>
          <p:cNvSpPr/>
          <p:nvPr/>
        </p:nvSpPr>
        <p:spPr>
          <a:xfrm>
            <a:off x="609840" y="2520000"/>
            <a:ext cx="10949760" cy="3591000"/>
          </a:xfrm>
          <a:prstGeom prst="rect">
            <a:avLst/>
          </a:prstGeom>
          <a:noFill/>
          <a:ln w="76320">
            <a:noFill/>
          </a:ln>
        </p:spPr>
        <p:style>
          <a:lnRef idx="0"/>
          <a:fillRef idx="0"/>
          <a:effectRef idx="0"/>
          <a:fontRef idx="minor"/>
        </p:style>
      </p:sp>
      <p:sp>
        <p:nvSpPr>
          <p:cNvPr id="313" name="PlaceHolder 13"/>
          <p:cNvSpPr/>
          <p:nvPr/>
        </p:nvSpPr>
        <p:spPr>
          <a:xfrm>
            <a:off x="609480" y="198000"/>
            <a:ext cx="10009080" cy="1061640"/>
          </a:xfrm>
          <a:prstGeom prst="rect">
            <a:avLst/>
          </a:prstGeom>
          <a:solidFill>
            <a:srgbClr val="e16173"/>
          </a:solidFill>
          <a:ln w="76320">
            <a:solidFill>
              <a:srgbClr val="4b2204"/>
            </a:solidFill>
            <a:round/>
          </a:ln>
        </p:spPr>
        <p:style>
          <a:lnRef idx="0"/>
          <a:fillRef idx="0"/>
          <a:effectRef idx="0"/>
          <a:fontRef idx="minor"/>
        </p:style>
        <p:txBody>
          <a:bodyPr lIns="38160" rIns="38160" tIns="38160" bIns="38160" anchor="ctr">
            <a:noAutofit/>
          </a:bodyPr>
          <a:p>
            <a:pPr algn="ctr">
              <a:lnSpc>
                <a:spcPct val="100000"/>
              </a:lnSpc>
              <a:spcBef>
                <a:spcPts val="1417"/>
              </a:spcBef>
              <a:buNone/>
            </a:pPr>
            <a:r>
              <a:rPr b="1" lang="en-PH" sz="3200" spc="-1" strike="noStrike">
                <a:solidFill>
                  <a:srgbClr val="ffe994"/>
                </a:solidFill>
                <a:latin typeface="Lato"/>
                <a:ea typeface="AppleSystemUIFont"/>
              </a:rPr>
              <a:t>Mga Suliranin sa Teritoryo at Hangganan sa Iba’t Ibang Bahagi ng Mundo</a:t>
            </a:r>
            <a:endParaRPr b="0" lang="en-PH" sz="3200" spc="-1" strike="noStrike">
              <a:latin typeface="Arial"/>
            </a:endParaRPr>
          </a:p>
        </p:txBody>
      </p:sp>
      <p:graphicFrame>
        <p:nvGraphicFramePr>
          <p:cNvPr id="314" name=""/>
          <p:cNvGraphicFramePr/>
          <p:nvPr/>
        </p:nvGraphicFramePr>
        <p:xfrm>
          <a:off x="715680" y="1469520"/>
          <a:ext cx="10803960" cy="4641480"/>
        </p:xfrm>
        <a:graphic>
          <a:graphicData uri="http://schemas.openxmlformats.org/drawingml/2006/table">
            <a:tbl>
              <a:tblPr/>
              <a:tblGrid>
                <a:gridCol w="2170080"/>
                <a:gridCol w="2152080"/>
                <a:gridCol w="6482160"/>
              </a:tblGrid>
              <a:tr h="927720">
                <a:tc>
                  <a:txBody>
                    <a:bodyPr lIns="90000" rIns="90000" anchor="ctr">
                      <a:noAutofit/>
                    </a:bodyPr>
                    <a:p>
                      <a:pPr algn="ctr">
                        <a:lnSpc>
                          <a:spcPct val="100000"/>
                        </a:lnSpc>
                        <a:buNone/>
                      </a:pPr>
                      <a:r>
                        <a:rPr b="1" lang="en-PH" sz="2000" spc="-1" strike="noStrike">
                          <a:solidFill>
                            <a:srgbClr val="ffe994"/>
                          </a:solidFill>
                          <a:latin typeface="Lato"/>
                          <a:ea typeface="AppleSystemUIFont"/>
                        </a:rPr>
                        <a:t>Teritoryong Pinag-aagawan</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c>
                  <a:txBody>
                    <a:bodyPr lIns="90000" rIns="90000" anchor="ctr">
                      <a:noAutofit/>
                    </a:bodyPr>
                    <a:p>
                      <a:pPr algn="ctr">
                        <a:lnSpc>
                          <a:spcPct val="100000"/>
                        </a:lnSpc>
                        <a:buNone/>
                      </a:pPr>
                      <a:r>
                        <a:rPr b="1" lang="en-PH" sz="2000" spc="-1" strike="noStrike">
                          <a:solidFill>
                            <a:srgbClr val="ffe994"/>
                          </a:solidFill>
                          <a:latin typeface="Lato"/>
                          <a:ea typeface="AppleSystemUIFont"/>
                        </a:rPr>
                        <a:t>Bansang Nag-aagawan</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c>
                  <a:txBody>
                    <a:bodyPr lIns="90000" rIns="90000" anchor="ctr">
                      <a:noAutofit/>
                    </a:bodyPr>
                    <a:p>
                      <a:pPr algn="ctr">
                        <a:lnSpc>
                          <a:spcPct val="100000"/>
                        </a:lnSpc>
                        <a:buNone/>
                      </a:pPr>
                      <a:r>
                        <a:rPr b="1" lang="en-PH" sz="2000" spc="-1" strike="noStrike">
                          <a:solidFill>
                            <a:srgbClr val="ffe994"/>
                          </a:solidFill>
                          <a:latin typeface="Lato"/>
                          <a:ea typeface="AppleSystemUIFont"/>
                        </a:rPr>
                        <a:t>Dahilan ng Pag-aagawan</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r>
              <a:tr h="927720">
                <a:tc>
                  <a:txBody>
                    <a:bodyPr lIns="90000" rIns="90000" anchor="ctr">
                      <a:noAutofit/>
                    </a:bodyPr>
                    <a:p>
                      <a:pPr algn="ctr">
                        <a:lnSpc>
                          <a:spcPct val="100000"/>
                        </a:lnSpc>
                        <a:buNone/>
                      </a:pPr>
                      <a:r>
                        <a:rPr b="1" lang="en-PH" sz="1800" spc="-1" strike="noStrike">
                          <a:latin typeface="Lato"/>
                          <a:ea typeface="AppleSystemUIFont"/>
                        </a:rPr>
                        <a:t>Crimea</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ctr">
                        <a:lnSpc>
                          <a:spcPct val="100000"/>
                        </a:lnSpc>
                        <a:buNone/>
                      </a:pPr>
                      <a:r>
                        <a:rPr b="1" lang="en-PH" sz="1800" spc="-1" strike="noStrike">
                          <a:latin typeface="Lato"/>
                          <a:ea typeface="AppleSystemUIFont"/>
                        </a:rPr>
                        <a:t>Russia at Ukraine</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nSpc>
                          <a:spcPct val="100000"/>
                        </a:lnSpc>
                        <a:buNone/>
                      </a:pPr>
                      <a:r>
                        <a:rPr b="1" lang="en-PH" sz="1800" spc="-1" strike="noStrike">
                          <a:latin typeface="Lato"/>
                          <a:ea typeface="AppleSystemUIFont"/>
                        </a:rPr>
                        <a:t>Geostrategic na kapakinabangan nito sa bansang Russia</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927720">
                <a:tc>
                  <a:txBody>
                    <a:bodyPr lIns="90000" rIns="90000" anchor="ctr">
                      <a:noAutofit/>
                    </a:bodyPr>
                    <a:p>
                      <a:pPr algn="ctr">
                        <a:lnSpc>
                          <a:spcPct val="100000"/>
                        </a:lnSpc>
                        <a:buNone/>
                      </a:pPr>
                      <a:r>
                        <a:rPr b="1" lang="en-PH" sz="1800" spc="-1" strike="noStrike">
                          <a:latin typeface="Lato"/>
                          <a:ea typeface="AppleSystemUIFont"/>
                        </a:rPr>
                        <a:t>Isla ng Senkaku</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ctr">
                        <a:lnSpc>
                          <a:spcPct val="100000"/>
                        </a:lnSpc>
                        <a:buNone/>
                      </a:pPr>
                      <a:r>
                        <a:rPr b="1" lang="en-PH" sz="1800" spc="-1" strike="noStrike">
                          <a:latin typeface="Lato"/>
                          <a:ea typeface="AppleSystemUIFont"/>
                        </a:rPr>
                        <a:t>Japan, China, at Taiwan</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nSpc>
                          <a:spcPct val="100000"/>
                        </a:lnSpc>
                        <a:buNone/>
                      </a:pPr>
                      <a:r>
                        <a:rPr b="1" lang="en-PH" sz="1800" spc="-1" strike="noStrike">
                          <a:latin typeface="Lato"/>
                          <a:ea typeface="AppleSystemUIFont"/>
                        </a:rPr>
                        <a:t>Mayaman sa isda, oil reserves, at pangunahing shipping lanes</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927720">
                <a:tc>
                  <a:txBody>
                    <a:bodyPr lIns="90000" rIns="90000" anchor="ctr">
                      <a:noAutofit/>
                    </a:bodyPr>
                    <a:p>
                      <a:pPr algn="ctr">
                        <a:lnSpc>
                          <a:spcPct val="100000"/>
                        </a:lnSpc>
                        <a:buNone/>
                      </a:pPr>
                      <a:r>
                        <a:rPr b="1" lang="en-PH" sz="1800" spc="-1" strike="noStrike">
                          <a:latin typeface="Lato"/>
                          <a:ea typeface="AppleSystemUIFont"/>
                        </a:rPr>
                        <a:t>Jammu at Kashmir</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ctr">
                        <a:lnSpc>
                          <a:spcPct val="100000"/>
                        </a:lnSpc>
                        <a:buNone/>
                      </a:pPr>
                      <a:r>
                        <a:rPr b="1" lang="en-PH" sz="1800" spc="-1" strike="noStrike">
                          <a:latin typeface="Lato"/>
                          <a:ea typeface="AppleSystemUIFont"/>
                        </a:rPr>
                        <a:t>India at Pakistan</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nSpc>
                          <a:spcPct val="100000"/>
                        </a:lnSpc>
                        <a:buNone/>
                      </a:pPr>
                      <a:r>
                        <a:rPr b="1" lang="en-PH" sz="1800" spc="-1" strike="noStrike">
                          <a:latin typeface="Lato"/>
                          <a:ea typeface="AppleSystemUIFont"/>
                        </a:rPr>
                        <a:t>Hindi malinaw na hangganan ng teritoryo</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930960">
                <a:tc>
                  <a:txBody>
                    <a:bodyPr lIns="90000" rIns="90000" anchor="ctr">
                      <a:noAutofit/>
                    </a:bodyPr>
                    <a:p>
                      <a:pPr algn="ctr">
                        <a:lnSpc>
                          <a:spcPct val="100000"/>
                        </a:lnSpc>
                        <a:buNone/>
                      </a:pPr>
                      <a:r>
                        <a:rPr b="1" lang="en-PH" sz="1800" spc="-1" strike="noStrike">
                          <a:latin typeface="Lato"/>
                          <a:ea typeface="AppleSystemUIFont"/>
                        </a:rPr>
                        <a:t>Templo sa Ta Moan</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ctr">
                        <a:lnSpc>
                          <a:spcPct val="100000"/>
                        </a:lnSpc>
                        <a:buNone/>
                      </a:pPr>
                      <a:r>
                        <a:rPr b="1" lang="en-PH" sz="1800" spc="-1" strike="noStrike">
                          <a:latin typeface="Lato"/>
                          <a:ea typeface="AppleSystemUIFont"/>
                        </a:rPr>
                        <a:t>Cambodia at Thailand</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nSpc>
                          <a:spcPct val="100000"/>
                        </a:lnSpc>
                        <a:buNone/>
                      </a:pPr>
                      <a:r>
                        <a:rPr b="1" lang="en-PH" sz="1800" spc="-1" strike="noStrike">
                          <a:latin typeface="Lato"/>
                          <a:ea typeface="AppleSystemUIFont"/>
                        </a:rPr>
                        <a:t>Dahilang simboliko</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PlaceHolder 14"/>
          <p:cNvSpPr/>
          <p:nvPr/>
        </p:nvSpPr>
        <p:spPr>
          <a:xfrm>
            <a:off x="609840" y="2520000"/>
            <a:ext cx="10949760" cy="3591000"/>
          </a:xfrm>
          <a:prstGeom prst="rect">
            <a:avLst/>
          </a:prstGeom>
          <a:noFill/>
          <a:ln w="76320">
            <a:noFill/>
          </a:ln>
        </p:spPr>
        <p:style>
          <a:lnRef idx="0"/>
          <a:fillRef idx="0"/>
          <a:effectRef idx="0"/>
          <a:fontRef idx="minor"/>
        </p:style>
      </p:sp>
      <p:sp>
        <p:nvSpPr>
          <p:cNvPr id="316" name="PlaceHolder 15"/>
          <p:cNvSpPr/>
          <p:nvPr/>
        </p:nvSpPr>
        <p:spPr>
          <a:xfrm>
            <a:off x="609480" y="198000"/>
            <a:ext cx="10009080" cy="1061640"/>
          </a:xfrm>
          <a:prstGeom prst="rect">
            <a:avLst/>
          </a:prstGeom>
          <a:solidFill>
            <a:srgbClr val="e16173"/>
          </a:solidFill>
          <a:ln w="76320">
            <a:solidFill>
              <a:srgbClr val="4b2204"/>
            </a:solidFill>
            <a:round/>
          </a:ln>
        </p:spPr>
        <p:style>
          <a:lnRef idx="0"/>
          <a:fillRef idx="0"/>
          <a:effectRef idx="0"/>
          <a:fontRef idx="minor"/>
        </p:style>
        <p:txBody>
          <a:bodyPr lIns="38160" rIns="38160" tIns="38160" bIns="38160" anchor="ctr">
            <a:noAutofit/>
          </a:bodyPr>
          <a:p>
            <a:pPr algn="ctr">
              <a:lnSpc>
                <a:spcPct val="100000"/>
              </a:lnSpc>
              <a:spcBef>
                <a:spcPts val="1417"/>
              </a:spcBef>
              <a:buNone/>
            </a:pPr>
            <a:r>
              <a:rPr b="1" lang="en-PH" sz="3200" spc="-1" strike="noStrike">
                <a:solidFill>
                  <a:srgbClr val="ffe994"/>
                </a:solidFill>
                <a:latin typeface="Lato"/>
                <a:ea typeface="AppleSystemUIFont"/>
              </a:rPr>
              <a:t>Mga Suliranin sa Teritoryo at Hangganan sa Iba’t Ibang Bahagi ng Mundo</a:t>
            </a:r>
            <a:endParaRPr b="0" lang="en-PH" sz="3200" spc="-1" strike="noStrike">
              <a:latin typeface="Arial"/>
            </a:endParaRPr>
          </a:p>
        </p:txBody>
      </p:sp>
      <p:graphicFrame>
        <p:nvGraphicFramePr>
          <p:cNvPr id="317" name=""/>
          <p:cNvGraphicFramePr/>
          <p:nvPr/>
        </p:nvGraphicFramePr>
        <p:xfrm>
          <a:off x="715680" y="1397520"/>
          <a:ext cx="10803960" cy="4651920"/>
        </p:xfrm>
        <a:graphic>
          <a:graphicData uri="http://schemas.openxmlformats.org/drawingml/2006/table">
            <a:tbl>
              <a:tblPr/>
              <a:tblGrid>
                <a:gridCol w="2170080"/>
                <a:gridCol w="2152080"/>
                <a:gridCol w="6482160"/>
              </a:tblGrid>
              <a:tr h="927720">
                <a:tc>
                  <a:txBody>
                    <a:bodyPr lIns="90000" rIns="90000" anchor="ctr">
                      <a:noAutofit/>
                    </a:bodyPr>
                    <a:p>
                      <a:pPr algn="ctr">
                        <a:lnSpc>
                          <a:spcPct val="100000"/>
                        </a:lnSpc>
                        <a:buNone/>
                      </a:pPr>
                      <a:r>
                        <a:rPr b="1" lang="en-PH" sz="2000" spc="-1" strike="noStrike">
                          <a:solidFill>
                            <a:srgbClr val="ffe994"/>
                          </a:solidFill>
                          <a:latin typeface="Lato"/>
                          <a:ea typeface="AppleSystemUIFont"/>
                        </a:rPr>
                        <a:t>Teritoryong Pinag-aagawan</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c>
                  <a:txBody>
                    <a:bodyPr lIns="90000" rIns="90000" anchor="ctr">
                      <a:noAutofit/>
                    </a:bodyPr>
                    <a:p>
                      <a:pPr algn="ctr">
                        <a:lnSpc>
                          <a:spcPct val="100000"/>
                        </a:lnSpc>
                        <a:buNone/>
                      </a:pPr>
                      <a:r>
                        <a:rPr b="1" lang="en-PH" sz="2000" spc="-1" strike="noStrike">
                          <a:solidFill>
                            <a:srgbClr val="ffe994"/>
                          </a:solidFill>
                          <a:latin typeface="Lato"/>
                          <a:ea typeface="AppleSystemUIFont"/>
                        </a:rPr>
                        <a:t>Bansang Nag-aagawan</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c>
                  <a:txBody>
                    <a:bodyPr lIns="90000" rIns="90000" anchor="ctr">
                      <a:noAutofit/>
                    </a:bodyPr>
                    <a:p>
                      <a:pPr algn="ctr">
                        <a:lnSpc>
                          <a:spcPct val="100000"/>
                        </a:lnSpc>
                        <a:buNone/>
                      </a:pPr>
                      <a:r>
                        <a:rPr b="1" lang="en-PH" sz="2000" spc="-1" strike="noStrike">
                          <a:solidFill>
                            <a:srgbClr val="ffe994"/>
                          </a:solidFill>
                          <a:latin typeface="Lato"/>
                          <a:ea typeface="AppleSystemUIFont"/>
                        </a:rPr>
                        <a:t>Dahilan ng Pag-aagawan</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r>
              <a:tr h="938160">
                <a:tc>
                  <a:txBody>
                    <a:bodyPr lIns="90000" rIns="90000" anchor="ctr">
                      <a:noAutofit/>
                    </a:bodyPr>
                    <a:p>
                      <a:pPr algn="ctr">
                        <a:lnSpc>
                          <a:spcPct val="100000"/>
                        </a:lnSpc>
                        <a:buNone/>
                      </a:pPr>
                      <a:r>
                        <a:rPr b="1" lang="en-PH" sz="1600" spc="-1" strike="noStrike">
                          <a:latin typeface="Lato"/>
                          <a:ea typeface="AppleSystemUIFont"/>
                        </a:rPr>
                        <a:t>Isla ng Bubiyan at ang teritoryo ng Kuwait</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ctr">
                        <a:lnSpc>
                          <a:spcPct val="100000"/>
                        </a:lnSpc>
                        <a:buNone/>
                      </a:pPr>
                      <a:r>
                        <a:rPr b="1" lang="en-PH" sz="1600" spc="-1" strike="noStrike">
                          <a:latin typeface="Lato"/>
                          <a:ea typeface="AppleSystemUIFont"/>
                        </a:rPr>
                        <a:t>Kuwait at Iraq</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t">
                      <a:noAutofit/>
                    </a:bodyPr>
                    <a:p>
                      <a:pPr algn="just">
                        <a:lnSpc>
                          <a:spcPct val="100000"/>
                        </a:lnSpc>
                        <a:buNone/>
                      </a:pPr>
                      <a:r>
                        <a:rPr b="1" lang="en-PH" sz="1400" spc="-1" strike="noStrike">
                          <a:latin typeface="Lato"/>
                        </a:rPr>
                        <a:t>- Pagsakop sa Kuwait dahil sa malaking reserba nito ng langis</a:t>
                      </a:r>
                      <a:endParaRPr b="0" lang="en-PH" sz="1400" spc="-1" strike="noStrike">
                        <a:latin typeface="Arial"/>
                      </a:endParaRPr>
                    </a:p>
                    <a:p>
                      <a:pPr algn="just">
                        <a:lnSpc>
                          <a:spcPct val="100000"/>
                        </a:lnSpc>
                        <a:buNone/>
                      </a:pPr>
                      <a:r>
                        <a:rPr b="1" lang="en-PH" sz="1400" spc="-1" strike="noStrike">
                          <a:latin typeface="Lato"/>
                        </a:rPr>
                        <a:t>- Hindi mabayarang utang ng Iraq sa Kuwait dahil sa Digmaang Iran–Iraq</a:t>
                      </a:r>
                      <a:endParaRPr b="0" lang="en-PH" sz="1400" spc="-1" strike="noStrike">
                        <a:latin typeface="Arial"/>
                      </a:endParaRPr>
                    </a:p>
                    <a:p>
                      <a:pPr algn="just">
                        <a:lnSpc>
                          <a:spcPct val="100000"/>
                        </a:lnSpc>
                        <a:buNone/>
                      </a:pPr>
                      <a:r>
                        <a:rPr b="1" lang="en-PH" sz="1400" spc="-1" strike="noStrike">
                          <a:latin typeface="Lato"/>
                        </a:rPr>
                        <a:t>- Pagnanakaw umano ng Kuwait ng langis sa Iraq sa pamamagitan ng cross-border slant drilling</a:t>
                      </a:r>
                      <a:endParaRPr b="0" lang="en-PH" sz="14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927720">
                <a:tc>
                  <a:txBody>
                    <a:bodyPr lIns="90000" rIns="90000" anchor="ctr">
                      <a:noAutofit/>
                    </a:bodyPr>
                    <a:p>
                      <a:pPr algn="ctr">
                        <a:lnSpc>
                          <a:spcPct val="100000"/>
                        </a:lnSpc>
                        <a:buNone/>
                      </a:pPr>
                      <a:r>
                        <a:rPr b="1" lang="en-PH" sz="1600" spc="-1" strike="noStrike">
                          <a:latin typeface="Lato"/>
                          <a:ea typeface="AppleSystemUIFont"/>
                        </a:rPr>
                        <a:t>Nagorno-Karabakh</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ctr">
                        <a:lnSpc>
                          <a:spcPct val="100000"/>
                        </a:lnSpc>
                        <a:buNone/>
                      </a:pPr>
                      <a:r>
                        <a:rPr b="1" lang="en-PH" sz="1600" spc="-1" strike="noStrike">
                          <a:latin typeface="Lato"/>
                          <a:ea typeface="AppleSystemUIFont"/>
                        </a:rPr>
                        <a:t>Armenia at Azerbaijan</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just">
                        <a:lnSpc>
                          <a:spcPct val="100000"/>
                        </a:lnSpc>
                        <a:buNone/>
                      </a:pPr>
                      <a:r>
                        <a:rPr b="1" lang="en-PH" sz="1400" spc="-1" strike="noStrike">
                          <a:latin typeface="Lato"/>
                          <a:ea typeface="AppleSystemUIFont"/>
                        </a:rPr>
                        <a:t>Geopolitics na aspekto na kung saan ang political power ay may kaugnayan sa heograpikal na aspekto at espasyo. Isa sa halimbawa nito ay ang usapin ng teritoryal na tubig at teritoryo ng lupa at ang ugnayan nito sa kasaysayan at usaping diplomatiko.</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927720">
                <a:tc>
                  <a:txBody>
                    <a:bodyPr lIns="90000" rIns="90000" anchor="ctr">
                      <a:noAutofit/>
                    </a:bodyPr>
                    <a:p>
                      <a:pPr algn="ctr">
                        <a:lnSpc>
                          <a:spcPct val="100000"/>
                        </a:lnSpc>
                        <a:buNone/>
                      </a:pPr>
                      <a:r>
                        <a:rPr b="1" lang="en-PH" sz="1600" spc="-1" strike="noStrike">
                          <a:latin typeface="Lato"/>
                          <a:ea typeface="AppleSystemUIFont"/>
                        </a:rPr>
                        <a:t>Falkland Islands</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ctr">
                        <a:lnSpc>
                          <a:spcPct val="100000"/>
                        </a:lnSpc>
                        <a:buNone/>
                      </a:pPr>
                      <a:r>
                        <a:rPr b="1" lang="en-PH" sz="1600" spc="-1" strike="noStrike">
                          <a:latin typeface="Lato"/>
                          <a:ea typeface="AppleSystemUIFont"/>
                        </a:rPr>
                        <a:t>Great Britain at Argentina</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just">
                        <a:lnSpc>
                          <a:spcPct val="100000"/>
                        </a:lnSpc>
                        <a:buNone/>
                      </a:pPr>
                      <a:r>
                        <a:rPr b="1" lang="en-PH" sz="1400" spc="-1" strike="noStrike">
                          <a:latin typeface="Lato"/>
                        </a:rPr>
                        <a:t>- Ang kolonyal na pagkatuklas ang dahilan ng Great Britain.</a:t>
                      </a:r>
                      <a:endParaRPr b="0" lang="en-PH" sz="1400" spc="-1" strike="noStrike">
                        <a:latin typeface="Arial"/>
                      </a:endParaRPr>
                    </a:p>
                    <a:p>
                      <a:pPr algn="just">
                        <a:lnSpc>
                          <a:spcPct val="100000"/>
                        </a:lnSpc>
                        <a:buNone/>
                      </a:pPr>
                      <a:r>
                        <a:rPr b="1" lang="en-PH" sz="1400" spc="-1" strike="noStrike">
                          <a:latin typeface="Lato"/>
                        </a:rPr>
                        <a:t>- Pamana ng Espanya ang lugar na ito na tinawag na Malvinas at malapit ang teritoryo na ito sa Argentina.</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930960">
                <a:tc>
                  <a:txBody>
                    <a:bodyPr lIns="90000" rIns="90000" anchor="ctr">
                      <a:noAutofit/>
                    </a:bodyPr>
                    <a:p>
                      <a:pPr algn="ctr">
                        <a:lnSpc>
                          <a:spcPct val="100000"/>
                        </a:lnSpc>
                        <a:buNone/>
                      </a:pPr>
                      <a:r>
                        <a:rPr b="1" lang="en-PH" sz="1600" spc="-1" strike="noStrike">
                          <a:latin typeface="Lato"/>
                          <a:ea typeface="AppleSystemUIFont"/>
                        </a:rPr>
                        <a:t>Heglig</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ctr">
                        <a:lnSpc>
                          <a:spcPct val="100000"/>
                        </a:lnSpc>
                        <a:buNone/>
                      </a:pPr>
                      <a:r>
                        <a:rPr b="1" lang="en-PH" sz="1600" spc="-1" strike="noStrike">
                          <a:latin typeface="Lato"/>
                          <a:ea typeface="AppleSystemUIFont"/>
                        </a:rPr>
                        <a:t>Sudan at South Sudan</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nSpc>
                          <a:spcPct val="100000"/>
                        </a:lnSpc>
                        <a:buNone/>
                      </a:pPr>
                      <a:r>
                        <a:rPr b="1" lang="en-PH" sz="1600" spc="-1" strike="noStrike">
                          <a:latin typeface="Lato"/>
                          <a:ea typeface="AppleSystemUIFont"/>
                        </a:rPr>
                        <a:t>Sigalot sa hangganan</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PlaceHolder 16"/>
          <p:cNvSpPr/>
          <p:nvPr/>
        </p:nvSpPr>
        <p:spPr>
          <a:xfrm>
            <a:off x="609840" y="2520000"/>
            <a:ext cx="10949760" cy="3591000"/>
          </a:xfrm>
          <a:prstGeom prst="rect">
            <a:avLst/>
          </a:prstGeom>
          <a:noFill/>
          <a:ln w="76320">
            <a:noFill/>
          </a:ln>
        </p:spPr>
        <p:style>
          <a:lnRef idx="0"/>
          <a:fillRef idx="0"/>
          <a:effectRef idx="0"/>
          <a:fontRef idx="minor"/>
        </p:style>
      </p:sp>
      <p:sp>
        <p:nvSpPr>
          <p:cNvPr id="319" name="PlaceHolder 1"/>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1" lang="en-PH" sz="2000" spc="-1" strike="noStrike">
                <a:latin typeface="Lato"/>
                <a:ea typeface="AppleSystemUIFont"/>
              </a:rPr>
              <a:t>Ang Pilipinas ay matagal ng nakikibaka sa mga tinuturing nitong bahagi ng kaniyang teritoryo. Isa na rito ay mga teritoryong matatagpuan sa West Philippine Sea na inaangkin din ng mga kapitbahay nitong bansa tulad ng Brunei, China, Indonesia, Taiwan, at Vietnam. Kasama rin ang patuloy na pakikibaka nito sa lupain sa Sabah na bahagi ng Malaysia na nakabinbin sa International Court of Justice. Makikita sa talahanayan ang mga pangyayaring may kinalaman sa sigalot ng China at Pilipinas sa West Philippine Sea.</a:t>
            </a:r>
            <a:endParaRPr b="0" lang="en-PH" sz="2000" spc="-1" strike="noStrike">
              <a:latin typeface="Arial"/>
            </a:endParaRPr>
          </a:p>
        </p:txBody>
      </p:sp>
      <p:sp>
        <p:nvSpPr>
          <p:cNvPr id="320" name="PlaceHolder 17"/>
          <p:cNvSpPr/>
          <p:nvPr/>
        </p:nvSpPr>
        <p:spPr>
          <a:xfrm>
            <a:off x="609480" y="198000"/>
            <a:ext cx="10009080" cy="1061640"/>
          </a:xfrm>
          <a:prstGeom prst="rect">
            <a:avLst/>
          </a:prstGeom>
          <a:solidFill>
            <a:srgbClr val="e16173"/>
          </a:solidFill>
          <a:ln w="76320">
            <a:solidFill>
              <a:srgbClr val="4b220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e994"/>
                </a:solidFill>
                <a:latin typeface="Lato"/>
                <a:ea typeface="AppleSystemUIFont"/>
              </a:rPr>
              <a:t>Isyung Panteritoryal ng Pilipinas</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1" name="PlaceHolder 18"/>
          <p:cNvSpPr/>
          <p:nvPr/>
        </p:nvSpPr>
        <p:spPr>
          <a:xfrm>
            <a:off x="609840" y="2520000"/>
            <a:ext cx="10949760" cy="3591000"/>
          </a:xfrm>
          <a:prstGeom prst="rect">
            <a:avLst/>
          </a:prstGeom>
          <a:noFill/>
          <a:ln w="76320">
            <a:noFill/>
          </a:ln>
        </p:spPr>
        <p:style>
          <a:lnRef idx="0"/>
          <a:fillRef idx="0"/>
          <a:effectRef idx="0"/>
          <a:fontRef idx="minor"/>
        </p:style>
      </p:sp>
      <p:sp>
        <p:nvSpPr>
          <p:cNvPr id="322" name="PlaceHolder 19"/>
          <p:cNvSpPr/>
          <p:nvPr/>
        </p:nvSpPr>
        <p:spPr>
          <a:xfrm>
            <a:off x="609480" y="198000"/>
            <a:ext cx="10009080" cy="1061640"/>
          </a:xfrm>
          <a:prstGeom prst="rect">
            <a:avLst/>
          </a:prstGeom>
          <a:solidFill>
            <a:srgbClr val="e16173"/>
          </a:solidFill>
          <a:ln w="76320">
            <a:solidFill>
              <a:srgbClr val="4b220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e994"/>
                </a:solidFill>
                <a:latin typeface="Lato"/>
                <a:ea typeface="AppleSystemUIFont"/>
              </a:rPr>
              <a:t>Isyung Panteritoryal ng Pilipinas</a:t>
            </a:r>
            <a:endParaRPr b="0" lang="en-PH" sz="4000" spc="-1" strike="noStrike">
              <a:latin typeface="Arial"/>
            </a:endParaRPr>
          </a:p>
        </p:txBody>
      </p:sp>
      <p:sp>
        <p:nvSpPr>
          <p:cNvPr id="323" name=""/>
          <p:cNvSpPr/>
          <p:nvPr/>
        </p:nvSpPr>
        <p:spPr>
          <a:xfrm>
            <a:off x="720000" y="1368000"/>
            <a:ext cx="6119640" cy="539640"/>
          </a:xfrm>
          <a:custGeom>
            <a:avLst/>
            <a:gdLst/>
            <a:ahLst/>
            <a:rect l="l" t="t" r="r" b="b"/>
            <a:pathLst>
              <a:path w="17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6750" y="1501"/>
                </a:lnTo>
                <a:lnTo>
                  <a:pt x="16751" y="1501"/>
                </a:lnTo>
                <a:cubicBezTo>
                  <a:pt x="16795" y="1501"/>
                  <a:pt x="16838" y="1489"/>
                  <a:pt x="16876" y="1467"/>
                </a:cubicBezTo>
                <a:cubicBezTo>
                  <a:pt x="16914" y="1446"/>
                  <a:pt x="16946" y="1414"/>
                  <a:pt x="16967" y="1376"/>
                </a:cubicBezTo>
                <a:cubicBezTo>
                  <a:pt x="16989" y="1338"/>
                  <a:pt x="17001" y="1295"/>
                  <a:pt x="17001" y="1251"/>
                </a:cubicBezTo>
                <a:lnTo>
                  <a:pt x="17001" y="250"/>
                </a:lnTo>
                <a:lnTo>
                  <a:pt x="17001" y="250"/>
                </a:lnTo>
                <a:lnTo>
                  <a:pt x="17001" y="250"/>
                </a:lnTo>
                <a:cubicBezTo>
                  <a:pt x="17001" y="206"/>
                  <a:pt x="16989" y="163"/>
                  <a:pt x="16967" y="125"/>
                </a:cubicBezTo>
                <a:cubicBezTo>
                  <a:pt x="16946" y="87"/>
                  <a:pt x="16914" y="55"/>
                  <a:pt x="16876" y="34"/>
                </a:cubicBezTo>
                <a:cubicBezTo>
                  <a:pt x="16838" y="12"/>
                  <a:pt x="16795" y="0"/>
                  <a:pt x="16751" y="0"/>
                </a:cubicBezTo>
                <a:lnTo>
                  <a:pt x="250" y="0"/>
                </a:lnTo>
              </a:path>
            </a:pathLst>
          </a:custGeom>
          <a:solidFill>
            <a:srgbClr val="4b2204"/>
          </a:solidFill>
          <a:ln w="38160">
            <a:solidFill>
              <a:srgbClr val="ff6d6d"/>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ffe994"/>
                </a:solidFill>
                <a:latin typeface="Lato"/>
                <a:ea typeface="AppleSystemUIFont"/>
              </a:rPr>
              <a:t>Sigalot ng China at Pilipinas sa West Philippine Sea</a:t>
            </a:r>
            <a:endParaRPr b="0" lang="en-PH" sz="2000" spc="-1" strike="noStrike">
              <a:latin typeface="Arial"/>
            </a:endParaRPr>
          </a:p>
        </p:txBody>
      </p:sp>
      <p:graphicFrame>
        <p:nvGraphicFramePr>
          <p:cNvPr id="324" name=""/>
          <p:cNvGraphicFramePr/>
          <p:nvPr/>
        </p:nvGraphicFramePr>
        <p:xfrm>
          <a:off x="660960" y="1967400"/>
          <a:ext cx="10858680" cy="3367080"/>
        </p:xfrm>
        <a:graphic>
          <a:graphicData uri="http://schemas.openxmlformats.org/drawingml/2006/table">
            <a:tbl>
              <a:tblPr/>
              <a:tblGrid>
                <a:gridCol w="2224800"/>
                <a:gridCol w="4313880"/>
                <a:gridCol w="4320360"/>
              </a:tblGrid>
              <a:tr h="561240">
                <a:tc>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c>
                  <a:txBody>
                    <a:bodyPr lIns="90000" rIns="90000" anchor="ctr">
                      <a:noAutofit/>
                    </a:bodyPr>
                    <a:p>
                      <a:pPr algn="ctr">
                        <a:lnSpc>
                          <a:spcPct val="100000"/>
                        </a:lnSpc>
                        <a:buNone/>
                      </a:pPr>
                      <a:r>
                        <a:rPr b="1" lang="en-PH" sz="2000" spc="-1" strike="noStrike">
                          <a:solidFill>
                            <a:srgbClr val="ffe994"/>
                          </a:solidFill>
                          <a:latin typeface="Lato"/>
                        </a:rPr>
                        <a:t>Pilipinas</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c>
                  <a:txBody>
                    <a:bodyPr lIns="90000" rIns="90000" anchor="ctr">
                      <a:noAutofit/>
                    </a:bodyPr>
                    <a:p>
                      <a:pPr algn="ctr">
                        <a:lnSpc>
                          <a:spcPct val="100000"/>
                        </a:lnSpc>
                        <a:buNone/>
                      </a:pPr>
                      <a:r>
                        <a:rPr b="1" lang="en-PH" sz="2000" spc="-1" strike="noStrike">
                          <a:solidFill>
                            <a:srgbClr val="ffe994"/>
                          </a:solidFill>
                          <a:latin typeface="Lato"/>
                        </a:rPr>
                        <a:t>China</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r>
              <a:tr h="561240">
                <a:tc>
                  <a:txBody>
                    <a:bodyPr lIns="90000" rIns="90000" anchor="ctr">
                      <a:noAutofit/>
                    </a:bodyPr>
                    <a:p>
                      <a:pPr>
                        <a:lnSpc>
                          <a:spcPct val="100000"/>
                        </a:lnSpc>
                        <a:buNone/>
                      </a:pPr>
                      <a:r>
                        <a:rPr b="1" lang="en-PH" sz="1400" spc="-1" strike="noStrike">
                          <a:latin typeface="Lato"/>
                        </a:rPr>
                        <a:t>Batayan sa Pag-angkin</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just">
                        <a:lnSpc>
                          <a:spcPct val="100000"/>
                        </a:lnSpc>
                        <a:buNone/>
                      </a:pPr>
                      <a:r>
                        <a:rPr b="1" lang="en-PH" sz="1400" spc="-1" strike="noStrike">
                          <a:latin typeface="Lato"/>
                          <a:ea typeface="AppleSystemUIFont"/>
                        </a:rPr>
                        <a:t>UNCLOS noong 1982 na nagpatibay sa 80 archipelagic baselines ng mga teritoryo</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just">
                        <a:lnSpc>
                          <a:spcPct val="100000"/>
                        </a:lnSpc>
                        <a:buNone/>
                      </a:pPr>
                      <a:r>
                        <a:rPr b="1" lang="en-PH" sz="1400" spc="-1" strike="noStrike">
                          <a:latin typeface="Lato"/>
                          <a:ea typeface="AppleSystemUIFont"/>
                        </a:rPr>
                        <a:t>Ang nine-dash line na makikita sa ginamit na mapa ng Nationalist Kuomintang</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561240">
                <a:tc>
                  <a:txBody>
                    <a:bodyPr lIns="90000" rIns="90000" anchor="ctr">
                      <a:noAutofit/>
                    </a:bodyPr>
                    <a:p>
                      <a:pPr>
                        <a:lnSpc>
                          <a:spcPct val="100000"/>
                        </a:lnSpc>
                        <a:buNone/>
                      </a:pPr>
                      <a:r>
                        <a:rPr b="1" lang="en-PH" sz="1400" spc="-1" strike="noStrike">
                          <a:latin typeface="Lato"/>
                        </a:rPr>
                        <a:t>Aksiyon</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just">
                        <a:lnSpc>
                          <a:spcPct val="100000"/>
                        </a:lnSpc>
                        <a:buNone/>
                      </a:pPr>
                      <a:r>
                        <a:rPr b="1" lang="en-PH" sz="1400" spc="-1" strike="noStrike">
                          <a:latin typeface="Lato"/>
                          <a:ea typeface="AppleSystemUIFont"/>
                        </a:rPr>
                        <a:t>Noong 2009 ay nagdagdag ang China ng mga patrolyang militar sa West Philippine Sea.</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561240">
                <a:tc>
                  <a:txBody>
                    <a:bodyPr lIns="90000" rIns="90000" anchor="ctr">
                      <a:noAutofit/>
                    </a:bodyPr>
                    <a:p>
                      <a:pPr>
                        <a:lnSpc>
                          <a:spcPct val="100000"/>
                        </a:lnSpc>
                        <a:buNone/>
                      </a:pPr>
                      <a:r>
                        <a:rPr b="1" lang="en-PH" sz="1400" spc="-1" strike="noStrike">
                          <a:latin typeface="Lato"/>
                        </a:rPr>
                        <a:t>Aksiyon</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just">
                        <a:lnSpc>
                          <a:spcPct val="100000"/>
                        </a:lnSpc>
                        <a:buNone/>
                      </a:pPr>
                      <a:r>
                        <a:rPr b="1" lang="en-PH" sz="1200" spc="-1" strike="noStrike">
                          <a:latin typeface="Lato"/>
                          <a:ea typeface="AppleSystemUIFont"/>
                        </a:rPr>
                        <a:t>Noong 2012 ay naglagay ng hukbong pandagat sa Scarborough Shoal ngunit umatras dahil sa payo ng US bunga ng kasunduan na ang China ay aatras din.</a:t>
                      </a:r>
                      <a:endParaRPr b="0" lang="en-PH" sz="12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just">
                        <a:lnSpc>
                          <a:spcPct val="100000"/>
                        </a:lnSpc>
                        <a:buNone/>
                      </a:pPr>
                      <a:r>
                        <a:rPr b="1" lang="en-PH" sz="1200" spc="-1" strike="noStrike">
                          <a:latin typeface="Lato"/>
                          <a:ea typeface="AppleSystemUIFont"/>
                        </a:rPr>
                        <a:t>Noong 2012 ay nanatili ang puwersang militar ng China sa Scarborough Shoal at hindi tumupad sa kasunduan na pinagitnaan ng US.</a:t>
                      </a:r>
                      <a:endParaRPr b="0" lang="en-PH" sz="12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561240">
                <a:tc>
                  <a:txBody>
                    <a:bodyPr lIns="90000" rIns="90000" anchor="ctr">
                      <a:noAutofit/>
                    </a:bodyPr>
                    <a:p>
                      <a:pPr>
                        <a:lnSpc>
                          <a:spcPct val="100000"/>
                        </a:lnSpc>
                        <a:buNone/>
                      </a:pPr>
                      <a:r>
                        <a:rPr b="1" lang="en-PH" sz="1400" spc="-1" strike="noStrike">
                          <a:latin typeface="Lato"/>
                        </a:rPr>
                        <a:t>Aksiyon</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nSpc>
                          <a:spcPct val="100000"/>
                        </a:lnSpc>
                        <a:buNone/>
                      </a:pPr>
                      <a:r>
                        <a:rPr b="1" lang="en-PH" sz="1400" spc="-1" strike="noStrike">
                          <a:latin typeface="Lato"/>
                          <a:ea typeface="AppleSystemUIFont"/>
                        </a:rPr>
                        <a:t>Noong 2013 ay naglagay ng Bantay Dagat sa Thomas Shoal.</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561240">
                <a:tc>
                  <a:txBody>
                    <a:bodyPr lIns="90000" rIns="90000" anchor="ctr">
                      <a:noAutofit/>
                    </a:bodyPr>
                    <a:p>
                      <a:pPr>
                        <a:lnSpc>
                          <a:spcPct val="100000"/>
                        </a:lnSpc>
                        <a:buNone/>
                      </a:pPr>
                      <a:r>
                        <a:rPr b="1" lang="en-PH" sz="1400" spc="-1" strike="noStrike">
                          <a:latin typeface="Lato"/>
                        </a:rPr>
                        <a:t>Aksiyon</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just">
                        <a:lnSpc>
                          <a:spcPct val="100000"/>
                        </a:lnSpc>
                        <a:buNone/>
                      </a:pPr>
                      <a:r>
                        <a:rPr b="1" lang="en-PH" sz="1030" spc="-1" strike="noStrike">
                          <a:latin typeface="Lato"/>
                        </a:rPr>
                        <a:t>Noong ika-30 ng Marso 2014 ay naghain ang Pilipinas ng 4,000-pahinang pleading o memorial sa Permanent Court of Arbitration sa The Hague, Netherlands.</a:t>
                      </a:r>
                      <a:endParaRPr b="0" lang="en-PH" sz="1030" spc="-1" strike="noStrike">
                        <a:latin typeface="Arial"/>
                      </a:endParaRPr>
                    </a:p>
                    <a:p>
                      <a:pPr algn="just">
                        <a:lnSpc>
                          <a:spcPct val="100000"/>
                        </a:lnSpc>
                        <a:buNone/>
                      </a:pPr>
                      <a:r>
                        <a:rPr b="1" lang="en-PH" sz="1030" spc="-1" strike="noStrike">
                          <a:latin typeface="Lato"/>
                        </a:rPr>
                        <a:t>Noong Abril 28, nilagdaan ng Pilipinas at US ang isang Enhanced Defense Cooperation Agreement (EDCA) na nagbigay ng pahintulot sa mga Amerikanong militar upang magkaroon ng rotational presence at mag-imbak ng mga suplay sa mga base militar sa Pilipinas sa loob ng 10 taon.</a:t>
                      </a:r>
                      <a:endParaRPr b="0" lang="en-PH" sz="103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nchor="ctr">
                      <a:noAutofit/>
                    </a:bodyPr>
                    <a:p>
                      <a:pPr algn="just">
                        <a:lnSpc>
                          <a:spcPct val="100000"/>
                        </a:lnSpc>
                        <a:buNone/>
                      </a:pPr>
                      <a:r>
                        <a:rPr b="1" lang="en-PH" sz="1400" spc="-1" strike="noStrike">
                          <a:latin typeface="Lato"/>
                          <a:ea typeface="AppleSystemUIFont"/>
                        </a:rPr>
                        <a:t>Noong 2014 ay tumanggi na magsumite ng kasagutan sa pleading na isinampa ng Pilipinas.</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7410</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2023-05-09T08:56:00Z</dcterms:modified>
  <cp:revision>3388</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