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6.png" ContentType="image/png"/>
  <Override PartName="/ppt/media/image21.png" ContentType="image/png"/>
  <Override PartName="/ppt/media/image11.png" ContentType="image/png"/>
  <Override PartName="/ppt/media/image7.png" ContentType="image/png"/>
  <Override PartName="/ppt/media/image22.png" ContentType="image/png"/>
  <Override PartName="/ppt/media/image23.png" ContentType="image/png"/>
  <Override PartName="/ppt/media/image8.png" ContentType="image/png"/>
  <Override PartName="/ppt/media/image3.png" ContentType="image/png"/>
  <Override PartName="/ppt/media/image4.png" ContentType="image/png"/>
  <Override PartName="/ppt/media/image24.png" ContentType="image/png"/>
  <Override PartName="/ppt/media/image9.png" ContentType="image/png"/>
  <Override PartName="/ppt/media/image10.png" ContentType="image/png"/>
  <Override PartName="/ppt/media/image12.png" ContentType="image/png"/>
  <Override PartName="/ppt/media/image13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20.png" ContentType="image/png"/>
  <Override PartName="/ppt/media/image5.png" ContentType="image/png"/>
  <Override PartName="/ppt/media/image25.png" ContentType="image/png"/>
  <Override PartName="/ppt/media/image19.png" ContentType="image/png"/>
  <Override PartName="/ppt/media/image14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69440" cy="683532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76320" cy="27763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1760" cy="383976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1760" cy="3614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69440" cy="61236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47880" cy="94788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1960" cy="101196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692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06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3760" cy="336204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866400" y="2755800"/>
            <a:ext cx="8192520" cy="228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Pagdiriwang ng Kapayapaan (Liham) </a:t>
            </a:r>
            <a:endParaRPr b="0" lang="en-PH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Wika/Gramatika – Simuno at Panaguri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"/>
          <p:cNvSpPr/>
          <p:nvPr/>
        </p:nvSpPr>
        <p:spPr>
          <a:xfrm>
            <a:off x="936000" y="1140840"/>
            <a:ext cx="10439280" cy="1918080"/>
          </a:xfrm>
          <a:prstGeom prst="rect">
            <a:avLst/>
          </a:prstGeom>
          <a:solidFill>
            <a:srgbClr val="f1dfd3">
              <a:alpha val="95000"/>
            </a:srgbClr>
          </a:solidFill>
          <a:ln w="76320">
            <a:solidFill>
              <a:srgbClr val="e1283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Pagbasa ng mga Salitang Natutuhan sa Aralin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Basahin ang mga salita nang maliwanag at tuloy-tuloy.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3000" spc="-1" strike="noStrike">
              <a:latin typeface="Arial"/>
            </a:endParaRPr>
          </a:p>
        </p:txBody>
      </p:sp>
      <p:graphicFrame>
        <p:nvGraphicFramePr>
          <p:cNvPr id="160" name=""/>
          <p:cNvGraphicFramePr/>
          <p:nvPr/>
        </p:nvGraphicFramePr>
        <p:xfrm>
          <a:off x="861120" y="3420000"/>
          <a:ext cx="10298520" cy="2400480"/>
        </p:xfrm>
        <a:graphic>
          <a:graphicData uri="http://schemas.openxmlformats.org/drawingml/2006/table">
            <a:tbl>
              <a:tblPr/>
              <a:tblGrid>
                <a:gridCol w="2574000"/>
                <a:gridCol w="2574000"/>
                <a:gridCol w="2574000"/>
                <a:gridCol w="2576880"/>
              </a:tblGrid>
              <a:tr h="5720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800" spc="-1" strike="noStrike">
                          <a:latin typeface="Lato"/>
                        </a:rPr>
                        <a:t>tungkol</a:t>
                      </a:r>
                      <a:endParaRPr b="0" lang="en-PH" sz="2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d93355"/>
                      </a:solidFill>
                    </a:lnL>
                    <a:lnR w="720">
                      <a:solidFill>
                        <a:srgbClr val="d93355"/>
                      </a:solidFill>
                    </a:lnR>
                    <a:lnT w="720">
                      <a:solidFill>
                        <a:srgbClr val="d93355"/>
                      </a:solidFill>
                    </a:lnT>
                    <a:lnB w="720">
                      <a:solidFill>
                        <a:srgbClr val="d93355"/>
                      </a:solidFill>
                    </a:lnB>
                    <a:solidFill>
                      <a:srgbClr val="00a4c8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800" spc="-1" strike="noStrike">
                          <a:latin typeface="Lato"/>
                        </a:rPr>
                        <a:t>inyong</a:t>
                      </a:r>
                      <a:endParaRPr b="0" lang="en-PH" sz="2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d93355"/>
                      </a:solidFill>
                    </a:lnL>
                    <a:lnR w="720">
                      <a:solidFill>
                        <a:srgbClr val="d93355"/>
                      </a:solidFill>
                    </a:lnR>
                    <a:lnT w="720">
                      <a:solidFill>
                        <a:srgbClr val="d93355"/>
                      </a:solidFill>
                    </a:lnT>
                    <a:lnB w="720">
                      <a:solidFill>
                        <a:srgbClr val="d93355"/>
                      </a:solidFill>
                    </a:lnB>
                    <a:solidFill>
                      <a:srgbClr val="00a4c8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800" spc="-1" strike="noStrike">
                          <a:latin typeface="Lato"/>
                        </a:rPr>
                        <a:t>pala</a:t>
                      </a:r>
                      <a:endParaRPr b="0" lang="en-PH" sz="2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d93355"/>
                      </a:solidFill>
                    </a:lnL>
                    <a:lnR w="720">
                      <a:solidFill>
                        <a:srgbClr val="d93355"/>
                      </a:solidFill>
                    </a:lnR>
                    <a:lnT w="720">
                      <a:solidFill>
                        <a:srgbClr val="d93355"/>
                      </a:solidFill>
                    </a:lnT>
                    <a:lnB w="720">
                      <a:solidFill>
                        <a:srgbClr val="d93355"/>
                      </a:solidFill>
                    </a:lnB>
                    <a:solidFill>
                      <a:srgbClr val="00a4c8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800" spc="-1" strike="noStrike">
                          <a:latin typeface="Lato"/>
                        </a:rPr>
                        <a:t>ninyo</a:t>
                      </a:r>
                      <a:endParaRPr b="0" lang="en-PH" sz="2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d93355"/>
                      </a:solidFill>
                    </a:lnL>
                    <a:lnR w="720">
                      <a:solidFill>
                        <a:srgbClr val="d93355"/>
                      </a:solidFill>
                    </a:lnR>
                    <a:lnT w="720">
                      <a:solidFill>
                        <a:srgbClr val="d93355"/>
                      </a:solidFill>
                    </a:lnT>
                    <a:lnB w="720">
                      <a:solidFill>
                        <a:srgbClr val="d93355"/>
                      </a:solidFill>
                    </a:lnB>
                    <a:solidFill>
                      <a:srgbClr val="00a4c8"/>
                    </a:solidFill>
                  </a:tcPr>
                </a:tc>
              </a:tr>
              <a:tr h="64692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800" spc="-1" strike="noStrike">
                          <a:latin typeface="Lato"/>
                        </a:rPr>
                        <a:t>kapayapaan</a:t>
                      </a:r>
                      <a:endParaRPr b="0" lang="en-PH" sz="2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d93355"/>
                      </a:solidFill>
                    </a:lnL>
                    <a:lnR w="720">
                      <a:solidFill>
                        <a:srgbClr val="d93355"/>
                      </a:solidFill>
                    </a:lnR>
                    <a:lnT w="720">
                      <a:solidFill>
                        <a:srgbClr val="d93355"/>
                      </a:solidFill>
                    </a:lnT>
                    <a:lnB w="720">
                      <a:solidFill>
                        <a:srgbClr val="d93355"/>
                      </a:solidFill>
                    </a:lnB>
                    <a:solidFill>
                      <a:srgbClr val="3ba448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800" spc="-1" strike="noStrike">
                          <a:latin typeface="Lato"/>
                        </a:rPr>
                        <a:t>talaga</a:t>
                      </a:r>
                      <a:endParaRPr b="0" lang="en-PH" sz="2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d93355"/>
                      </a:solidFill>
                    </a:lnL>
                    <a:lnR w="720">
                      <a:solidFill>
                        <a:srgbClr val="d93355"/>
                      </a:solidFill>
                    </a:lnR>
                    <a:lnT w="720">
                      <a:solidFill>
                        <a:srgbClr val="d93355"/>
                      </a:solidFill>
                    </a:lnT>
                    <a:lnB w="720">
                      <a:solidFill>
                        <a:srgbClr val="d93355"/>
                      </a:solidFill>
                    </a:lnB>
                    <a:solidFill>
                      <a:srgbClr val="3ba448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800" spc="-1" strike="noStrike">
                          <a:latin typeface="Lato"/>
                        </a:rPr>
                        <a:t>simula</a:t>
                      </a:r>
                      <a:endParaRPr b="0" lang="en-PH" sz="2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d93355"/>
                      </a:solidFill>
                    </a:lnL>
                    <a:lnR w="720">
                      <a:solidFill>
                        <a:srgbClr val="d93355"/>
                      </a:solidFill>
                    </a:lnR>
                    <a:lnT w="720">
                      <a:solidFill>
                        <a:srgbClr val="d93355"/>
                      </a:solidFill>
                    </a:lnT>
                    <a:lnB w="720">
                      <a:solidFill>
                        <a:srgbClr val="d93355"/>
                      </a:solidFill>
                    </a:lnB>
                    <a:solidFill>
                      <a:srgbClr val="3ba448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800" spc="-1" strike="noStrike">
                          <a:latin typeface="Lato"/>
                        </a:rPr>
                        <a:t>nito</a:t>
                      </a:r>
                      <a:endParaRPr b="0" lang="en-PH" sz="2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d93355"/>
                      </a:solidFill>
                    </a:lnL>
                    <a:lnR w="720">
                      <a:solidFill>
                        <a:srgbClr val="d93355"/>
                      </a:solidFill>
                    </a:lnR>
                    <a:lnT w="720">
                      <a:solidFill>
                        <a:srgbClr val="d93355"/>
                      </a:solidFill>
                    </a:lnT>
                    <a:lnB w="720">
                      <a:solidFill>
                        <a:srgbClr val="d93355"/>
                      </a:solidFill>
                    </a:lnB>
                    <a:solidFill>
                      <a:srgbClr val="3ba448"/>
                    </a:solidFill>
                  </a:tcPr>
                </a:tc>
              </a:tr>
              <a:tr h="60192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800" spc="-1" strike="noStrike">
                          <a:latin typeface="Lato"/>
                        </a:rPr>
                        <a:t>ibang</a:t>
                      </a:r>
                      <a:endParaRPr b="0" lang="en-PH" sz="2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d93355"/>
                      </a:solidFill>
                    </a:lnL>
                    <a:lnR w="720">
                      <a:solidFill>
                        <a:srgbClr val="d93355"/>
                      </a:solidFill>
                    </a:lnR>
                    <a:lnT w="720">
                      <a:solidFill>
                        <a:srgbClr val="d93355"/>
                      </a:solidFill>
                    </a:lnT>
                    <a:lnB w="720">
                      <a:solidFill>
                        <a:srgbClr val="d93355"/>
                      </a:solidFill>
                    </a:lnB>
                    <a:solidFill>
                      <a:srgbClr val="00a4c8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800" spc="-1" strike="noStrike">
                          <a:latin typeface="Lato"/>
                        </a:rPr>
                        <a:t>kalapati</a:t>
                      </a:r>
                      <a:endParaRPr b="0" lang="en-PH" sz="2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d93355"/>
                      </a:solidFill>
                    </a:lnL>
                    <a:lnR w="720">
                      <a:solidFill>
                        <a:srgbClr val="d93355"/>
                      </a:solidFill>
                    </a:lnR>
                    <a:lnT w="720">
                      <a:solidFill>
                        <a:srgbClr val="d93355"/>
                      </a:solidFill>
                    </a:lnT>
                    <a:lnB w="720">
                      <a:solidFill>
                        <a:srgbClr val="d93355"/>
                      </a:solidFill>
                    </a:lnB>
                    <a:solidFill>
                      <a:srgbClr val="00a4c8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i="1" lang="en-PH" sz="2800" spc="-1" strike="noStrike">
                          <a:latin typeface="Lato"/>
                        </a:rPr>
                        <a:t>olive</a:t>
                      </a:r>
                      <a:endParaRPr b="0" lang="en-PH" sz="2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d93355"/>
                      </a:solidFill>
                    </a:lnL>
                    <a:lnR w="720">
                      <a:solidFill>
                        <a:srgbClr val="d93355"/>
                      </a:solidFill>
                    </a:lnR>
                    <a:lnT w="720">
                      <a:solidFill>
                        <a:srgbClr val="d93355"/>
                      </a:solidFill>
                    </a:lnT>
                    <a:lnB w="720">
                      <a:solidFill>
                        <a:srgbClr val="d93355"/>
                      </a:solidFill>
                    </a:lnB>
                    <a:solidFill>
                      <a:srgbClr val="00a4c8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800" spc="-1" strike="noStrike">
                          <a:latin typeface="Lato"/>
                        </a:rPr>
                        <a:t>senyas</a:t>
                      </a:r>
                      <a:endParaRPr b="0" lang="en-PH" sz="2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d93355"/>
                      </a:solidFill>
                    </a:lnL>
                    <a:lnR w="720">
                      <a:solidFill>
                        <a:srgbClr val="d93355"/>
                      </a:solidFill>
                    </a:lnR>
                    <a:lnT w="720">
                      <a:solidFill>
                        <a:srgbClr val="d93355"/>
                      </a:solidFill>
                    </a:lnT>
                    <a:lnB w="720">
                      <a:solidFill>
                        <a:srgbClr val="d93355"/>
                      </a:solidFill>
                    </a:lnB>
                    <a:solidFill>
                      <a:srgbClr val="00a4c8"/>
                    </a:solidFill>
                  </a:tcPr>
                </a:tc>
              </a:tr>
              <a:tr h="57996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800" spc="-1" strike="noStrike">
                          <a:latin typeface="Lato"/>
                        </a:rPr>
                        <a:t>simbolo</a:t>
                      </a:r>
                      <a:endParaRPr b="0" lang="en-PH" sz="2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d93355"/>
                      </a:solidFill>
                    </a:lnL>
                    <a:lnR w="720">
                      <a:solidFill>
                        <a:srgbClr val="d93355"/>
                      </a:solidFill>
                    </a:lnR>
                    <a:lnT w="720">
                      <a:solidFill>
                        <a:srgbClr val="d93355"/>
                      </a:solidFill>
                    </a:lnT>
                    <a:lnB w="720">
                      <a:solidFill>
                        <a:srgbClr val="d93355"/>
                      </a:solidFill>
                    </a:lnB>
                    <a:solidFill>
                      <a:srgbClr val="3ba448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800" spc="-1" strike="noStrike">
                          <a:latin typeface="Lato"/>
                        </a:rPr>
                        <a:t>baitang</a:t>
                      </a:r>
                      <a:endParaRPr b="0" lang="en-PH" sz="2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d93355"/>
                      </a:solidFill>
                    </a:lnL>
                    <a:lnR w="720">
                      <a:solidFill>
                        <a:srgbClr val="d93355"/>
                      </a:solidFill>
                    </a:lnR>
                    <a:lnT w="720">
                      <a:solidFill>
                        <a:srgbClr val="d93355"/>
                      </a:solidFill>
                    </a:lnT>
                    <a:lnB w="720">
                      <a:solidFill>
                        <a:srgbClr val="d93355"/>
                      </a:solidFill>
                    </a:lnB>
                    <a:solidFill>
                      <a:srgbClr val="3ba448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800" spc="-1" strike="noStrike">
                          <a:latin typeface="Lato"/>
                        </a:rPr>
                        <a:t>parada</a:t>
                      </a:r>
                      <a:endParaRPr b="0" lang="en-PH" sz="2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d93355"/>
                      </a:solidFill>
                    </a:lnL>
                    <a:lnR w="720">
                      <a:solidFill>
                        <a:srgbClr val="d93355"/>
                      </a:solidFill>
                    </a:lnR>
                    <a:lnT w="720">
                      <a:solidFill>
                        <a:srgbClr val="d93355"/>
                      </a:solidFill>
                    </a:lnT>
                    <a:lnB w="720">
                      <a:solidFill>
                        <a:srgbClr val="d93355"/>
                      </a:solidFill>
                    </a:lnB>
                    <a:solidFill>
                      <a:srgbClr val="3ba448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800" spc="-1" strike="noStrike">
                          <a:latin typeface="Lato"/>
                        </a:rPr>
                        <a:t>makukulay</a:t>
                      </a:r>
                      <a:endParaRPr b="0" lang="en-PH" sz="2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d93355"/>
                      </a:solidFill>
                    </a:lnL>
                    <a:lnR w="720">
                      <a:solidFill>
                        <a:srgbClr val="d93355"/>
                      </a:solidFill>
                    </a:lnR>
                    <a:lnT w="720">
                      <a:solidFill>
                        <a:srgbClr val="d93355"/>
                      </a:solidFill>
                    </a:lnT>
                    <a:lnB w="720">
                      <a:solidFill>
                        <a:srgbClr val="d93355"/>
                      </a:solidFill>
                    </a:lnB>
                    <a:solidFill>
                      <a:srgbClr val="3ba448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"/>
          <p:cNvSpPr/>
          <p:nvPr/>
        </p:nvSpPr>
        <p:spPr>
          <a:xfrm>
            <a:off x="720000" y="1043640"/>
            <a:ext cx="10619280" cy="2015640"/>
          </a:xfrm>
          <a:prstGeom prst="rect">
            <a:avLst/>
          </a:prstGeom>
          <a:solidFill>
            <a:srgbClr val="ceca5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Paghanap ng Maliliit na Salita sa Mahabang Salita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Itala ang iba pang mga salita mula sa nakatalang salita.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endParaRPr b="0" lang="en-PH" sz="3000" spc="-1" strike="noStrike">
              <a:latin typeface="Arial"/>
            </a:endParaRPr>
          </a:p>
        </p:txBody>
      </p:sp>
      <p:pic>
        <p:nvPicPr>
          <p:cNvPr id="162" name="" descr=""/>
          <p:cNvPicPr/>
          <p:nvPr/>
        </p:nvPicPr>
        <p:blipFill>
          <a:blip r:embed="rId1"/>
          <a:stretch/>
        </p:blipFill>
        <p:spPr>
          <a:xfrm>
            <a:off x="2520000" y="3060000"/>
            <a:ext cx="7379280" cy="3015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" descr=""/>
          <p:cNvPicPr/>
          <p:nvPr/>
        </p:nvPicPr>
        <p:blipFill>
          <a:blip r:embed="rId1"/>
          <a:stretch/>
        </p:blipFill>
        <p:spPr>
          <a:xfrm>
            <a:off x="1173600" y="1191960"/>
            <a:ext cx="9985680" cy="4027320"/>
          </a:xfrm>
          <a:prstGeom prst="rect">
            <a:avLst/>
          </a:prstGeom>
          <a:ln w="0">
            <a:noFill/>
          </a:ln>
        </p:spPr>
      </p:pic>
      <p:sp>
        <p:nvSpPr>
          <p:cNvPr id="164" name=""/>
          <p:cNvSpPr/>
          <p:nvPr/>
        </p:nvSpPr>
        <p:spPr>
          <a:xfrm>
            <a:off x="1440000" y="-900000"/>
            <a:ext cx="1079280" cy="53928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"/>
          <p:cNvSpPr/>
          <p:nvPr/>
        </p:nvSpPr>
        <p:spPr>
          <a:xfrm>
            <a:off x="1080000" y="1080000"/>
            <a:ext cx="10078920" cy="5039280"/>
          </a:xfrm>
          <a:prstGeom prst="rect">
            <a:avLst/>
          </a:prstGeom>
          <a:solidFill>
            <a:srgbClr val="f7ba6e"/>
          </a:solidFill>
          <a:ln w="38160">
            <a:solidFill>
              <a:srgbClr val="3e4a3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Pangungusap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Binubuo ng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Simuno -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pinag-uusapan ginagawa 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Panaguri- </a:t>
            </a:r>
            <a:r>
              <a:rPr b="0" lang="en-PH" sz="30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naglalarawan sa pinag-uusapan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3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c9211e"/>
                </a:solidFill>
                <a:latin typeface="Lato"/>
                <a:ea typeface="DejaVu Sans"/>
              </a:rPr>
              <a:t>Si Ellen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ay 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8080"/>
                </a:solidFill>
                <a:latin typeface="Lato"/>
                <a:ea typeface="DejaVu Sans"/>
              </a:rPr>
              <a:t>sumulat kay Kate.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  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simuno 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panaguri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"/>
          <p:cNvSpPr/>
          <p:nvPr/>
        </p:nvSpPr>
        <p:spPr>
          <a:xfrm>
            <a:off x="413640" y="1440000"/>
            <a:ext cx="8585640" cy="4499280"/>
          </a:xfrm>
          <a:prstGeom prst="rect">
            <a:avLst/>
          </a:prstGeom>
          <a:solidFill>
            <a:srgbClr val="cfe8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1. Ang kalapati ay lumilipad.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a. Ano ang pinag-uusapan?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b. Ano ang ginagawa ng pinag-uusapan?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Ano ang tawag sa pinag-uusapan sa isang pangungusap?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Ano naman ang tawag sa ginagawa o naglalarawan sa pinaguusapan?</a:t>
            </a:r>
            <a:endParaRPr b="0" lang="en-PH" sz="2800" spc="-1" strike="noStrike">
              <a:latin typeface="Arial"/>
            </a:endParaRPr>
          </a:p>
        </p:txBody>
      </p:sp>
      <p:pic>
        <p:nvPicPr>
          <p:cNvPr id="167" name="" descr=""/>
          <p:cNvPicPr/>
          <p:nvPr/>
        </p:nvPicPr>
        <p:blipFill>
          <a:blip r:embed="rId1"/>
          <a:stretch/>
        </p:blipFill>
        <p:spPr>
          <a:xfrm>
            <a:off x="7446240" y="1260000"/>
            <a:ext cx="4781520" cy="3419280"/>
          </a:xfrm>
          <a:prstGeom prst="rect">
            <a:avLst/>
          </a:prstGeom>
          <a:ln w="0">
            <a:noFill/>
          </a:ln>
        </p:spPr>
      </p:pic>
      <p:sp>
        <p:nvSpPr>
          <p:cNvPr id="168" name=""/>
          <p:cNvSpPr/>
          <p:nvPr/>
        </p:nvSpPr>
        <p:spPr>
          <a:xfrm>
            <a:off x="331200" y="360000"/>
            <a:ext cx="4348080" cy="516600"/>
          </a:xfrm>
          <a:prstGeom prst="rect">
            <a:avLst/>
          </a:prstGeom>
          <a:solidFill>
            <a:srgbClr val="fde06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Sagutin ang mga tanong.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" descr=""/>
          <p:cNvPicPr/>
          <p:nvPr/>
        </p:nvPicPr>
        <p:blipFill>
          <a:blip r:embed="rId1"/>
          <a:srcRect l="9865" t="1918" r="5020" b="2639"/>
          <a:stretch/>
        </p:blipFill>
        <p:spPr>
          <a:xfrm>
            <a:off x="8280000" y="1980000"/>
            <a:ext cx="3301920" cy="4002120"/>
          </a:xfrm>
          <a:prstGeom prst="rect">
            <a:avLst/>
          </a:prstGeom>
          <a:ln w="0">
            <a:noFill/>
          </a:ln>
        </p:spPr>
      </p:pic>
      <p:sp>
        <p:nvSpPr>
          <p:cNvPr id="126" name=""/>
          <p:cNvSpPr/>
          <p:nvPr/>
        </p:nvSpPr>
        <p:spPr>
          <a:xfrm>
            <a:off x="1080000" y="360000"/>
            <a:ext cx="8870760" cy="1618920"/>
          </a:xfrm>
          <a:prstGeom prst="rect">
            <a:avLst/>
          </a:prstGeom>
          <a:solidFill>
            <a:srgbClr val="e5c1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         </a:t>
            </a:r>
            <a:r>
              <a:rPr b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Paaano ipinagdiriwang ang kapayapaan?</a:t>
            </a:r>
            <a:endParaRPr b="0" lang="en-PH" sz="2800" spc="-1" strike="noStrike">
              <a:latin typeface="Arial"/>
            </a:endParaRPr>
          </a:p>
        </p:txBody>
      </p:sp>
      <p:pic>
        <p:nvPicPr>
          <p:cNvPr id="127" name="" descr=""/>
          <p:cNvPicPr/>
          <p:nvPr/>
        </p:nvPicPr>
        <p:blipFill>
          <a:blip r:embed="rId2"/>
          <a:stretch/>
        </p:blipFill>
        <p:spPr>
          <a:xfrm>
            <a:off x="1080000" y="203760"/>
            <a:ext cx="1257120" cy="2349360"/>
          </a:xfrm>
          <a:prstGeom prst="rect">
            <a:avLst/>
          </a:prstGeom>
          <a:ln w="0">
            <a:noFill/>
          </a:ln>
        </p:spPr>
      </p:pic>
      <p:sp>
        <p:nvSpPr>
          <p:cNvPr id="128" name=""/>
          <p:cNvSpPr/>
          <p:nvPr/>
        </p:nvSpPr>
        <p:spPr>
          <a:xfrm>
            <a:off x="533520" y="2761560"/>
            <a:ext cx="8285760" cy="3177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Gunitain at Ibahagi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1. Ilarawan ang isang pagdiriwang.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2. Itala ang mga gawain dito.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3. Pag-usapan ng kapangkat ang nabuong talaan.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360000" y="1379880"/>
            <a:ext cx="10359360" cy="95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Pagtukoy sa Kahulugan ng Salita sa Tulong ng Larawan</a:t>
            </a:r>
            <a:endParaRPr b="0" lang="en-PH" sz="2600" spc="-1" strike="noStrike">
              <a:latin typeface="Arial"/>
            </a:endParaRPr>
          </a:p>
        </p:txBody>
      </p:sp>
      <p:pic>
        <p:nvPicPr>
          <p:cNvPr id="130" name="" descr=""/>
          <p:cNvPicPr/>
          <p:nvPr/>
        </p:nvPicPr>
        <p:blipFill>
          <a:blip r:embed="rId1"/>
          <a:stretch/>
        </p:blipFill>
        <p:spPr>
          <a:xfrm>
            <a:off x="0" y="44640"/>
            <a:ext cx="1978920" cy="886680"/>
          </a:xfrm>
          <a:prstGeom prst="rect">
            <a:avLst/>
          </a:prstGeom>
          <a:ln w="0">
            <a:noFill/>
          </a:ln>
        </p:spPr>
      </p:pic>
      <p:sp>
        <p:nvSpPr>
          <p:cNvPr id="131" name=""/>
          <p:cNvSpPr/>
          <p:nvPr/>
        </p:nvSpPr>
        <p:spPr>
          <a:xfrm>
            <a:off x="900000" y="4584240"/>
            <a:ext cx="2879280" cy="45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selebrasyon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4320720" y="4500000"/>
            <a:ext cx="3778920" cy="107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Ang kalapati ay isa sa mga</a:t>
            </a:r>
            <a:endParaRPr b="0" lang="en-PH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4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simbolo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ng kapayapaan.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9114840" y="4860000"/>
            <a:ext cx="1504440" cy="45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olive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34" name="" descr=""/>
          <p:cNvPicPr/>
          <p:nvPr/>
        </p:nvPicPr>
        <p:blipFill>
          <a:blip r:embed="rId2"/>
          <a:stretch/>
        </p:blipFill>
        <p:spPr>
          <a:xfrm>
            <a:off x="1080000" y="2160000"/>
            <a:ext cx="2565000" cy="1979640"/>
          </a:xfrm>
          <a:prstGeom prst="rect">
            <a:avLst/>
          </a:prstGeom>
          <a:ln w="0">
            <a:noFill/>
          </a:ln>
        </p:spPr>
      </p:pic>
      <p:pic>
        <p:nvPicPr>
          <p:cNvPr id="135" name="" descr=""/>
          <p:cNvPicPr/>
          <p:nvPr/>
        </p:nvPicPr>
        <p:blipFill>
          <a:blip r:embed="rId3"/>
          <a:stretch/>
        </p:blipFill>
        <p:spPr>
          <a:xfrm>
            <a:off x="4315680" y="2700000"/>
            <a:ext cx="3423960" cy="1439640"/>
          </a:xfrm>
          <a:prstGeom prst="rect">
            <a:avLst/>
          </a:prstGeom>
          <a:ln w="0">
            <a:noFill/>
          </a:ln>
        </p:spPr>
      </p:pic>
      <p:sp>
        <p:nvSpPr>
          <p:cNvPr id="136" name=""/>
          <p:cNvSpPr/>
          <p:nvPr/>
        </p:nvSpPr>
        <p:spPr>
          <a:xfrm>
            <a:off x="4860000" y="2160000"/>
            <a:ext cx="2518920" cy="53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simbolo</a:t>
            </a:r>
            <a:endParaRPr b="0" lang="en-PH" sz="2400" spc="-1" strike="noStrike">
              <a:latin typeface="Arial"/>
            </a:endParaRPr>
          </a:p>
        </p:txBody>
      </p:sp>
      <p:grpSp>
        <p:nvGrpSpPr>
          <p:cNvPr id="137" name=""/>
          <p:cNvGrpSpPr/>
          <p:nvPr/>
        </p:nvGrpSpPr>
        <p:grpSpPr>
          <a:xfrm>
            <a:off x="8642520" y="2340000"/>
            <a:ext cx="2339640" cy="2528640"/>
            <a:chOff x="8642520" y="2340000"/>
            <a:chExt cx="2339640" cy="2528640"/>
          </a:xfrm>
        </p:grpSpPr>
        <p:pic>
          <p:nvPicPr>
            <p:cNvPr id="138" name="" descr=""/>
            <p:cNvPicPr/>
            <p:nvPr/>
          </p:nvPicPr>
          <p:blipFill>
            <a:blip r:embed="rId4"/>
            <a:stretch/>
          </p:blipFill>
          <p:spPr>
            <a:xfrm>
              <a:off x="8645040" y="3604680"/>
              <a:ext cx="1761840" cy="1263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39" name="" descr=""/>
            <p:cNvPicPr/>
            <p:nvPr/>
          </p:nvPicPr>
          <p:blipFill>
            <a:blip r:embed="rId5"/>
            <a:stretch/>
          </p:blipFill>
          <p:spPr>
            <a:xfrm>
              <a:off x="8642520" y="2340000"/>
              <a:ext cx="1761840" cy="1263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40" name="" descr=""/>
            <p:cNvPicPr/>
            <p:nvPr/>
          </p:nvPicPr>
          <p:blipFill>
            <a:blip r:embed="rId6"/>
            <a:stretch/>
          </p:blipFill>
          <p:spPr>
            <a:xfrm>
              <a:off x="10402560" y="2341800"/>
              <a:ext cx="579600" cy="2521800"/>
            </a:xfrm>
            <a:prstGeom prst="rect">
              <a:avLst/>
            </a:prstGeom>
            <a:ln w="0"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"/>
          <p:cNvSpPr/>
          <p:nvPr/>
        </p:nvSpPr>
        <p:spPr>
          <a:xfrm>
            <a:off x="900000" y="900000"/>
            <a:ext cx="10359360" cy="95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Pagtukoy sa Kahulugan ng Salita Batay sa Ugnayang Larawan</a:t>
            </a:r>
            <a:endParaRPr b="0" lang="en-PH" sz="2600" spc="-1" strike="noStrike">
              <a:latin typeface="Arial"/>
            </a:endParaRPr>
          </a:p>
        </p:txBody>
      </p:sp>
      <p:pic>
        <p:nvPicPr>
          <p:cNvPr id="142" name="" descr=""/>
          <p:cNvPicPr/>
          <p:nvPr/>
        </p:nvPicPr>
        <p:blipFill>
          <a:blip r:embed="rId1"/>
          <a:stretch/>
        </p:blipFill>
        <p:spPr>
          <a:xfrm>
            <a:off x="0" y="44640"/>
            <a:ext cx="1978920" cy="886680"/>
          </a:xfrm>
          <a:prstGeom prst="rect">
            <a:avLst/>
          </a:prstGeom>
          <a:ln w="0">
            <a:noFill/>
          </a:ln>
        </p:spPr>
      </p:pic>
      <p:sp>
        <p:nvSpPr>
          <p:cNvPr id="143" name=""/>
          <p:cNvSpPr/>
          <p:nvPr/>
        </p:nvSpPr>
        <p:spPr>
          <a:xfrm>
            <a:off x="900000" y="5124240"/>
            <a:ext cx="2879280" cy="45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recycled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7314840" y="5040360"/>
            <a:ext cx="3304440" cy="53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rap</a:t>
            </a:r>
            <a:endParaRPr b="0" lang="en-PH" sz="2400" spc="-1" strike="noStrike">
              <a:latin typeface="Arial"/>
            </a:endParaRPr>
          </a:p>
        </p:txBody>
      </p:sp>
      <p:grpSp>
        <p:nvGrpSpPr>
          <p:cNvPr id="145" name=""/>
          <p:cNvGrpSpPr/>
          <p:nvPr/>
        </p:nvGrpSpPr>
        <p:grpSpPr>
          <a:xfrm>
            <a:off x="1080000" y="1980000"/>
            <a:ext cx="3419640" cy="3059640"/>
            <a:chOff x="1080000" y="1980000"/>
            <a:chExt cx="3419640" cy="3059640"/>
          </a:xfrm>
        </p:grpSpPr>
        <p:pic>
          <p:nvPicPr>
            <p:cNvPr id="146" name="" descr=""/>
            <p:cNvPicPr/>
            <p:nvPr/>
          </p:nvPicPr>
          <p:blipFill>
            <a:blip r:embed="rId2"/>
            <a:stretch/>
          </p:blipFill>
          <p:spPr>
            <a:xfrm>
              <a:off x="1080000" y="1980000"/>
              <a:ext cx="2067120" cy="23126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47" name="" descr=""/>
            <p:cNvPicPr/>
            <p:nvPr/>
          </p:nvPicPr>
          <p:blipFill>
            <a:blip r:embed="rId3"/>
            <a:stretch/>
          </p:blipFill>
          <p:spPr>
            <a:xfrm>
              <a:off x="3140280" y="2004120"/>
              <a:ext cx="1359360" cy="3035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48" name="" descr=""/>
            <p:cNvPicPr/>
            <p:nvPr/>
          </p:nvPicPr>
          <p:blipFill>
            <a:blip r:embed="rId4"/>
            <a:stretch/>
          </p:blipFill>
          <p:spPr>
            <a:xfrm>
              <a:off x="1133280" y="4287600"/>
              <a:ext cx="2006640" cy="752040"/>
            </a:xfrm>
            <a:prstGeom prst="rect">
              <a:avLst/>
            </a:prstGeom>
            <a:ln w="0">
              <a:noFill/>
            </a:ln>
          </p:spPr>
        </p:pic>
      </p:grpSp>
      <p:grpSp>
        <p:nvGrpSpPr>
          <p:cNvPr id="149" name=""/>
          <p:cNvGrpSpPr/>
          <p:nvPr/>
        </p:nvGrpSpPr>
        <p:grpSpPr>
          <a:xfrm>
            <a:off x="6972840" y="2160000"/>
            <a:ext cx="4006800" cy="2699280"/>
            <a:chOff x="6972840" y="2160000"/>
            <a:chExt cx="4006800" cy="2699280"/>
          </a:xfrm>
        </p:grpSpPr>
        <p:pic>
          <p:nvPicPr>
            <p:cNvPr id="150" name="" descr=""/>
            <p:cNvPicPr/>
            <p:nvPr/>
          </p:nvPicPr>
          <p:blipFill>
            <a:blip r:embed="rId5"/>
            <a:stretch/>
          </p:blipFill>
          <p:spPr>
            <a:xfrm>
              <a:off x="6972840" y="2160000"/>
              <a:ext cx="2403000" cy="26992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51" name="" descr=""/>
            <p:cNvPicPr/>
            <p:nvPr/>
          </p:nvPicPr>
          <p:blipFill>
            <a:blip r:embed="rId6"/>
            <a:stretch/>
          </p:blipFill>
          <p:spPr>
            <a:xfrm>
              <a:off x="9376200" y="2160000"/>
              <a:ext cx="1603440" cy="2699280"/>
            </a:xfrm>
            <a:prstGeom prst="rect">
              <a:avLst/>
            </a:prstGeom>
            <a:ln w="0"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"/>
          <p:cNvSpPr/>
          <p:nvPr/>
        </p:nvSpPr>
        <p:spPr>
          <a:xfrm>
            <a:off x="180000" y="365760"/>
            <a:ext cx="2878920" cy="622800"/>
          </a:xfrm>
          <a:prstGeom prst="rect">
            <a:avLst/>
          </a:prstGeom>
          <a:solidFill>
            <a:srgbClr val="f5ddd9"/>
          </a:solidFill>
          <a:ln w="76320">
            <a:solidFill>
              <a:srgbClr val="e1283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i="1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Genre: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 Liham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53" name=""/>
          <p:cNvSpPr/>
          <p:nvPr/>
        </p:nvSpPr>
        <p:spPr>
          <a:xfrm>
            <a:off x="919440" y="1585440"/>
            <a:ext cx="10239480" cy="3993480"/>
          </a:xfrm>
          <a:prstGeom prst="rect">
            <a:avLst/>
          </a:prstGeom>
          <a:solidFill>
            <a:srgbClr val="efbe5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Isinusulat ang liham na ito upang mangamusta, maghatid ng balita, at magbigay ng impormasyon.</a:t>
            </a:r>
            <a:endParaRPr b="0" lang="en-PH" sz="30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Ang “Pagdiriwang ng Kapayapaan” ay isang liham pangkaibigan.</a:t>
            </a: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" descr=""/>
          <p:cNvPicPr/>
          <p:nvPr/>
        </p:nvPicPr>
        <p:blipFill>
          <a:blip r:embed="rId1"/>
          <a:stretch/>
        </p:blipFill>
        <p:spPr>
          <a:xfrm>
            <a:off x="1060200" y="360000"/>
            <a:ext cx="9198720" cy="539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" descr=""/>
          <p:cNvPicPr/>
          <p:nvPr/>
        </p:nvPicPr>
        <p:blipFill>
          <a:blip r:embed="rId1"/>
          <a:stretch/>
        </p:blipFill>
        <p:spPr>
          <a:xfrm>
            <a:off x="1620000" y="252000"/>
            <a:ext cx="7918920" cy="5785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" descr=""/>
          <p:cNvPicPr/>
          <p:nvPr/>
        </p:nvPicPr>
        <p:blipFill>
          <a:blip r:embed="rId1"/>
          <a:srcRect l="4470" t="5249" r="0" b="0"/>
          <a:stretch/>
        </p:blipFill>
        <p:spPr>
          <a:xfrm>
            <a:off x="2880000" y="180000"/>
            <a:ext cx="5604120" cy="5950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"/>
          <p:cNvSpPr/>
          <p:nvPr/>
        </p:nvSpPr>
        <p:spPr>
          <a:xfrm>
            <a:off x="228240" y="540000"/>
            <a:ext cx="10571040" cy="1110600"/>
          </a:xfrm>
          <a:prstGeom prst="rect">
            <a:avLst/>
          </a:prstGeom>
          <a:solidFill>
            <a:srgbClr val="a5d0b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To"/>
                <a:ea typeface="DejaVu Sans"/>
              </a:rPr>
              <a:t>Narito ang isang liham pangkaibigan. Suriin kung paano ito isinulat. Muling isulat ito sa iyong kuwaderno.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58" name=""/>
          <p:cNvSpPr/>
          <p:nvPr/>
        </p:nvSpPr>
        <p:spPr>
          <a:xfrm>
            <a:off x="360000" y="1800000"/>
            <a:ext cx="11339280" cy="437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2215 Suter</a:t>
            </a:r>
            <a:endParaRPr b="0" lang="en-PH" sz="2000" spc="-1" strike="noStrike">
              <a:latin typeface="Arial"/>
            </a:endParaRPr>
          </a:p>
          <a:p>
            <a:pPr algn="r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Sta. Ana, Manila</a:t>
            </a:r>
            <a:endParaRPr b="0" lang="en-PH" sz="2000" spc="-1" strike="noStrike">
              <a:latin typeface="Arial"/>
            </a:endParaRPr>
          </a:p>
          <a:p>
            <a:pPr algn="r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Hunyo 5, 2012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Mahal kong Totoy,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Hi! Kumusta ka na? Pasukan na. Nasa unang baitang ako ng Mababang Paaralan ng Sta. Ana. Marami akong mga kaibigan dito. Ikaw, saan ka na nag-aaral? Ikuwento mo naman ang tungkol sa pagaaral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mo.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Hanggang dito na lang. Ikumusta mo ako sa iyong mga magulang.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r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Nagmamahal,</a:t>
            </a:r>
            <a:endParaRPr b="0" lang="en-PH" sz="2000" spc="-1" strike="noStrike">
              <a:latin typeface="Arial"/>
            </a:endParaRPr>
          </a:p>
          <a:p>
            <a:pPr algn="r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Bino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2633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2023-09-18T14:41:44Z</dcterms:modified>
  <cp:revision>254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r8>6</vt:r8>
  </property>
</Properties>
</file>