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19.png" ContentType="image/png"/>
  <Override PartName="/ppt/media/image14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9440" cy="68353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6320" cy="2776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1760" cy="3839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1760" cy="361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9440" cy="612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7880" cy="9478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1960" cy="1011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9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0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3760" cy="33620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866400" y="2755800"/>
            <a:ext cx="81925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Pagdiriwang ng Kapayapaan (Liham)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Wika/Gramatika – Simuno at Panaguri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936000" y="1140840"/>
            <a:ext cx="10439280" cy="1918080"/>
          </a:xfrm>
          <a:prstGeom prst="rect">
            <a:avLst/>
          </a:prstGeom>
          <a:solidFill>
            <a:srgbClr val="f1dfd3">
              <a:alpha val="95000"/>
            </a:srgbClr>
          </a:solidFill>
          <a:ln w="76320">
            <a:solidFill>
              <a:srgbClr val="e128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Pagbasa ng mga Salitang Natutuhan sa Aralin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mga salita nang maliwanag at tuloy-tuloy.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861120" y="3420000"/>
          <a:ext cx="10298520" cy="2400480"/>
        </p:xfrm>
        <a:graphic>
          <a:graphicData uri="http://schemas.openxmlformats.org/drawingml/2006/table">
            <a:tbl>
              <a:tblPr/>
              <a:tblGrid>
                <a:gridCol w="2574000"/>
                <a:gridCol w="2574000"/>
                <a:gridCol w="2574000"/>
                <a:gridCol w="2576880"/>
              </a:tblGrid>
              <a:tr h="5720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tungkol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inyong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pala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ninyo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</a:tr>
              <a:tr h="646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kapayapaan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talaga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simula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nito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</a:tr>
              <a:tr h="601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ibang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kalapati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i="1" lang="en-PH" sz="2800" spc="-1" strike="noStrike">
                          <a:latin typeface="Lato"/>
                        </a:rPr>
                        <a:t>olive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senyas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00a4c8"/>
                    </a:solidFill>
                  </a:tcPr>
                </a:tc>
              </a:tr>
              <a:tr h="5799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simbolo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baitang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parada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800" spc="-1" strike="noStrike">
                          <a:latin typeface="Lato"/>
                        </a:rPr>
                        <a:t>makukulay</a:t>
                      </a:r>
                      <a:endParaRPr b="0" lang="en-PH" sz="2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d93355"/>
                      </a:solidFill>
                    </a:lnL>
                    <a:lnR w="720">
                      <a:solidFill>
                        <a:srgbClr val="d93355"/>
                      </a:solidFill>
                    </a:lnR>
                    <a:lnT w="720">
                      <a:solidFill>
                        <a:srgbClr val="d93355"/>
                      </a:solidFill>
                    </a:lnT>
                    <a:lnB w="720">
                      <a:solidFill>
                        <a:srgbClr val="d93355"/>
                      </a:solidFill>
                    </a:lnB>
                    <a:solidFill>
                      <a:srgbClr val="3ba44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720000" y="1043640"/>
            <a:ext cx="10619280" cy="2015640"/>
          </a:xfrm>
          <a:prstGeom prst="rect">
            <a:avLst/>
          </a:prstGeom>
          <a:solidFill>
            <a:srgbClr val="ceca5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Paghanap ng Maliliit na Salita sa Mahabang Salita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Itala ang iba pang mga salita mula sa nakatalang salita.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2520000" y="3060000"/>
            <a:ext cx="7379280" cy="301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173600" y="1191960"/>
            <a:ext cx="9985680" cy="402732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1440000" y="-900000"/>
            <a:ext cx="1079280" cy="539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1080000" y="1080000"/>
            <a:ext cx="10078920" cy="5039280"/>
          </a:xfrm>
          <a:prstGeom prst="rect">
            <a:avLst/>
          </a:prstGeom>
          <a:solidFill>
            <a:srgbClr val="f7ba6e"/>
          </a:solidFill>
          <a:ln w="38160">
            <a:solidFill>
              <a:srgbClr val="3e4a3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Pangungusap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Binubuo ng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Simuno -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pinag-uusapan ginagawa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Panaguri-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naglalarawan sa pinag-uusapan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c9211e"/>
                </a:solidFill>
                <a:latin typeface="Lato"/>
                <a:ea typeface="DejaVu Sans"/>
              </a:rPr>
              <a:t>Si Ellen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ay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8080"/>
                </a:solidFill>
                <a:latin typeface="Lato"/>
                <a:ea typeface="DejaVu Sans"/>
              </a:rPr>
              <a:t>sumulat kay Kate.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simuno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panaguri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413640" y="1440000"/>
            <a:ext cx="8585640" cy="4499280"/>
          </a:xfrm>
          <a:prstGeom prst="rect">
            <a:avLst/>
          </a:prstGeom>
          <a:solidFill>
            <a:srgbClr val="cfe8e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Ang kalapati ay lumilipad.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a. Ano ang pinag-uusapan?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b. Ano ang ginagawa ng pinag-uusapan?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Ano ang tawag sa pinag-uusapan sa isang pangungusap?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Ano naman ang tawag sa ginagawa o naglalarawan sa pinaguusapan?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7446240" y="1260000"/>
            <a:ext cx="4781520" cy="3419280"/>
          </a:xfrm>
          <a:prstGeom prst="rect">
            <a:avLst/>
          </a:prstGeom>
          <a:ln w="0">
            <a:noFill/>
          </a:ln>
        </p:spPr>
      </p:pic>
      <p:sp>
        <p:nvSpPr>
          <p:cNvPr id="168" name=""/>
          <p:cNvSpPr/>
          <p:nvPr/>
        </p:nvSpPr>
        <p:spPr>
          <a:xfrm>
            <a:off x="331200" y="360000"/>
            <a:ext cx="4348080" cy="516600"/>
          </a:xfrm>
          <a:prstGeom prst="rect">
            <a:avLst/>
          </a:prstGeom>
          <a:solidFill>
            <a:srgbClr val="fde0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mga tanong.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rcRect l="9865" t="1918" r="5020" b="2639"/>
          <a:stretch/>
        </p:blipFill>
        <p:spPr>
          <a:xfrm>
            <a:off x="8280000" y="1980000"/>
            <a:ext cx="3301920" cy="400212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1080000" y="360000"/>
            <a:ext cx="8870760" cy="1618920"/>
          </a:xfrm>
          <a:prstGeom prst="rect">
            <a:avLst/>
          </a:prstGeom>
          <a:solidFill>
            <a:srgbClr val="e5c1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Paaano ipinagdiriwang ang kapayapaan?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080000" y="203760"/>
            <a:ext cx="1257120" cy="234936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533520" y="2761560"/>
            <a:ext cx="8285760" cy="317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Gunitain at Ibahagi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Ilarawan ang isang pagdiriwang.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Itala ang mga gawain dito.</a:t>
            </a: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3. Pag-usapan ng kapangkat ang nabuong talaan.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360000" y="1379880"/>
            <a:ext cx="1035936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Pagtukoy sa Kahulugan ng Salita sa Tulong ng Larawan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0" y="44640"/>
            <a:ext cx="1978920" cy="88668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900000" y="4584240"/>
            <a:ext cx="287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selebrasyon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4320720" y="4500000"/>
            <a:ext cx="377892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Ang kalapati ay isa sa mga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simbolo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ng kapayapaan.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9114840" y="4860000"/>
            <a:ext cx="150444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olive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1080000" y="2160000"/>
            <a:ext cx="2565000" cy="197964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4315680" y="2700000"/>
            <a:ext cx="3423960" cy="1439640"/>
          </a:xfrm>
          <a:prstGeom prst="rect">
            <a:avLst/>
          </a:prstGeom>
          <a:ln w="0">
            <a:noFill/>
          </a:ln>
        </p:spPr>
      </p:pic>
      <p:sp>
        <p:nvSpPr>
          <p:cNvPr id="136" name=""/>
          <p:cNvSpPr/>
          <p:nvPr/>
        </p:nvSpPr>
        <p:spPr>
          <a:xfrm>
            <a:off x="4860000" y="2160000"/>
            <a:ext cx="2518920" cy="5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simbolo</a:t>
            </a:r>
            <a:endParaRPr b="0" lang="en-PH" sz="2400" spc="-1" strike="noStrike">
              <a:latin typeface="Arial"/>
            </a:endParaRPr>
          </a:p>
        </p:txBody>
      </p:sp>
      <p:grpSp>
        <p:nvGrpSpPr>
          <p:cNvPr id="137" name=""/>
          <p:cNvGrpSpPr/>
          <p:nvPr/>
        </p:nvGrpSpPr>
        <p:grpSpPr>
          <a:xfrm>
            <a:off x="8642520" y="2340000"/>
            <a:ext cx="2339640" cy="2528640"/>
            <a:chOff x="8642520" y="2340000"/>
            <a:chExt cx="2339640" cy="2528640"/>
          </a:xfrm>
        </p:grpSpPr>
        <p:pic>
          <p:nvPicPr>
            <p:cNvPr id="138" name="" descr=""/>
            <p:cNvPicPr/>
            <p:nvPr/>
          </p:nvPicPr>
          <p:blipFill>
            <a:blip r:embed="rId4"/>
            <a:stretch/>
          </p:blipFill>
          <p:spPr>
            <a:xfrm>
              <a:off x="8645040" y="3604680"/>
              <a:ext cx="1761840" cy="1263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" descr=""/>
            <p:cNvPicPr/>
            <p:nvPr/>
          </p:nvPicPr>
          <p:blipFill>
            <a:blip r:embed="rId5"/>
            <a:stretch/>
          </p:blipFill>
          <p:spPr>
            <a:xfrm>
              <a:off x="8642520" y="2340000"/>
              <a:ext cx="1761840" cy="1263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" descr=""/>
            <p:cNvPicPr/>
            <p:nvPr/>
          </p:nvPicPr>
          <p:blipFill>
            <a:blip r:embed="rId6"/>
            <a:stretch/>
          </p:blipFill>
          <p:spPr>
            <a:xfrm>
              <a:off x="10402560" y="2341800"/>
              <a:ext cx="579600" cy="25218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900000" y="900000"/>
            <a:ext cx="10359360" cy="9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Pagtukoy sa Kahulugan ng Salita Batay sa Ugnayang Larawan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0" y="44640"/>
            <a:ext cx="1978920" cy="88668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900000" y="5124240"/>
            <a:ext cx="287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recycled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314840" y="5040360"/>
            <a:ext cx="330444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rap</a:t>
            </a:r>
            <a:endParaRPr b="0" lang="en-PH" sz="2400" spc="-1" strike="noStrike">
              <a:latin typeface="Arial"/>
            </a:endParaRPr>
          </a:p>
        </p:txBody>
      </p:sp>
      <p:grpSp>
        <p:nvGrpSpPr>
          <p:cNvPr id="145" name=""/>
          <p:cNvGrpSpPr/>
          <p:nvPr/>
        </p:nvGrpSpPr>
        <p:grpSpPr>
          <a:xfrm>
            <a:off x="1080000" y="1980000"/>
            <a:ext cx="3419640" cy="3059640"/>
            <a:chOff x="1080000" y="1980000"/>
            <a:chExt cx="3419640" cy="3059640"/>
          </a:xfrm>
        </p:grpSpPr>
        <p:pic>
          <p:nvPicPr>
            <p:cNvPr id="146" name="" descr=""/>
            <p:cNvPicPr/>
            <p:nvPr/>
          </p:nvPicPr>
          <p:blipFill>
            <a:blip r:embed="rId2"/>
            <a:stretch/>
          </p:blipFill>
          <p:spPr>
            <a:xfrm>
              <a:off x="1080000" y="1980000"/>
              <a:ext cx="2067120" cy="2312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7" name="" descr=""/>
            <p:cNvPicPr/>
            <p:nvPr/>
          </p:nvPicPr>
          <p:blipFill>
            <a:blip r:embed="rId3"/>
            <a:stretch/>
          </p:blipFill>
          <p:spPr>
            <a:xfrm>
              <a:off x="3140280" y="2004120"/>
              <a:ext cx="1359360" cy="30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" descr=""/>
            <p:cNvPicPr/>
            <p:nvPr/>
          </p:nvPicPr>
          <p:blipFill>
            <a:blip r:embed="rId4"/>
            <a:stretch/>
          </p:blipFill>
          <p:spPr>
            <a:xfrm>
              <a:off x="1133280" y="4287600"/>
              <a:ext cx="2006640" cy="752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49" name=""/>
          <p:cNvGrpSpPr/>
          <p:nvPr/>
        </p:nvGrpSpPr>
        <p:grpSpPr>
          <a:xfrm>
            <a:off x="6972840" y="2160000"/>
            <a:ext cx="4006800" cy="2699280"/>
            <a:chOff x="6972840" y="2160000"/>
            <a:chExt cx="4006800" cy="2699280"/>
          </a:xfrm>
        </p:grpSpPr>
        <p:pic>
          <p:nvPicPr>
            <p:cNvPr id="150" name="" descr=""/>
            <p:cNvPicPr/>
            <p:nvPr/>
          </p:nvPicPr>
          <p:blipFill>
            <a:blip r:embed="rId5"/>
            <a:stretch/>
          </p:blipFill>
          <p:spPr>
            <a:xfrm>
              <a:off x="6972840" y="2160000"/>
              <a:ext cx="2403000" cy="269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1" name="" descr=""/>
            <p:cNvPicPr/>
            <p:nvPr/>
          </p:nvPicPr>
          <p:blipFill>
            <a:blip r:embed="rId6"/>
            <a:stretch/>
          </p:blipFill>
          <p:spPr>
            <a:xfrm>
              <a:off x="9376200" y="2160000"/>
              <a:ext cx="1603440" cy="26992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180000" y="365760"/>
            <a:ext cx="2878920" cy="622800"/>
          </a:xfrm>
          <a:prstGeom prst="rect">
            <a:avLst/>
          </a:prstGeom>
          <a:solidFill>
            <a:srgbClr val="f5ddd9"/>
          </a:solidFill>
          <a:ln w="76320">
            <a:solidFill>
              <a:srgbClr val="e128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Genre: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Liham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919440" y="1585440"/>
            <a:ext cx="10239480" cy="3993480"/>
          </a:xfrm>
          <a:prstGeom prst="rect">
            <a:avLst/>
          </a:prstGeom>
          <a:solidFill>
            <a:srgbClr val="efbe5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Isinusulat ang liham na ito upang mangamusta, maghatid ng balita, at magbigay ng impormasyon.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“Pagdiriwang ng Kapayapaan” ay isang liham pangkaibigan.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060200" y="360000"/>
            <a:ext cx="9198720" cy="539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620000" y="252000"/>
            <a:ext cx="7918920" cy="57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rcRect l="4470" t="5249" r="0" b="0"/>
          <a:stretch/>
        </p:blipFill>
        <p:spPr>
          <a:xfrm>
            <a:off x="2880000" y="180000"/>
            <a:ext cx="5604120" cy="595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228240" y="540000"/>
            <a:ext cx="10571040" cy="1110600"/>
          </a:xfrm>
          <a:prstGeom prst="rect">
            <a:avLst/>
          </a:prstGeom>
          <a:solidFill>
            <a:srgbClr val="a5d0b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To"/>
                <a:ea typeface="DejaVu Sans"/>
              </a:rPr>
              <a:t>Narito ang isang liham pangkaibigan. Suriin kung paano ito isinulat. Muling isulat ito sa iyong kuwaderno.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360000" y="1800000"/>
            <a:ext cx="11339280" cy="437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2215 Suter</a:t>
            </a: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Sta. Ana, Manila</a:t>
            </a: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Hunyo 5, 2012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Mahal kong Totoy,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Hi! Kumusta ka na? Pasukan na. Nasa unang baitang ako ng Mababang Paaralan ng Sta. Ana. Marami akong mga kaibigan dito. Ikaw, saan ka na nag-aaral? Ikuwento mo naman ang tungkol sa pagaaral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Hanggang dito na lang. Ikumusta mo ako sa iyong mga magulang.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Nagmamahal,</a:t>
            </a: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Bino</a:t>
            </a:r>
            <a:endParaRPr b="0" lang="en-PH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2023-09-18T14:41:44Z</dcterms:modified>
  <cp:revision>254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