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6480" cy="68223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3360" cy="2763360"/>
          </a:xfrm>
          <a:prstGeom prst="rect">
            <a:avLst/>
          </a:prstGeom>
          <a:ln w="0">
            <a:noFill/>
          </a:ln>
        </p:spPr>
      </p:pic>
      <p:sp>
        <p:nvSpPr>
          <p:cNvPr id="2" name="Rectangle 5"/>
          <p:cNvSpPr/>
          <p:nvPr/>
        </p:nvSpPr>
        <p:spPr>
          <a:xfrm>
            <a:off x="3487320" y="1475280"/>
            <a:ext cx="8668800" cy="38268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8800" cy="3484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6480" cy="599400"/>
          </a:xfrm>
          <a:prstGeom prst="rect">
            <a:avLst/>
          </a:prstGeom>
          <a:ln w="0">
            <a:noFill/>
          </a:ln>
        </p:spPr>
      </p:pic>
      <p:sp>
        <p:nvSpPr>
          <p:cNvPr id="43" name="Rectangle 7"/>
          <p:cNvSpPr/>
          <p:nvPr/>
        </p:nvSpPr>
        <p:spPr>
          <a:xfrm>
            <a:off x="10868760" y="0"/>
            <a:ext cx="934920" cy="9349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9000" cy="999000"/>
          </a:xfrm>
          <a:prstGeom prst="rect">
            <a:avLst/>
          </a:prstGeom>
          <a:ln w="0">
            <a:noFill/>
          </a:ln>
        </p:spPr>
      </p:pic>
      <p:sp>
        <p:nvSpPr>
          <p:cNvPr id="45" name="TextBox 9"/>
          <p:cNvSpPr/>
          <p:nvPr/>
        </p:nvSpPr>
        <p:spPr>
          <a:xfrm>
            <a:off x="185400" y="6362280"/>
            <a:ext cx="46562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7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80800" cy="33490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701920" cy="106920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8400" cy="19130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4560" cy="393948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24000" y="295200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Techniques in Public Speaking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458720" y="1728000"/>
            <a:ext cx="548820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Techniques in Public Speaking</a:t>
            </a:r>
            <a:endParaRPr b="0" lang="en-PH" sz="2000" spc="-1" strike="noStrike">
              <a:latin typeface="Arial"/>
            </a:endParaRPr>
          </a:p>
        </p:txBody>
      </p:sp>
      <p:sp>
        <p:nvSpPr>
          <p:cNvPr id="129" name=""/>
          <p:cNvSpPr/>
          <p:nvPr/>
        </p:nvSpPr>
        <p:spPr>
          <a:xfrm>
            <a:off x="1476000" y="2304000"/>
            <a:ext cx="1834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1. Practice.</a:t>
            </a:r>
            <a:endParaRPr b="0" lang="en-PH" sz="1800" spc="-1" strike="noStrike">
              <a:latin typeface="Arial"/>
            </a:endParaRPr>
          </a:p>
        </p:txBody>
      </p:sp>
      <p:sp>
        <p:nvSpPr>
          <p:cNvPr id="130" name=""/>
          <p:cNvSpPr/>
          <p:nvPr/>
        </p:nvSpPr>
        <p:spPr>
          <a:xfrm>
            <a:off x="1747800" y="2772000"/>
            <a:ext cx="8979120" cy="2846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You need to practice for you to become a confident and compelling speaker. How should you practice? Use language at every opportunity. You can engage yourself in situations that require public speaking, such as volunteering to speak at team meetings or joining speech clubs. Take the challenge and deliver a presentation or prepared speech to improve your communication.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Ðnÿìþ"/>
              </a:rPr>
              <a:t>	</a:t>
            </a:r>
            <a:r>
              <a:rPr b="0" lang="en-PH" sz="1800" spc="-1" strike="noStrike">
                <a:solidFill>
                  <a:srgbClr val="000000"/>
                </a:solidFill>
                <a:latin typeface="Lato"/>
                <a:ea typeface="Ðnÿìþ"/>
              </a:rPr>
              <a:t>Practice allows you to refine or polish your piece or speech. Practice constantly and consistently on your own until you get comfortable in front of an audience. As you practice, you can tweak your words until they flow smoothly and easily.</a:t>
            </a:r>
            <a:endParaRPr b="0" lang="en-PH" sz="1800" spc="-1" strike="noStrike">
              <a:latin typeface="Arial"/>
            </a:endParaRPr>
          </a:p>
        </p:txBody>
      </p:sp>
      <p:sp>
        <p:nvSpPr>
          <p:cNvPr id="131" name=""/>
          <p:cNvSpPr/>
          <p:nvPr/>
        </p:nvSpPr>
        <p:spPr>
          <a:xfrm>
            <a:off x="2160000" y="64800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Techniques in Public Speaking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404000" y="1512000"/>
            <a:ext cx="5218920" cy="41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2. Rehearse with others.</a:t>
            </a:r>
            <a:endParaRPr b="0" lang="en-PH" sz="1800" spc="-1" strike="noStrike">
              <a:latin typeface="Arial"/>
            </a:endParaRPr>
          </a:p>
        </p:txBody>
      </p:sp>
      <p:sp>
        <p:nvSpPr>
          <p:cNvPr id="133" name=""/>
          <p:cNvSpPr/>
          <p:nvPr/>
        </p:nvSpPr>
        <p:spPr>
          <a:xfrm>
            <a:off x="1692000" y="2016000"/>
            <a:ext cx="8890920" cy="2233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small groups of four to five members, do a dummy run. This will help you relax and be at ease because you are not alone. Also, you can learn a lot from the experience because your audience can provide you with immediate and useful feedback—both on your material and your performance.</a:t>
            </a:r>
            <a:endParaRPr b="0" lang="en-PH" sz="1800" spc="-1" strike="noStrike">
              <a:latin typeface="Arial"/>
            </a:endParaRPr>
          </a:p>
        </p:txBody>
      </p:sp>
      <p:sp>
        <p:nvSpPr>
          <p:cNvPr id="134" name=""/>
          <p:cNvSpPr/>
          <p:nvPr/>
        </p:nvSpPr>
        <p:spPr>
          <a:xfrm>
            <a:off x="1404000" y="3628080"/>
            <a:ext cx="485892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3. Think about your words.</a:t>
            </a:r>
            <a:endParaRPr b="0" lang="en-PH" sz="1800" spc="-1" strike="noStrike">
              <a:latin typeface="Arial"/>
            </a:endParaRPr>
          </a:p>
        </p:txBody>
      </p:sp>
      <p:sp>
        <p:nvSpPr>
          <p:cNvPr id="135" name=""/>
          <p:cNvSpPr/>
          <p:nvPr/>
        </p:nvSpPr>
        <p:spPr>
          <a:xfrm>
            <a:off x="1764000" y="4165560"/>
            <a:ext cx="8818920" cy="2540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you want to sound competent, you must avoid words that diminish or lessen your credibility as a speaker. While it is important that you speak with certainty and confidence, it is just as important to use powerful and effective words to convey your message clearly and to inform/entertain/persuade the audience.</a:t>
            </a:r>
            <a:endParaRPr b="0" lang="en-PH" sz="1800" spc="-1" strike="noStrike">
              <a:latin typeface="Arial"/>
            </a:endParaRPr>
          </a:p>
        </p:txBody>
      </p:sp>
      <p:sp>
        <p:nvSpPr>
          <p:cNvPr id="136" name=""/>
          <p:cNvSpPr/>
          <p:nvPr/>
        </p:nvSpPr>
        <p:spPr>
          <a:xfrm>
            <a:off x="2196000" y="57600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Techniques in Public Speaking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1567440" y="1635840"/>
            <a:ext cx="9195480" cy="1621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Words are powerful and purposive, so you must maximize their use and capitalize on their effect. Using words that are apt, suitable, and appropriate will make a speech or presentation effective and meaningful.</a:t>
            </a:r>
            <a:endParaRPr b="0" lang="en-PH" sz="1800" spc="-1" strike="noStrike">
              <a:latin typeface="Arial"/>
            </a:endParaRPr>
          </a:p>
        </p:txBody>
      </p:sp>
      <p:sp>
        <p:nvSpPr>
          <p:cNvPr id="138" name=""/>
          <p:cNvSpPr/>
          <p:nvPr/>
        </p:nvSpPr>
        <p:spPr>
          <a:xfrm>
            <a:off x="1539000" y="3076920"/>
            <a:ext cx="6883920" cy="702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Ž@'EFþ"/>
              </a:rPr>
              <a:t>4. Refine your delivery and presentation style.</a:t>
            </a:r>
            <a:endParaRPr b="0" lang="en-PH" sz="1800" spc="-1" strike="noStrike">
              <a:latin typeface="Arial"/>
            </a:endParaRPr>
          </a:p>
        </p:txBody>
      </p:sp>
      <p:sp>
        <p:nvSpPr>
          <p:cNvPr id="139" name=""/>
          <p:cNvSpPr/>
          <p:nvPr/>
        </p:nvSpPr>
        <p:spPr>
          <a:xfrm>
            <a:off x="1548000" y="3672000"/>
            <a:ext cx="9250920" cy="28465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successful speaker relies on his or her mastery of the speech or presentation. Consciously monitor and correct your style. If you have mannerisms that could distract the audience, make an effort to minimize or control them. Familiarize yourself with the coverage, content, and flow of your speech or presentation to avoid unnecessary mistakes or blunders during the actual delivery.</a:t>
            </a:r>
            <a:endParaRPr b="0" lang="en-PH" sz="1800" spc="-1" strike="noStrike">
              <a:latin typeface="Arial"/>
            </a:endParaRPr>
          </a:p>
        </p:txBody>
      </p:sp>
      <p:sp>
        <p:nvSpPr>
          <p:cNvPr id="140" name=""/>
          <p:cNvSpPr/>
          <p:nvPr/>
        </p:nvSpPr>
        <p:spPr>
          <a:xfrm>
            <a:off x="2196000" y="57600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Techniques in Public Speaking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869040" y="1691280"/>
            <a:ext cx="1025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of the techniques in public speaking is to think about your words. Study the following sentences and choose which set of sentences sounds better: A or B? Why?</a:t>
            </a:r>
            <a:endParaRPr b="0" lang="en-PH" sz="1800" spc="-1" strike="noStrike">
              <a:latin typeface="Arial"/>
            </a:endParaRPr>
          </a:p>
        </p:txBody>
      </p:sp>
      <p:graphicFrame>
        <p:nvGraphicFramePr>
          <p:cNvPr id="142" name=""/>
          <p:cNvGraphicFramePr/>
          <p:nvPr/>
        </p:nvGraphicFramePr>
        <p:xfrm>
          <a:off x="971280" y="2660400"/>
          <a:ext cx="10188360" cy="2449440"/>
        </p:xfrm>
        <a:graphic>
          <a:graphicData uri="http://schemas.openxmlformats.org/drawingml/2006/table">
            <a:tbl>
              <a:tblPr/>
              <a:tblGrid>
                <a:gridCol w="5039640"/>
                <a:gridCol w="5149080"/>
              </a:tblGrid>
              <a:tr h="668160">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81640">
                <a:tc>
                  <a:txBody>
                    <a:bodyPr lIns="90000" rIns="90000" anchor="t">
                      <a:noAutofit/>
                    </a:bodyPr>
                    <a:p>
                      <a:pPr>
                        <a:lnSpc>
                          <a:spcPct val="100000"/>
                        </a:lnSpc>
                        <a:spcBef>
                          <a:spcPts val="283"/>
                        </a:spcBef>
                        <a:spcAft>
                          <a:spcPts val="283"/>
                        </a:spcAft>
                        <a:buNone/>
                      </a:pPr>
                      <a:r>
                        <a:rPr b="0" lang="en-PH" sz="1800" spc="-1" strike="noStrike">
                          <a:latin typeface="Lato"/>
                        </a:rPr>
                        <a:t>1. “I think the consumers will like the product.”</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2. “This is a good solution.”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3" name=""/>
          <p:cNvSpPr/>
          <p:nvPr/>
        </p:nvSpPr>
        <p:spPr>
          <a:xfrm>
            <a:off x="6120000" y="3384000"/>
            <a:ext cx="503928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“The product has met international standards, and its quality will definitely meet the needs of the consumers.”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“This solution can completely address the problem.”</a:t>
            </a:r>
            <a:endParaRPr b="0" lang="en-PH" sz="1800" spc="-1" strike="noStrike">
              <a:latin typeface="Arial"/>
            </a:endParaRPr>
          </a:p>
        </p:txBody>
      </p:sp>
      <p:sp>
        <p:nvSpPr>
          <p:cNvPr id="144" name=""/>
          <p:cNvSpPr/>
          <p:nvPr/>
        </p:nvSpPr>
        <p:spPr>
          <a:xfrm>
            <a:off x="2196000" y="61200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Techniques in Public Speaking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869040" y="1619280"/>
            <a:ext cx="10259280" cy="1315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of the techniques in public speaking is to think about your words. Study the following sentences and choose which set of sentences sounds better: A or B? Why?</a:t>
            </a:r>
            <a:endParaRPr b="0" lang="en-PH" sz="1800" spc="-1" strike="noStrike">
              <a:latin typeface="Arial"/>
            </a:endParaRPr>
          </a:p>
        </p:txBody>
      </p:sp>
      <p:graphicFrame>
        <p:nvGraphicFramePr>
          <p:cNvPr id="146" name=""/>
          <p:cNvGraphicFramePr/>
          <p:nvPr/>
        </p:nvGraphicFramePr>
        <p:xfrm>
          <a:off x="971280" y="2516400"/>
          <a:ext cx="10188360" cy="2449440"/>
        </p:xfrm>
        <a:graphic>
          <a:graphicData uri="http://schemas.openxmlformats.org/drawingml/2006/table">
            <a:tbl>
              <a:tblPr/>
              <a:tblGrid>
                <a:gridCol w="5039640"/>
                <a:gridCol w="5149080"/>
              </a:tblGrid>
              <a:tr h="668160">
                <a:tc>
                  <a:txBody>
                    <a:bodyPr lIns="90000" rIns="90000" anchor="ctr">
                      <a:noAutofit/>
                    </a:bodyPr>
                    <a:p>
                      <a:pPr algn="ctr">
                        <a:lnSpc>
                          <a:spcPct val="100000"/>
                        </a:lnSpc>
                        <a:buNone/>
                      </a:pPr>
                      <a:r>
                        <a:rPr b="0" lang="en-PH" sz="1800" spc="-1" strike="noStrike">
                          <a:latin typeface="Lato"/>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Lato"/>
                        </a:rPr>
                        <a:t>B</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1781640">
                <a:tc>
                  <a:txBody>
                    <a:bodyPr lIns="90000" rIns="90000" anchor="t">
                      <a:noAutofit/>
                    </a:bodyPr>
                    <a:p>
                      <a:pPr>
                        <a:lnSpc>
                          <a:spcPct val="100000"/>
                        </a:lnSpc>
                        <a:spcBef>
                          <a:spcPts val="283"/>
                        </a:spcBef>
                        <a:spcAft>
                          <a:spcPts val="283"/>
                        </a:spcAft>
                        <a:buNone/>
                      </a:pPr>
                      <a:r>
                        <a:rPr b="0" lang="en-PH" sz="1800" spc="-1" strike="noStrike">
                          <a:latin typeface="Lato"/>
                        </a:rPr>
                        <a:t>1. “I think the consumers will like the product.”</a:t>
                      </a:r>
                      <a:endParaRPr b="0" lang="en-PH" sz="1800" spc="-1" strike="noStrike">
                        <a:latin typeface="Arial"/>
                      </a:endParaRPr>
                    </a:p>
                    <a:p>
                      <a:pPr>
                        <a:lnSpc>
                          <a:spcPct val="100000"/>
                        </a:lnSpc>
                        <a:spcBef>
                          <a:spcPts val="283"/>
                        </a:spcBef>
                        <a:spcAft>
                          <a:spcPts val="283"/>
                        </a:spcAft>
                        <a:buNone/>
                      </a:pPr>
                      <a:r>
                        <a:rPr b="0" lang="en-PH" sz="1800" spc="-1" strike="noStrike">
                          <a:latin typeface="Lato"/>
                        </a:rPr>
                        <a:t>2. “This is a good solution.”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7" name=""/>
          <p:cNvSpPr/>
          <p:nvPr/>
        </p:nvSpPr>
        <p:spPr>
          <a:xfrm>
            <a:off x="6120000" y="3384000"/>
            <a:ext cx="5039280" cy="2540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1. “The product has met international standards, and its quality will definitely meet the needs of the consumers.”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“This solution can completely address the problem.”</a:t>
            </a:r>
            <a:endParaRPr b="0" lang="en-PH" sz="1800" spc="-1" strike="noStrike">
              <a:latin typeface="Arial"/>
            </a:endParaRPr>
          </a:p>
        </p:txBody>
      </p:sp>
      <p:sp>
        <p:nvSpPr>
          <p:cNvPr id="148" name=""/>
          <p:cNvSpPr/>
          <p:nvPr/>
        </p:nvSpPr>
        <p:spPr>
          <a:xfrm>
            <a:off x="2196000" y="347040"/>
            <a:ext cx="8022960" cy="7329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000000"/>
                </a:solidFill>
                <a:latin typeface="Lato"/>
                <a:ea typeface="DejaVu Sans"/>
              </a:rPr>
              <a:t>Techniques in Public Speaking</a:t>
            </a:r>
            <a:endParaRPr b="0" lang="en-PH" sz="3600" spc="-1" strike="noStrike">
              <a:latin typeface="Arial"/>
            </a:endParaRPr>
          </a:p>
        </p:txBody>
      </p:sp>
      <p:sp>
        <p:nvSpPr>
          <p:cNvPr id="149" name=""/>
          <p:cNvSpPr txBox="1"/>
          <p:nvPr/>
        </p:nvSpPr>
        <p:spPr>
          <a:xfrm>
            <a:off x="5220000" y="1080000"/>
            <a:ext cx="2340000" cy="387720"/>
          </a:xfrm>
          <a:prstGeom prst="rect">
            <a:avLst/>
          </a:prstGeom>
          <a:noFill/>
          <a:ln w="0">
            <a:noFill/>
          </a:ln>
        </p:spPr>
        <p:txBody>
          <a:bodyPr lIns="90000" rIns="90000" tIns="45000" bIns="45000" anchor="t">
            <a:noAutofit/>
          </a:bodyPr>
          <a:p>
            <a:pPr algn="ctr">
              <a:buNone/>
            </a:pPr>
            <a:r>
              <a:rPr b="1" lang="en-PH" sz="2100" spc="-1" strike="noStrike">
                <a:solidFill>
                  <a:srgbClr val="c9211e"/>
                </a:solidFill>
                <a:latin typeface="Arial"/>
              </a:rPr>
              <a:t>ANSWER KEY</a:t>
            </a:r>
            <a:endParaRPr b="1" lang="en-PH" sz="2100" spc="-1" strike="noStrike">
              <a:solidFill>
                <a:srgbClr val="c9211e"/>
              </a:solidFill>
              <a:latin typeface="Arial"/>
            </a:endParaRPr>
          </a:p>
        </p:txBody>
      </p:sp>
      <p:sp>
        <p:nvSpPr>
          <p:cNvPr id="150" name=""/>
          <p:cNvSpPr txBox="1"/>
          <p:nvPr/>
        </p:nvSpPr>
        <p:spPr>
          <a:xfrm>
            <a:off x="900000" y="5220000"/>
            <a:ext cx="3960000" cy="413280"/>
          </a:xfrm>
          <a:prstGeom prst="rect">
            <a:avLst/>
          </a:prstGeom>
          <a:noFill/>
          <a:ln w="0">
            <a:noFill/>
          </a:ln>
        </p:spPr>
        <p:txBody>
          <a:bodyPr lIns="90000" rIns="90000" tIns="45000" bIns="45000" anchor="t">
            <a:noAutofit/>
          </a:bodyPr>
          <a:p>
            <a:r>
              <a:rPr b="0" lang="en-PH" sz="1900" spc="-1" strike="noStrike">
                <a:latin typeface="Lato"/>
              </a:rPr>
              <a:t>Answers may vary.</a:t>
            </a:r>
            <a:endParaRPr b="0" lang="en-PH" sz="1900" spc="-1" strike="noStrike">
              <a:latin typeface="Lato"/>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3679</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2023-07-10T18:24:39Z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