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800" cy="6826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7680" cy="2767680"/>
          </a:xfrm>
          <a:prstGeom prst="rect">
            <a:avLst/>
          </a:prstGeom>
          <a:ln w="0">
            <a:noFill/>
          </a:ln>
        </p:spPr>
      </p:pic>
      <p:sp>
        <p:nvSpPr>
          <p:cNvPr id="2" name="Rectangle 5"/>
          <p:cNvSpPr/>
          <p:nvPr/>
        </p:nvSpPr>
        <p:spPr>
          <a:xfrm>
            <a:off x="3487320" y="1475280"/>
            <a:ext cx="8673120" cy="3831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3120" cy="352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800" cy="603720"/>
          </a:xfrm>
          <a:prstGeom prst="rect">
            <a:avLst/>
          </a:prstGeom>
          <a:ln w="0">
            <a:noFill/>
          </a:ln>
        </p:spPr>
      </p:pic>
      <p:sp>
        <p:nvSpPr>
          <p:cNvPr id="43" name="Rectangle 7"/>
          <p:cNvSpPr/>
          <p:nvPr/>
        </p:nvSpPr>
        <p:spPr>
          <a:xfrm>
            <a:off x="10868760" y="0"/>
            <a:ext cx="939240" cy="939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3320" cy="1003320"/>
          </a:xfrm>
          <a:prstGeom prst="rect">
            <a:avLst/>
          </a:prstGeom>
          <a:ln w="0">
            <a:noFill/>
          </a:ln>
        </p:spPr>
      </p:pic>
      <p:sp>
        <p:nvSpPr>
          <p:cNvPr id="45" name="TextBox 9"/>
          <p:cNvSpPr/>
          <p:nvPr/>
        </p:nvSpPr>
        <p:spPr>
          <a:xfrm>
            <a:off x="185400" y="6362280"/>
            <a:ext cx="466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5120" cy="3353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6240" cy="10735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2720" cy="1917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8880" cy="39438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60000" y="2670480"/>
            <a:ext cx="7805520" cy="676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Growth and Awareness through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1980000" y="5400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88" name=""/>
          <p:cNvSpPr/>
          <p:nvPr/>
        </p:nvSpPr>
        <p:spPr>
          <a:xfrm>
            <a:off x="1070280" y="2160000"/>
            <a:ext cx="1008972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and study the sentence structures of the following inverted sentences. Rearrange each inverted sentence to arrive with a normal word order.</a:t>
            </a:r>
            <a:endParaRPr b="0" lang="en-PH" sz="1800" spc="-1" strike="noStrike">
              <a:latin typeface="Arial"/>
            </a:endParaRPr>
          </a:p>
        </p:txBody>
      </p:sp>
      <p:sp>
        <p:nvSpPr>
          <p:cNvPr id="189" name=""/>
          <p:cNvSpPr/>
          <p:nvPr/>
        </p:nvSpPr>
        <p:spPr>
          <a:xfrm>
            <a:off x="1488600" y="3076200"/>
            <a:ext cx="89514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1. “Not until the seventeenth century did the fork appear in England.”</a:t>
            </a:r>
            <a:endParaRPr b="0" lang="en-PH" sz="1800" spc="-1" strike="noStrike">
              <a:latin typeface="Arial"/>
            </a:endParaRPr>
          </a:p>
        </p:txBody>
      </p:sp>
      <p:sp>
        <p:nvSpPr>
          <p:cNvPr id="190" name=""/>
          <p:cNvSpPr/>
          <p:nvPr/>
        </p:nvSpPr>
        <p:spPr>
          <a:xfrm>
            <a:off x="1800000" y="3688920"/>
            <a:ext cx="90993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(Henry Petroski, The Evolution of Useful Things. Alfred A. Knopf, 1992)</a:t>
            </a:r>
            <a:endParaRPr b="0" lang="en-PH" sz="1800" spc="-1" strike="noStrike">
              <a:latin typeface="Arial"/>
            </a:endParaRPr>
          </a:p>
        </p:txBody>
      </p:sp>
      <p:sp>
        <p:nvSpPr>
          <p:cNvPr id="191" name=""/>
          <p:cNvSpPr/>
          <p:nvPr/>
        </p:nvSpPr>
        <p:spPr>
          <a:xfrm>
            <a:off x="1440000" y="4301640"/>
            <a:ext cx="86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2. “There on the tiny stoop sat Pecola in a light red sweater and blue cotton dress.”</a:t>
            </a:r>
            <a:endParaRPr b="0" lang="en-PH" sz="1800" spc="-1" strike="noStrike">
              <a:latin typeface="Arial"/>
            </a:endParaRPr>
          </a:p>
        </p:txBody>
      </p:sp>
      <p:sp>
        <p:nvSpPr>
          <p:cNvPr id="192" name=""/>
          <p:cNvSpPr/>
          <p:nvPr/>
        </p:nvSpPr>
        <p:spPr>
          <a:xfrm>
            <a:off x="1728000" y="4912920"/>
            <a:ext cx="84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(Toni Morrison, The Bluest Eye. Holt, Rinehart and Winston, 1970)</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980000" y="6012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94" name=""/>
          <p:cNvSpPr/>
          <p:nvPr/>
        </p:nvSpPr>
        <p:spPr>
          <a:xfrm>
            <a:off x="1260000" y="2104200"/>
            <a:ext cx="9549000" cy="131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
        <p:nvSpPr>
          <p:cNvPr id="195" name=""/>
          <p:cNvSpPr/>
          <p:nvPr/>
        </p:nvSpPr>
        <p:spPr>
          <a:xfrm>
            <a:off x="1667880" y="3004200"/>
            <a:ext cx="89514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1. “Not until the seventeenth century did the fork appear in England.”</a:t>
            </a:r>
            <a:endParaRPr b="0" lang="en-PH" sz="1800" spc="-1" strike="noStrike">
              <a:latin typeface="Arial"/>
            </a:endParaRPr>
          </a:p>
        </p:txBody>
      </p:sp>
      <p:sp>
        <p:nvSpPr>
          <p:cNvPr id="196" name=""/>
          <p:cNvSpPr/>
          <p:nvPr/>
        </p:nvSpPr>
        <p:spPr>
          <a:xfrm>
            <a:off x="1980000" y="3420000"/>
            <a:ext cx="90993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The fork did not appear in England, not until the 17th century.</a:t>
            </a:r>
            <a:endParaRPr b="0" lang="en-PH" sz="1800" spc="-1" strike="noStrike">
              <a:latin typeface="Arial"/>
            </a:endParaRPr>
          </a:p>
        </p:txBody>
      </p:sp>
      <p:sp>
        <p:nvSpPr>
          <p:cNvPr id="197" name=""/>
          <p:cNvSpPr/>
          <p:nvPr/>
        </p:nvSpPr>
        <p:spPr>
          <a:xfrm>
            <a:off x="1800000" y="4248000"/>
            <a:ext cx="86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2. “There on the tiny stoop sat Pecola in a light red sweater and blue cotton dress.”</a:t>
            </a:r>
            <a:endParaRPr b="0" lang="en-PH" sz="1800" spc="-1" strike="noStrike">
              <a:latin typeface="Arial"/>
            </a:endParaRPr>
          </a:p>
        </p:txBody>
      </p:sp>
      <p:sp>
        <p:nvSpPr>
          <p:cNvPr id="198" name=""/>
          <p:cNvSpPr/>
          <p:nvPr/>
        </p:nvSpPr>
        <p:spPr>
          <a:xfrm>
            <a:off x="1980000" y="4680000"/>
            <a:ext cx="84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Pecola sat there on the tiny stoop in a light red sweater and blue cotton dress.)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1980000" y="60048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200" name=""/>
          <p:cNvSpPr/>
          <p:nvPr/>
        </p:nvSpPr>
        <p:spPr>
          <a:xfrm>
            <a:off x="1260000" y="2201040"/>
            <a:ext cx="9539280" cy="49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Tell whether you think the statement is correct or incorrect.</a:t>
            </a:r>
            <a:endParaRPr b="0" lang="en-PH" sz="1800" spc="-1" strike="noStrike">
              <a:latin typeface="Arial"/>
            </a:endParaRPr>
          </a:p>
        </p:txBody>
      </p:sp>
      <p:sp>
        <p:nvSpPr>
          <p:cNvPr id="201" name=""/>
          <p:cNvSpPr/>
          <p:nvPr/>
        </p:nvSpPr>
        <p:spPr>
          <a:xfrm>
            <a:off x="1260000" y="2700000"/>
            <a:ext cx="9719280" cy="4378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A comma is a punctuation mark used to indicate an abrupt break or change in the thought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construction of a sentence.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Conversion refers to a reversal of normal word order, especially the placement of a verb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ahead of the subject.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The format of a poem is the rhythm or pattern of speech with which you read it.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4. Interjections are abrupt remarks. They represent impressions and responses.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5. Poems can be rhymed or unrhymed.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p:nvPr/>
        </p:nvSpPr>
        <p:spPr>
          <a:xfrm>
            <a:off x="1800360" y="5400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203" name=""/>
          <p:cNvSpPr/>
          <p:nvPr/>
        </p:nvSpPr>
        <p:spPr>
          <a:xfrm>
            <a:off x="1250280" y="2448000"/>
            <a:ext cx="9719280" cy="43786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A </a:t>
            </a:r>
            <a:r>
              <a:rPr b="0" lang="en-PH" sz="1800" spc="-1" strike="noStrike">
                <a:solidFill>
                  <a:srgbClr val="000000"/>
                </a:solidFill>
                <a:highlight>
                  <a:srgbClr val="ffd7d7"/>
                </a:highlight>
                <a:latin typeface="Lato"/>
                <a:ea typeface="DejaVu Sans"/>
              </a:rPr>
              <a:t>comma</a:t>
            </a:r>
            <a:r>
              <a:rPr b="0" lang="en-PH" sz="1800" spc="-1" strike="noStrike">
                <a:solidFill>
                  <a:srgbClr val="000000"/>
                </a:solidFill>
                <a:latin typeface="Lato"/>
                <a:ea typeface="DejaVu Sans"/>
              </a:rPr>
              <a:t> is a punctuation mark used to indicate an abrupt break or change in the thought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and construction of a sentence. - dash</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2. </a:t>
            </a:r>
            <a:r>
              <a:rPr b="0" lang="en-PH" sz="1800" spc="-1" strike="noStrike">
                <a:solidFill>
                  <a:srgbClr val="000000"/>
                </a:solidFill>
                <a:highlight>
                  <a:srgbClr val="ffd7d7"/>
                </a:highlight>
                <a:latin typeface="Lato"/>
                <a:ea typeface="AppleSystemUIFont"/>
              </a:rPr>
              <a:t>Conversion</a:t>
            </a:r>
            <a:r>
              <a:rPr b="0" lang="en-PH" sz="1800" spc="-1" strike="noStrike">
                <a:solidFill>
                  <a:srgbClr val="000000"/>
                </a:solidFill>
                <a:latin typeface="Lato"/>
                <a:ea typeface="AppleSystemUIFont"/>
              </a:rPr>
              <a:t> refers to a reversal of normal word order, especially the placement of a verb </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ahead of the subject. - inversion</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3. The </a:t>
            </a:r>
            <a:r>
              <a:rPr b="0" lang="en-PH" sz="1800" spc="-1" strike="noStrike">
                <a:solidFill>
                  <a:srgbClr val="000000"/>
                </a:solidFill>
                <a:highlight>
                  <a:srgbClr val="ffd7d7"/>
                </a:highlight>
                <a:latin typeface="Lato"/>
                <a:ea typeface="AppleSystemUIFont"/>
              </a:rPr>
              <a:t>format</a:t>
            </a:r>
            <a:r>
              <a:rPr b="0" lang="en-PH" sz="1800" spc="-1" strike="noStrike">
                <a:solidFill>
                  <a:srgbClr val="000000"/>
                </a:solidFill>
                <a:latin typeface="Lato"/>
                <a:ea typeface="AppleSystemUIFont"/>
              </a:rPr>
              <a:t> of a poem is the rhythm or pattern of speech with which you read it. - meter</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4. Interjections are abrupt remarks. They represent impressions and responses.</a:t>
            </a:r>
            <a:endParaRPr b="0" lang="en-PH" sz="1800" spc="-1" strike="noStrike">
              <a:latin typeface="Arial"/>
            </a:endParaRPr>
          </a:p>
          <a:p>
            <a:pPr>
              <a:lnSpc>
                <a:spcPct val="150000"/>
              </a:lnSpc>
              <a:buNone/>
            </a:pPr>
            <a:r>
              <a:rPr b="0" lang="en-PH" sz="1800" spc="-1" strike="noStrike">
                <a:solidFill>
                  <a:srgbClr val="000000"/>
                </a:solidFill>
                <a:latin typeface="Lato"/>
                <a:ea typeface="AppleSystemUIFont"/>
              </a:rPr>
              <a:t>5. Poems can be rhymed or unrhymed.</a:t>
            </a:r>
            <a:endParaRPr b="0" lang="en-PH" sz="1800" spc="-1" strike="noStrike">
              <a:latin typeface="Arial"/>
            </a:endParaRPr>
          </a:p>
        </p:txBody>
      </p:sp>
      <p:sp>
        <p:nvSpPr>
          <p:cNvPr id="204" name=""/>
          <p:cNvSpPr/>
          <p:nvPr/>
        </p:nvSpPr>
        <p:spPr>
          <a:xfrm>
            <a:off x="1250280" y="1852200"/>
            <a:ext cx="9549000" cy="131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
        <p:nvSpPr>
          <p:cNvPr id="205" name=""/>
          <p:cNvSpPr/>
          <p:nvPr/>
        </p:nvSpPr>
        <p:spPr>
          <a:xfrm>
            <a:off x="1080000" y="2569680"/>
            <a:ext cx="197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X</a:t>
            </a:r>
            <a:endParaRPr b="0" lang="en-PH" sz="1800" spc="-1" strike="noStrike">
              <a:latin typeface="Arial"/>
            </a:endParaRPr>
          </a:p>
        </p:txBody>
      </p:sp>
      <p:sp>
        <p:nvSpPr>
          <p:cNvPr id="206" name=""/>
          <p:cNvSpPr/>
          <p:nvPr/>
        </p:nvSpPr>
        <p:spPr>
          <a:xfrm>
            <a:off x="1044000" y="3397680"/>
            <a:ext cx="197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X</a:t>
            </a:r>
            <a:endParaRPr b="0" lang="en-PH" sz="1800" spc="-1" strike="noStrike">
              <a:latin typeface="Arial"/>
            </a:endParaRPr>
          </a:p>
        </p:txBody>
      </p:sp>
      <p:sp>
        <p:nvSpPr>
          <p:cNvPr id="207" name=""/>
          <p:cNvSpPr/>
          <p:nvPr/>
        </p:nvSpPr>
        <p:spPr>
          <a:xfrm>
            <a:off x="1044000" y="4225680"/>
            <a:ext cx="197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X</a:t>
            </a:r>
            <a:endParaRPr b="0" lang="en-PH" sz="1800" spc="-1" strike="noStrike">
              <a:latin typeface="Arial"/>
            </a:endParaRPr>
          </a:p>
        </p:txBody>
      </p:sp>
      <p:pic>
        <p:nvPicPr>
          <p:cNvPr id="208" name="" descr=""/>
          <p:cNvPicPr/>
          <p:nvPr/>
        </p:nvPicPr>
        <p:blipFill>
          <a:blip r:embed="rId1"/>
          <a:stretch/>
        </p:blipFill>
        <p:spPr>
          <a:xfrm>
            <a:off x="1083960" y="4680000"/>
            <a:ext cx="247680" cy="236160"/>
          </a:xfrm>
          <a:prstGeom prst="rect">
            <a:avLst/>
          </a:prstGeom>
          <a:ln w="0">
            <a:noFill/>
          </a:ln>
        </p:spPr>
      </p:pic>
      <p:pic>
        <p:nvPicPr>
          <p:cNvPr id="209" name="" descr=""/>
          <p:cNvPicPr/>
          <p:nvPr/>
        </p:nvPicPr>
        <p:blipFill>
          <a:blip r:embed="rId2"/>
          <a:stretch/>
        </p:blipFill>
        <p:spPr>
          <a:xfrm>
            <a:off x="1116000" y="5125680"/>
            <a:ext cx="247680" cy="2361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981080" y="3600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29" name=""/>
          <p:cNvSpPr/>
          <p:nvPr/>
        </p:nvSpPr>
        <p:spPr>
          <a:xfrm>
            <a:off x="1260000" y="4750560"/>
            <a:ext cx="945612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Interjections</a:t>
            </a:r>
            <a:r>
              <a:rPr b="0" lang="en-PH" sz="1800" spc="-1" strike="noStrike">
                <a:solidFill>
                  <a:srgbClr val="000000"/>
                </a:solidFill>
                <a:latin typeface="Lato"/>
                <a:ea typeface="DejaVu Sans"/>
              </a:rPr>
              <a:t> are abrupt remarks. They represent impressions and responses. They are part of our daily conversations.</a:t>
            </a:r>
            <a:endParaRPr b="0" lang="en-PH" sz="1800" spc="-1" strike="noStrike">
              <a:latin typeface="Arial"/>
            </a:endParaRPr>
          </a:p>
        </p:txBody>
      </p:sp>
      <p:pic>
        <p:nvPicPr>
          <p:cNvPr id="130" name="" descr=""/>
          <p:cNvPicPr/>
          <p:nvPr/>
        </p:nvPicPr>
        <p:blipFill>
          <a:blip r:embed="rId1"/>
          <a:stretch/>
        </p:blipFill>
        <p:spPr>
          <a:xfrm>
            <a:off x="3420000" y="1875600"/>
            <a:ext cx="4815000" cy="2443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980360" y="45648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32" name=""/>
          <p:cNvSpPr/>
          <p:nvPr/>
        </p:nvSpPr>
        <p:spPr>
          <a:xfrm>
            <a:off x="1080000" y="1872000"/>
            <a:ext cx="467928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The Punctuation Mark—Dash</a:t>
            </a:r>
            <a:endParaRPr b="0" lang="en-PH" sz="2000" spc="-1" strike="noStrike">
              <a:latin typeface="Arial"/>
            </a:endParaRPr>
          </a:p>
        </p:txBody>
      </p:sp>
      <p:graphicFrame>
        <p:nvGraphicFramePr>
          <p:cNvPr id="133" name=""/>
          <p:cNvGraphicFramePr/>
          <p:nvPr/>
        </p:nvGraphicFramePr>
        <p:xfrm>
          <a:off x="1212840" y="2427120"/>
          <a:ext cx="9766800" cy="2939760"/>
        </p:xfrm>
        <a:graphic>
          <a:graphicData uri="http://schemas.openxmlformats.org/drawingml/2006/table">
            <a:tbl>
              <a:tblPr/>
              <a:tblGrid>
                <a:gridCol w="3511440"/>
                <a:gridCol w="6255720"/>
              </a:tblGrid>
              <a:tr h="719640">
                <a:tc gridSpan="2">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hMerge="1">
                  <a:tcPr anchor="t" marL="90000" marR="90000">
                    <a:solidFill>
                      <a:srgbClr val="729fcf"/>
                    </a:solidFill>
                  </a:tcPr>
                </a:tc>
              </a:tr>
              <a:tr h="4176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196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0832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34" name=""/>
          <p:cNvSpPr/>
          <p:nvPr/>
        </p:nvSpPr>
        <p:spPr>
          <a:xfrm>
            <a:off x="1296000" y="2393640"/>
            <a:ext cx="950328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dash</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t>
            </a:r>
            <a:r>
              <a:rPr b="0" lang="en-PH" sz="1800" spc="-1" strike="noStrike">
                <a:solidFill>
                  <a:srgbClr val="000000"/>
                </a:solidFill>
                <a:latin typeface="Lato"/>
                <a:ea typeface="DejaVu Sans"/>
              </a:rPr>
              <a:t> is a punctuation mark used to indicate an abrupt break or change in the thought and construction of a sentence.</a:t>
            </a:r>
            <a:endParaRPr b="0" lang="en-PH" sz="1800" spc="-1" strike="noStrike">
              <a:latin typeface="Arial"/>
            </a:endParaRPr>
          </a:p>
        </p:txBody>
      </p:sp>
      <p:sp>
        <p:nvSpPr>
          <p:cNvPr id="135" name=""/>
          <p:cNvSpPr/>
          <p:nvPr/>
        </p:nvSpPr>
        <p:spPr>
          <a:xfrm>
            <a:off x="1296000" y="3148200"/>
            <a:ext cx="8758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Rules:</a:t>
            </a:r>
            <a:endParaRPr b="0" lang="en-PH" sz="1800" spc="-1" strike="noStrike">
              <a:latin typeface="Arial"/>
            </a:endParaRPr>
          </a:p>
        </p:txBody>
      </p:sp>
      <p:sp>
        <p:nvSpPr>
          <p:cNvPr id="136" name=""/>
          <p:cNvSpPr/>
          <p:nvPr/>
        </p:nvSpPr>
        <p:spPr>
          <a:xfrm>
            <a:off x="4776480" y="3148200"/>
            <a:ext cx="13428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Examples:</a:t>
            </a:r>
            <a:endParaRPr b="0" lang="en-PH" sz="1800" spc="-1" strike="noStrike">
              <a:latin typeface="Arial"/>
            </a:endParaRPr>
          </a:p>
        </p:txBody>
      </p:sp>
      <p:sp>
        <p:nvSpPr>
          <p:cNvPr id="137" name=""/>
          <p:cNvSpPr/>
          <p:nvPr/>
        </p:nvSpPr>
        <p:spPr>
          <a:xfrm>
            <a:off x="1260000" y="3544920"/>
            <a:ext cx="316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Use a dash to indicate the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breaking off of a sentence.</a:t>
            </a:r>
            <a:endParaRPr b="0" lang="en-PH" sz="1800" spc="-1" strike="noStrike">
              <a:latin typeface="Arial"/>
            </a:endParaRPr>
          </a:p>
        </p:txBody>
      </p:sp>
      <p:sp>
        <p:nvSpPr>
          <p:cNvPr id="138" name=""/>
          <p:cNvSpPr/>
          <p:nvPr/>
        </p:nvSpPr>
        <p:spPr>
          <a:xfrm>
            <a:off x="4788000" y="3598920"/>
            <a:ext cx="6011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solidFill>
                  <a:srgbClr val="000000"/>
                </a:solidFill>
                <a:latin typeface="Lato"/>
                <a:ea typeface="Nxáþ"/>
              </a:rPr>
              <a:t>The boy said wearily, “How will I ever finish all these assignments—”</a:t>
            </a:r>
            <a:endParaRPr b="0" lang="en-PH" sz="1800" spc="-1" strike="noStrike">
              <a:latin typeface="Arial"/>
            </a:endParaRPr>
          </a:p>
        </p:txBody>
      </p:sp>
      <p:sp>
        <p:nvSpPr>
          <p:cNvPr id="139" name=""/>
          <p:cNvSpPr/>
          <p:nvPr/>
        </p:nvSpPr>
        <p:spPr>
          <a:xfrm>
            <a:off x="1296000" y="4313160"/>
            <a:ext cx="323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Use paired dashes if the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break or interruption occurs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within the sentence.</a:t>
            </a:r>
            <a:endParaRPr b="0" lang="en-PH" sz="1800" spc="-1" strike="noStrike">
              <a:latin typeface="Arial"/>
            </a:endParaRPr>
          </a:p>
        </p:txBody>
      </p:sp>
      <p:sp>
        <p:nvSpPr>
          <p:cNvPr id="140" name=""/>
          <p:cNvSpPr/>
          <p:nvPr/>
        </p:nvSpPr>
        <p:spPr>
          <a:xfrm>
            <a:off x="4819320" y="4358880"/>
            <a:ext cx="594396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solidFill>
                  <a:srgbClr val="000000"/>
                </a:solidFill>
                <a:latin typeface="Lato"/>
                <a:ea typeface="DejaVu Sans"/>
              </a:rPr>
              <a:t>Ask what the other team leader wants from you—though I doubt the need for you to do that—about the team project.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800360" y="34848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graphicFrame>
        <p:nvGraphicFramePr>
          <p:cNvPr id="142" name=""/>
          <p:cNvGraphicFramePr/>
          <p:nvPr/>
        </p:nvGraphicFramePr>
        <p:xfrm>
          <a:off x="986040" y="1719720"/>
          <a:ext cx="10096200" cy="4035960"/>
        </p:xfrm>
        <a:graphic>
          <a:graphicData uri="http://schemas.openxmlformats.org/drawingml/2006/table">
            <a:tbl>
              <a:tblPr/>
              <a:tblGrid>
                <a:gridCol w="2891160"/>
                <a:gridCol w="7205400"/>
              </a:tblGrid>
              <a:tr h="4752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80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0782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028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3" name=""/>
          <p:cNvSpPr/>
          <p:nvPr/>
        </p:nvSpPr>
        <p:spPr>
          <a:xfrm>
            <a:off x="1116360" y="1755720"/>
            <a:ext cx="12229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Rules:</a:t>
            </a:r>
            <a:endParaRPr b="0" lang="en-PH" sz="1800" spc="-1" strike="noStrike">
              <a:latin typeface="Arial"/>
            </a:endParaRPr>
          </a:p>
        </p:txBody>
      </p:sp>
      <p:sp>
        <p:nvSpPr>
          <p:cNvPr id="144" name=""/>
          <p:cNvSpPr/>
          <p:nvPr/>
        </p:nvSpPr>
        <p:spPr>
          <a:xfrm>
            <a:off x="4056480" y="1755720"/>
            <a:ext cx="13428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Examples:</a:t>
            </a:r>
            <a:endParaRPr b="0" lang="en-PH" sz="1800" spc="-1" strike="noStrike">
              <a:latin typeface="Arial"/>
            </a:endParaRPr>
          </a:p>
        </p:txBody>
      </p:sp>
      <p:sp>
        <p:nvSpPr>
          <p:cNvPr id="145" name=""/>
          <p:cNvSpPr/>
          <p:nvPr/>
        </p:nvSpPr>
        <p:spPr>
          <a:xfrm>
            <a:off x="1116360" y="2248200"/>
            <a:ext cx="33778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Use a dash to imply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hesitation or a pause.</a:t>
            </a:r>
            <a:endParaRPr b="0" lang="en-PH" sz="1800" spc="-1" strike="noStrike">
              <a:latin typeface="Arial"/>
            </a:endParaRPr>
          </a:p>
        </p:txBody>
      </p:sp>
      <p:sp>
        <p:nvSpPr>
          <p:cNvPr id="146" name=""/>
          <p:cNvSpPr/>
          <p:nvPr/>
        </p:nvSpPr>
        <p:spPr>
          <a:xfrm>
            <a:off x="4073760" y="2260080"/>
            <a:ext cx="70077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Nxáþ"/>
              </a:rPr>
              <a:t>“</a:t>
            </a:r>
            <a:r>
              <a:rPr b="0" i="1" lang="en-PH" sz="1800" spc="-1" strike="noStrike">
                <a:solidFill>
                  <a:srgbClr val="000000"/>
                </a:solidFill>
                <a:latin typeface="Lato"/>
                <a:ea typeface="Nxáþ"/>
              </a:rPr>
              <a:t>The problem is—well—what I don’t really know what to say, i —”</a:t>
            </a:r>
            <a:endParaRPr b="0" lang="en-PH" sz="1800" spc="-1" strike="noStrike">
              <a:latin typeface="Arial"/>
            </a:endParaRPr>
          </a:p>
        </p:txBody>
      </p:sp>
      <p:sp>
        <p:nvSpPr>
          <p:cNvPr id="147" name=""/>
          <p:cNvSpPr/>
          <p:nvPr/>
        </p:nvSpPr>
        <p:spPr>
          <a:xfrm>
            <a:off x="1125360" y="2985840"/>
            <a:ext cx="28699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Use a dash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emphasize a repeated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word or phrase.</a:t>
            </a:r>
            <a:endParaRPr b="0" lang="en-PH" sz="1800" spc="-1" strike="noStrike">
              <a:latin typeface="Arial"/>
            </a:endParaRPr>
          </a:p>
        </p:txBody>
      </p:sp>
      <p:sp>
        <p:nvSpPr>
          <p:cNvPr id="148" name=""/>
          <p:cNvSpPr/>
          <p:nvPr/>
        </p:nvSpPr>
        <p:spPr>
          <a:xfrm>
            <a:off x="4073760" y="3021840"/>
            <a:ext cx="672552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solidFill>
                  <a:srgbClr val="000000"/>
                </a:solidFill>
                <a:latin typeface="Lato"/>
                <a:ea typeface="DejaVu Sans"/>
              </a:rPr>
              <a:t>These are the words of the hero—words beaming with bravery and truthfulness, and filled with the passion of one who wants to make a difference in his society.</a:t>
            </a:r>
            <a:endParaRPr b="0" lang="en-PH" sz="1800" spc="-1" strike="noStrike">
              <a:latin typeface="Arial"/>
            </a:endParaRPr>
          </a:p>
        </p:txBody>
      </p:sp>
      <p:sp>
        <p:nvSpPr>
          <p:cNvPr id="149" name=""/>
          <p:cNvSpPr/>
          <p:nvPr/>
        </p:nvSpPr>
        <p:spPr>
          <a:xfrm>
            <a:off x="1113120" y="4065120"/>
            <a:ext cx="266616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5. Use a dash to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indicate that some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letters have been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omitted, and also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indicate continuity.</a:t>
            </a:r>
            <a:endParaRPr b="0" lang="en-PH" sz="1800" spc="-1" strike="noStrike">
              <a:latin typeface="Arial"/>
            </a:endParaRPr>
          </a:p>
        </p:txBody>
      </p:sp>
      <p:sp>
        <p:nvSpPr>
          <p:cNvPr id="150" name=""/>
          <p:cNvSpPr/>
          <p:nvPr/>
        </p:nvSpPr>
        <p:spPr>
          <a:xfrm>
            <a:off x="4104000" y="4156920"/>
            <a:ext cx="68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Nxáþ"/>
              </a:rPr>
              <a:t>It was Mrs. L—herself who told us what actually happened.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801080" y="5400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52" name=""/>
          <p:cNvSpPr/>
          <p:nvPr/>
        </p:nvSpPr>
        <p:spPr>
          <a:xfrm>
            <a:off x="1190520" y="1918800"/>
            <a:ext cx="22294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Inversion</a:t>
            </a:r>
            <a:endParaRPr b="0" lang="en-PH" sz="2000" spc="-1" strike="noStrike">
              <a:latin typeface="Arial"/>
            </a:endParaRPr>
          </a:p>
        </p:txBody>
      </p:sp>
      <p:sp>
        <p:nvSpPr>
          <p:cNvPr id="153" name=""/>
          <p:cNvSpPr/>
          <p:nvPr/>
        </p:nvSpPr>
        <p:spPr>
          <a:xfrm>
            <a:off x="1190520" y="2520000"/>
            <a:ext cx="99694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Inversion refers to a reversal of normal word order, especially the placement of a verb ahead of the subject (subject-verb inversion). This means that the verb is in front of the subject. In the natural word order of a sentence, the subject comes ahead of the verb.</a:t>
            </a:r>
            <a:endParaRPr b="0" lang="en-PH" sz="1800" spc="-1" strike="noStrike">
              <a:latin typeface="Arial"/>
            </a:endParaRPr>
          </a:p>
        </p:txBody>
      </p:sp>
      <p:sp>
        <p:nvSpPr>
          <p:cNvPr id="154" name=""/>
          <p:cNvSpPr/>
          <p:nvPr/>
        </p:nvSpPr>
        <p:spPr>
          <a:xfrm>
            <a:off x="1166760" y="3617640"/>
            <a:ext cx="101732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 “In a hole in the ground there lived a hobbit.” (J. R. R. Tolkien, The Hobbit, 1937)</a:t>
            </a:r>
            <a:endParaRPr b="0" lang="en-PH" sz="1800" spc="-1" strike="noStrike">
              <a:latin typeface="Arial"/>
            </a:endParaRPr>
          </a:p>
        </p:txBody>
      </p:sp>
      <p:sp>
        <p:nvSpPr>
          <p:cNvPr id="155" name=""/>
          <p:cNvSpPr/>
          <p:nvPr/>
        </p:nvSpPr>
        <p:spPr>
          <a:xfrm>
            <a:off x="2160000" y="4140000"/>
            <a:ext cx="24364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subject: </a:t>
            </a:r>
            <a:r>
              <a:rPr b="0" i="1" lang="en-PH" sz="1800" spc="-1" strike="noStrike">
                <a:solidFill>
                  <a:srgbClr val="000000"/>
                </a:solidFill>
                <a:latin typeface="Lato"/>
                <a:ea typeface="DejaVu Sans"/>
              </a:rPr>
              <a:t>hobbit</a:t>
            </a:r>
            <a:endParaRPr b="0" lang="en-PH" sz="1800" spc="-1" strike="noStrike">
              <a:latin typeface="Arial"/>
            </a:endParaRPr>
          </a:p>
        </p:txBody>
      </p:sp>
      <p:sp>
        <p:nvSpPr>
          <p:cNvPr id="156" name=""/>
          <p:cNvSpPr/>
          <p:nvPr/>
        </p:nvSpPr>
        <p:spPr>
          <a:xfrm>
            <a:off x="2160000" y="4643280"/>
            <a:ext cx="21895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verb: lived</a:t>
            </a:r>
            <a:endParaRPr b="0" lang="en-PH" sz="1800" spc="-1" strike="noStrike">
              <a:latin typeface="Arial"/>
            </a:endParaRPr>
          </a:p>
        </p:txBody>
      </p:sp>
      <p:sp>
        <p:nvSpPr>
          <p:cNvPr id="157" name=""/>
          <p:cNvSpPr/>
          <p:nvPr/>
        </p:nvSpPr>
        <p:spPr>
          <a:xfrm>
            <a:off x="2160000" y="5140080"/>
            <a:ext cx="93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natural order: </a:t>
            </a:r>
            <a:r>
              <a:rPr b="0" i="1" lang="en-PH" sz="1800" spc="-1" strike="noStrike">
                <a:solidFill>
                  <a:srgbClr val="000000"/>
                </a:solidFill>
                <a:latin typeface="Lato"/>
                <a:ea typeface="DejaVu Sans"/>
              </a:rPr>
              <a:t>There lived a hobbit in a hole in the ground.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980000" y="5400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59" name=""/>
          <p:cNvSpPr/>
          <p:nvPr/>
        </p:nvSpPr>
        <p:spPr>
          <a:xfrm>
            <a:off x="1404000" y="1965240"/>
            <a:ext cx="3059280" cy="55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Features of Poetry</a:t>
            </a:r>
            <a:endParaRPr b="0" lang="en-PH" sz="2000" spc="-1" strike="noStrike">
              <a:latin typeface="Arial"/>
            </a:endParaRPr>
          </a:p>
        </p:txBody>
      </p:sp>
      <p:graphicFrame>
        <p:nvGraphicFramePr>
          <p:cNvPr id="160" name=""/>
          <p:cNvGraphicFramePr/>
          <p:nvPr/>
        </p:nvGraphicFramePr>
        <p:xfrm>
          <a:off x="1484640" y="2594880"/>
          <a:ext cx="9263520" cy="2794320"/>
        </p:xfrm>
        <a:graphic>
          <a:graphicData uri="http://schemas.openxmlformats.org/drawingml/2006/table">
            <a:tbl>
              <a:tblPr/>
              <a:tblGrid>
                <a:gridCol w="4911840"/>
                <a:gridCol w="4352040"/>
              </a:tblGrid>
              <a:tr h="502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292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1" name=""/>
          <p:cNvSpPr/>
          <p:nvPr/>
        </p:nvSpPr>
        <p:spPr>
          <a:xfrm>
            <a:off x="2520000" y="2627280"/>
            <a:ext cx="32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Key Features of Poetry</a:t>
            </a:r>
            <a:endParaRPr b="0" lang="en-PH" sz="1800" spc="-1" strike="noStrike">
              <a:latin typeface="Arial"/>
            </a:endParaRPr>
          </a:p>
        </p:txBody>
      </p:sp>
      <p:sp>
        <p:nvSpPr>
          <p:cNvPr id="162" name=""/>
          <p:cNvSpPr/>
          <p:nvPr/>
        </p:nvSpPr>
        <p:spPr>
          <a:xfrm>
            <a:off x="1661760" y="3187800"/>
            <a:ext cx="398952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Rhymed versus Unrhymed</a:t>
            </a:r>
            <a:endParaRPr b="0" lang="en-PH" sz="1800" spc="-1" strike="noStrike">
              <a:latin typeface="Arial"/>
            </a:endParaRPr>
          </a:p>
        </p:txBody>
      </p:sp>
      <p:sp>
        <p:nvSpPr>
          <p:cNvPr id="163" name=""/>
          <p:cNvSpPr/>
          <p:nvPr/>
        </p:nvSpPr>
        <p:spPr>
          <a:xfrm>
            <a:off x="1661760" y="3600000"/>
            <a:ext cx="445752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Inexperienced poets often think a poem has to rhyme. This isn’t true. Poems can be rhymed or unrhymed. They can even have a partial rhyme scheme. There are no sets of rules.</a:t>
            </a:r>
            <a:endParaRPr b="0" lang="en-PH" sz="1800" spc="-1" strike="noStrike">
              <a:latin typeface="Arial"/>
            </a:endParaRPr>
          </a:p>
        </p:txBody>
      </p:sp>
      <p:sp>
        <p:nvSpPr>
          <p:cNvPr id="164" name=""/>
          <p:cNvSpPr/>
          <p:nvPr/>
        </p:nvSpPr>
        <p:spPr>
          <a:xfrm>
            <a:off x="6509880" y="3184200"/>
            <a:ext cx="49734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Which will you prefer to use: rhymed 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unrhymed?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1980000" y="4212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66" name=""/>
          <p:cNvSpPr/>
          <p:nvPr/>
        </p:nvSpPr>
        <p:spPr>
          <a:xfrm>
            <a:off x="972000" y="1749240"/>
            <a:ext cx="3059280" cy="55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Features of Poetry</a:t>
            </a:r>
            <a:endParaRPr b="0" lang="en-PH" sz="2000" spc="-1" strike="noStrike">
              <a:latin typeface="Arial"/>
            </a:endParaRPr>
          </a:p>
        </p:txBody>
      </p:sp>
      <p:graphicFrame>
        <p:nvGraphicFramePr>
          <p:cNvPr id="167" name=""/>
          <p:cNvGraphicFramePr/>
          <p:nvPr/>
        </p:nvGraphicFramePr>
        <p:xfrm>
          <a:off x="1032120" y="2289240"/>
          <a:ext cx="9630360" cy="3312720"/>
        </p:xfrm>
        <a:graphic>
          <a:graphicData uri="http://schemas.openxmlformats.org/drawingml/2006/table">
            <a:tbl>
              <a:tblPr/>
              <a:tblGrid>
                <a:gridCol w="5466960"/>
                <a:gridCol w="4163760"/>
              </a:tblGrid>
              <a:tr h="4953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817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8" name=""/>
          <p:cNvSpPr/>
          <p:nvPr/>
        </p:nvSpPr>
        <p:spPr>
          <a:xfrm>
            <a:off x="1368000" y="2843280"/>
            <a:ext cx="14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Imagery</a:t>
            </a:r>
            <a:endParaRPr b="0" lang="en-PH" sz="1800" spc="-1" strike="noStrike">
              <a:latin typeface="Arial"/>
            </a:endParaRPr>
          </a:p>
        </p:txBody>
      </p:sp>
      <p:sp>
        <p:nvSpPr>
          <p:cNvPr id="169" name=""/>
          <p:cNvSpPr/>
          <p:nvPr/>
        </p:nvSpPr>
        <p:spPr>
          <a:xfrm>
            <a:off x="2160000" y="2304000"/>
            <a:ext cx="32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Key Features of Poetry</a:t>
            </a:r>
            <a:endParaRPr b="0" lang="en-PH" sz="1800" spc="-1" strike="noStrike">
              <a:latin typeface="Arial"/>
            </a:endParaRPr>
          </a:p>
        </p:txBody>
      </p:sp>
      <p:sp>
        <p:nvSpPr>
          <p:cNvPr id="170" name=""/>
          <p:cNvSpPr/>
          <p:nvPr/>
        </p:nvSpPr>
        <p:spPr>
          <a:xfrm>
            <a:off x="1378800" y="3240000"/>
            <a:ext cx="47404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Imagery makes the abstract concrete by describing what is experienced through sight, smell, or taste.</a:t>
            </a:r>
            <a:endParaRPr b="0" lang="en-PH" sz="1800" spc="-1" strike="noStrike">
              <a:latin typeface="Arial"/>
            </a:endParaRPr>
          </a:p>
        </p:txBody>
      </p:sp>
      <p:sp>
        <p:nvSpPr>
          <p:cNvPr id="171" name=""/>
          <p:cNvSpPr/>
          <p:nvPr/>
        </p:nvSpPr>
        <p:spPr>
          <a:xfrm>
            <a:off x="1404000" y="4371480"/>
            <a:ext cx="47152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Visual imagery is the most common type of imagery used in poems. It helps the reader imagine what the author is describing.</a:t>
            </a:r>
            <a:endParaRPr b="0" lang="en-PH" sz="1800" spc="-1" strike="noStrike">
              <a:latin typeface="Arial"/>
            </a:endParaRPr>
          </a:p>
        </p:txBody>
      </p:sp>
      <p:sp>
        <p:nvSpPr>
          <p:cNvPr id="172" name=""/>
          <p:cNvSpPr/>
          <p:nvPr/>
        </p:nvSpPr>
        <p:spPr>
          <a:xfrm>
            <a:off x="6733080" y="2843280"/>
            <a:ext cx="39643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What images do you have in mind?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1980000" y="4212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74" name=""/>
          <p:cNvSpPr/>
          <p:nvPr/>
        </p:nvSpPr>
        <p:spPr>
          <a:xfrm>
            <a:off x="972000" y="1749240"/>
            <a:ext cx="3059280" cy="55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Features of Poetry</a:t>
            </a:r>
            <a:endParaRPr b="0" lang="en-PH" sz="2000" spc="-1" strike="noStrike">
              <a:latin typeface="Arial"/>
            </a:endParaRPr>
          </a:p>
        </p:txBody>
      </p:sp>
      <p:graphicFrame>
        <p:nvGraphicFramePr>
          <p:cNvPr id="175" name=""/>
          <p:cNvGraphicFramePr/>
          <p:nvPr/>
        </p:nvGraphicFramePr>
        <p:xfrm>
          <a:off x="1032120" y="2289240"/>
          <a:ext cx="9630360" cy="3312720"/>
        </p:xfrm>
        <a:graphic>
          <a:graphicData uri="http://schemas.openxmlformats.org/drawingml/2006/table">
            <a:tbl>
              <a:tblPr/>
              <a:tblGrid>
                <a:gridCol w="5466960"/>
                <a:gridCol w="4163760"/>
              </a:tblGrid>
              <a:tr h="4953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817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6" name=""/>
          <p:cNvSpPr/>
          <p:nvPr/>
        </p:nvSpPr>
        <p:spPr>
          <a:xfrm>
            <a:off x="2160000" y="2304000"/>
            <a:ext cx="32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Key Features of Poetry</a:t>
            </a:r>
            <a:endParaRPr b="0" lang="en-PH" sz="1800" spc="-1" strike="noStrike">
              <a:latin typeface="Arial"/>
            </a:endParaRPr>
          </a:p>
        </p:txBody>
      </p:sp>
      <p:sp>
        <p:nvSpPr>
          <p:cNvPr id="177" name=""/>
          <p:cNvSpPr/>
          <p:nvPr/>
        </p:nvSpPr>
        <p:spPr>
          <a:xfrm>
            <a:off x="1368000" y="2988000"/>
            <a:ext cx="39592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Punctuations and Format</a:t>
            </a:r>
            <a:endParaRPr b="0" lang="en-PH" sz="1800" spc="-1" strike="noStrike">
              <a:latin typeface="Arial"/>
            </a:endParaRPr>
          </a:p>
        </p:txBody>
      </p:sp>
      <p:sp>
        <p:nvSpPr>
          <p:cNvPr id="178" name=""/>
          <p:cNvSpPr/>
          <p:nvPr/>
        </p:nvSpPr>
        <p:spPr>
          <a:xfrm>
            <a:off x="1368000" y="3420000"/>
            <a:ext cx="4679280" cy="218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This refers to the way the poet has arranged his lines on the page, and it somehow has an effect on how the whole poem is to be interpreted. Some poets use punctuations and format deliberately in order to send a message.</a:t>
            </a:r>
            <a:endParaRPr b="0" lang="en-PH" sz="1800" spc="-1" strike="noStrike">
              <a:latin typeface="Arial"/>
            </a:endParaRPr>
          </a:p>
        </p:txBody>
      </p:sp>
      <p:sp>
        <p:nvSpPr>
          <p:cNvPr id="179" name=""/>
          <p:cNvSpPr/>
          <p:nvPr/>
        </p:nvSpPr>
        <p:spPr>
          <a:xfrm>
            <a:off x="6804000" y="3024000"/>
            <a:ext cx="341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Are you thinking of including punctuations?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Or a certain format?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1980000" y="421200"/>
            <a:ext cx="8278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Growth and Awareness through Writing</a:t>
            </a:r>
            <a:endParaRPr b="0" lang="en-PH" sz="3600" spc="-1" strike="noStrike">
              <a:latin typeface="Arial"/>
            </a:endParaRPr>
          </a:p>
        </p:txBody>
      </p:sp>
      <p:sp>
        <p:nvSpPr>
          <p:cNvPr id="181" name=""/>
          <p:cNvSpPr/>
          <p:nvPr/>
        </p:nvSpPr>
        <p:spPr>
          <a:xfrm>
            <a:off x="972000" y="1749240"/>
            <a:ext cx="3059280" cy="55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Features of Poetry</a:t>
            </a:r>
            <a:endParaRPr b="0" lang="en-PH" sz="2000" spc="-1" strike="noStrike">
              <a:latin typeface="Arial"/>
            </a:endParaRPr>
          </a:p>
        </p:txBody>
      </p:sp>
      <p:graphicFrame>
        <p:nvGraphicFramePr>
          <p:cNvPr id="182" name=""/>
          <p:cNvGraphicFramePr/>
          <p:nvPr/>
        </p:nvGraphicFramePr>
        <p:xfrm>
          <a:off x="1032120" y="2289240"/>
          <a:ext cx="9630360" cy="3312720"/>
        </p:xfrm>
        <a:graphic>
          <a:graphicData uri="http://schemas.openxmlformats.org/drawingml/2006/table">
            <a:tbl>
              <a:tblPr/>
              <a:tblGrid>
                <a:gridCol w="5466960"/>
                <a:gridCol w="4163760"/>
              </a:tblGrid>
              <a:tr h="4953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817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83" name=""/>
          <p:cNvSpPr/>
          <p:nvPr/>
        </p:nvSpPr>
        <p:spPr>
          <a:xfrm>
            <a:off x="2160000" y="2304000"/>
            <a:ext cx="32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Key Features of Poetry</a:t>
            </a:r>
            <a:endParaRPr b="0" lang="en-PH" sz="1800" spc="-1" strike="noStrike">
              <a:latin typeface="Arial"/>
            </a:endParaRPr>
          </a:p>
        </p:txBody>
      </p:sp>
      <p:sp>
        <p:nvSpPr>
          <p:cNvPr id="184" name=""/>
          <p:cNvSpPr/>
          <p:nvPr/>
        </p:nvSpPr>
        <p:spPr>
          <a:xfrm>
            <a:off x="1332000" y="2952000"/>
            <a:ext cx="161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Meter</a:t>
            </a:r>
            <a:endParaRPr b="0" lang="en-PH" sz="1800" spc="-1" strike="noStrike">
              <a:latin typeface="Arial"/>
            </a:endParaRPr>
          </a:p>
        </p:txBody>
      </p:sp>
      <p:sp>
        <p:nvSpPr>
          <p:cNvPr id="185" name=""/>
          <p:cNvSpPr/>
          <p:nvPr/>
        </p:nvSpPr>
        <p:spPr>
          <a:xfrm>
            <a:off x="1332000" y="3420720"/>
            <a:ext cx="4787280" cy="2846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meter of a poem refers to the rhythm that the poet chose to guide the way the poem should be read. It is the pattern of speech that poets use to write their lines. Examples: iambic pentameter or spondaic heptameter</a:t>
            </a:r>
            <a:endParaRPr b="0" lang="en-PH" sz="1800" spc="-1" strike="noStrike">
              <a:latin typeface="Arial"/>
            </a:endParaRPr>
          </a:p>
        </p:txBody>
      </p:sp>
      <p:sp>
        <p:nvSpPr>
          <p:cNvPr id="186" name=""/>
          <p:cNvSpPr/>
          <p:nvPr/>
        </p:nvSpPr>
        <p:spPr>
          <a:xfrm>
            <a:off x="6804000" y="3004200"/>
            <a:ext cx="323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What meter or patterns of speech do you have in mind?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3449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2023-07-10T16:40:10Z</dcterms:modified>
  <cp:revision>189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