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5.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000" cy="6851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880" cy="2792880"/>
          </a:xfrm>
          <a:prstGeom prst="rect">
            <a:avLst/>
          </a:prstGeom>
          <a:ln w="0">
            <a:noFill/>
          </a:ln>
        </p:spPr>
      </p:pic>
      <p:sp>
        <p:nvSpPr>
          <p:cNvPr id="2" name="Rectangle 5"/>
          <p:cNvSpPr/>
          <p:nvPr/>
        </p:nvSpPr>
        <p:spPr>
          <a:xfrm>
            <a:off x="3487320" y="1475280"/>
            <a:ext cx="8698320" cy="3856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320" cy="378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000" cy="628920"/>
          </a:xfrm>
          <a:prstGeom prst="rect">
            <a:avLst/>
          </a:prstGeom>
          <a:ln w="0">
            <a:noFill/>
          </a:ln>
        </p:spPr>
      </p:pic>
      <p:sp>
        <p:nvSpPr>
          <p:cNvPr id="43" name="Rectangle 7"/>
          <p:cNvSpPr/>
          <p:nvPr/>
        </p:nvSpPr>
        <p:spPr>
          <a:xfrm>
            <a:off x="10868760" y="0"/>
            <a:ext cx="964440" cy="964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520" cy="1028520"/>
          </a:xfrm>
          <a:prstGeom prst="rect">
            <a:avLst/>
          </a:prstGeom>
          <a:ln w="0">
            <a:noFill/>
          </a:ln>
        </p:spPr>
      </p:pic>
      <p:sp>
        <p:nvSpPr>
          <p:cNvPr id="45" name="TextBox 9"/>
          <p:cNvSpPr/>
          <p:nvPr/>
        </p:nvSpPr>
        <p:spPr>
          <a:xfrm>
            <a:off x="185400" y="6362280"/>
            <a:ext cx="468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320" cy="3378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690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Epiko sa mga Akdang </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Pampanitikan ng Kabisayaan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9"/>
          <p:cNvSpPr/>
          <p:nvPr/>
        </p:nvSpPr>
        <p:spPr>
          <a:xfrm>
            <a:off x="36000" y="36000"/>
            <a:ext cx="10255320" cy="895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Arial"/>
              </a:rPr>
              <a:t>Epiko sa mga Akdang Pampanitikan ng Kabisayaan</a:t>
            </a:r>
            <a:endParaRPr b="0" lang="en-PH" sz="3200" spc="-1" strike="noStrike">
              <a:latin typeface="Arial"/>
            </a:endParaRPr>
          </a:p>
        </p:txBody>
      </p:sp>
      <p:sp>
        <p:nvSpPr>
          <p:cNvPr id="126" name=""/>
          <p:cNvSpPr/>
          <p:nvPr/>
        </p:nvSpPr>
        <p:spPr>
          <a:xfrm>
            <a:off x="344880" y="1008000"/>
            <a:ext cx="11174760" cy="49888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Alam mo ba na ang salitang </a:t>
            </a:r>
            <a:r>
              <a:rPr b="1" lang="en-PH" sz="1800" spc="-1" strike="noStrike">
                <a:solidFill>
                  <a:srgbClr val="000000"/>
                </a:solidFill>
                <a:latin typeface="Lato"/>
                <a:ea typeface="DejaVu Sans"/>
              </a:rPr>
              <a:t>epiko</a:t>
            </a:r>
            <a:r>
              <a:rPr b="0" lang="en-PH" sz="1800" spc="-1" strike="noStrike">
                <a:solidFill>
                  <a:srgbClr val="000000"/>
                </a:solidFill>
                <a:latin typeface="Lato"/>
                <a:ea typeface="DejaVu Sans"/>
              </a:rPr>
              <a:t> ay galing sa </a:t>
            </a:r>
            <a:r>
              <a:rPr b="1" lang="en-PH" sz="1800" spc="-1" strike="noStrike">
                <a:solidFill>
                  <a:srgbClr val="000000"/>
                </a:solidFill>
                <a:latin typeface="Lato"/>
                <a:ea typeface="DejaVu Sans"/>
              </a:rPr>
              <a:t>Griyego na epos </a:t>
            </a:r>
            <a:r>
              <a:rPr b="0" lang="en-PH" sz="1800" spc="-1" strike="noStrike">
                <a:solidFill>
                  <a:srgbClr val="000000"/>
                </a:solidFill>
                <a:latin typeface="Lato"/>
                <a:ea typeface="DejaVu Sans"/>
              </a:rPr>
              <a:t>na nangangahulugang </a:t>
            </a:r>
            <a:r>
              <a:rPr b="1" lang="en-PH" sz="1800" spc="-1" strike="noStrike">
                <a:solidFill>
                  <a:srgbClr val="000000"/>
                </a:solidFill>
                <a:latin typeface="Lato"/>
                <a:ea typeface="DejaVu Sans"/>
              </a:rPr>
              <a:t>awit o salawikain</a:t>
            </a:r>
            <a:r>
              <a:rPr b="0" lang="en-PH" sz="1800" spc="-1" strike="noStrike">
                <a:solidFill>
                  <a:srgbClr val="000000"/>
                </a:solidFill>
                <a:latin typeface="Lato"/>
                <a:ea typeface="DejaVu Sans"/>
              </a:rPr>
              <a:t>? Ngunit sa kasalukuyan, ito ay </a:t>
            </a:r>
            <a:r>
              <a:rPr b="1" lang="en-PH" sz="1800" spc="-1" strike="noStrike">
                <a:solidFill>
                  <a:srgbClr val="000000"/>
                </a:solidFill>
                <a:latin typeface="Lato"/>
                <a:ea typeface="DejaVu Sans"/>
              </a:rPr>
              <a:t>tumutukoy sa tulang pasalaysay na nagsasaad ng kabayanihan ng pangunahing tauhan</a:t>
            </a:r>
            <a:r>
              <a:rPr b="0" lang="en-PH" sz="1800" spc="-1" strike="noStrike">
                <a:solidFill>
                  <a:srgbClr val="000000"/>
                </a:solidFill>
                <a:latin typeface="Lato"/>
                <a:ea typeface="DejaVu Sans"/>
              </a:rPr>
              <a:t> na nagtataglay ng </a:t>
            </a:r>
            <a:r>
              <a:rPr b="1" lang="en-PH" sz="1800" spc="-1" strike="noStrike">
                <a:solidFill>
                  <a:srgbClr val="000000"/>
                </a:solidFill>
                <a:latin typeface="Lato"/>
                <a:ea typeface="DejaVu Sans"/>
              </a:rPr>
              <a:t>katangiang nakahihigit sa karaniwang tao. Kadalasan, siya ay buhat sa lipi ng mga diyos o diyosa</a:t>
            </a:r>
            <a:r>
              <a:rPr b="0" lang="en-PH" sz="1800" spc="-1" strike="noStrike">
                <a:solidFill>
                  <a:srgbClr val="000000"/>
                </a:solidFill>
                <a:latin typeface="Lato"/>
                <a:ea typeface="DejaVu Sans"/>
              </a:rPr>
              <a:t>.</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kuwentong mababasa mo ay halaw lamang sa mahabang salaysay ng buhay ni Humadapnon. Ang kuwento ni Humadapnon ay isang halimbawa ng epiko ng Kabisayaan na sumasalamin sa kanilang kultura, partikular ng mga taga-Sulod na nakatira sa bulubunduking bahagi ng Panay na naniniwala sa mga kababalaghan, pagmamahal, at pagtulong sa kapuwa. Si Humadapnon ay isa sa mga mala-bathalang bayani ng epikong </a:t>
            </a:r>
            <a:r>
              <a:rPr b="0" i="1" lang="en-PH" sz="1800" spc="-1" strike="noStrike">
                <a:solidFill>
                  <a:srgbClr val="000000"/>
                </a:solidFill>
                <a:latin typeface="Lato"/>
                <a:ea typeface="DejaVu Sans"/>
              </a:rPr>
              <a:t>Hinilawod</a:t>
            </a:r>
            <a:r>
              <a:rPr b="0" lang="en-PH" sz="1800" spc="-1" strike="noStrike">
                <a:solidFill>
                  <a:srgbClr val="000000"/>
                </a:solidFill>
                <a:latin typeface="Lato"/>
                <a:ea typeface="DejaVu Sans"/>
              </a:rPr>
              <a:t> na sumikat sa Sulod, Panay. Si Humadapnon, na anak nina Datu Paubari at diwata ng Silangan na si Alunsina, ay may mga pambihirang lakas at kapangyarihan. Dahil nanggaling sa angkan ng mga bathala, nakahihingi siya ng tulong sa kanila kapag nasa panahon ng kagipitan.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504720" y="1188000"/>
            <a:ext cx="10976400" cy="4749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Sagutin ang mga sumusunod na tanong.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Sino ang pangunahing tauhan sa kuwentong ito? Siya kaya ang itinuturing na bayani sa kuwentong ito? Bakit?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Ano ang layunin ni Humadapnon sa kaniyang paglalakbay?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Ilarawan ang iba’t ibang pinangyarihan (tagpuan) ng kuwento.</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a:t>
            </a:r>
            <a:endParaRPr b="0" lang="en-PH" sz="1800" spc="-1" strike="noStrike">
              <a:latin typeface="Arial"/>
            </a:endParaRPr>
          </a:p>
        </p:txBody>
      </p:sp>
      <p:sp>
        <p:nvSpPr>
          <p:cNvPr id="128" name="PlaceHolder 1"/>
          <p:cNvSpPr>
            <a:spLocks noGrp="1"/>
          </p:cNvSpPr>
          <p:nvPr>
            <p:ph type="title"/>
          </p:nvPr>
        </p:nvSpPr>
        <p:spPr>
          <a:xfrm>
            <a:off x="4500000" y="684000"/>
            <a:ext cx="3850560" cy="53532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600" spc="-1" strike="noStrike">
                <a:solidFill>
                  <a:srgbClr val="000000"/>
                </a:solidFill>
                <a:latin typeface="Lato"/>
                <a:ea typeface="Arial;Arial"/>
              </a:rPr>
              <a:t>Pagsasanay</a:t>
            </a:r>
            <a:endParaRPr b="0" lang="en-PH" sz="2600" spc="-1" strike="noStrike">
              <a:latin typeface="Arial"/>
            </a:endParaRPr>
          </a:p>
        </p:txBody>
      </p:sp>
      <p:sp>
        <p:nvSpPr>
          <p:cNvPr id="129" name="PlaceHolder 6"/>
          <p:cNvSpPr/>
          <p:nvPr/>
        </p:nvSpPr>
        <p:spPr>
          <a:xfrm>
            <a:off x="36000" y="36000"/>
            <a:ext cx="10255320" cy="895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Arial"/>
              </a:rPr>
              <a:t>Epiko sa mga Akdang Pampanitikan ng Kabisayaan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p:nvPr>
        </p:nvSpPr>
        <p:spPr>
          <a:xfrm>
            <a:off x="324000" y="932040"/>
            <a:ext cx="11576520" cy="4288680"/>
          </a:xfrm>
          <a:prstGeom prst="rect">
            <a:avLst/>
          </a:prstGeom>
          <a:noFill/>
          <a:ln w="0">
            <a:noFill/>
          </a:ln>
        </p:spPr>
        <p:txBody>
          <a:bodyPr lIns="90000" rIns="90000" tIns="45000" bIns="45000" anchor="t">
            <a:noAutofit/>
          </a:bodyPr>
          <a:p>
            <a:pPr algn="just">
              <a:lnSpc>
                <a:spcPct val="100000"/>
              </a:lnSpc>
              <a:spcAft>
                <a:spcPts val="601"/>
              </a:spcAft>
              <a:buNone/>
            </a:pPr>
            <a:r>
              <a:rPr b="0" lang="en-US" sz="2400" spc="-1" strike="noStrike">
                <a:solidFill>
                  <a:srgbClr val="000000"/>
                </a:solidFill>
                <a:latin typeface="Arial;Arial"/>
                <a:ea typeface="Arial;Arial"/>
              </a:rPr>
              <a:t>Susi sa Pagwawasto:</a:t>
            </a:r>
            <a:endParaRPr b="0" lang="en-PH" sz="2400" spc="-1" strike="noStrike">
              <a:latin typeface="Arial"/>
            </a:endParaRPr>
          </a:p>
          <a:p>
            <a:pPr>
              <a:lnSpc>
                <a:spcPct val="150000"/>
              </a:lnSpc>
              <a:buNone/>
            </a:pPr>
            <a:r>
              <a:rPr b="0" lang="en-US" sz="1800" spc="-1" strike="noStrike">
                <a:solidFill>
                  <a:srgbClr val="000000"/>
                </a:solidFill>
                <a:latin typeface="Lato"/>
                <a:ea typeface="Arial;Arial"/>
              </a:rPr>
              <a:t>1. Humadapnon at Nagmalitung Yawa</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2. Mahanap si Nagmalitung Yawa</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3. Iba-iba ang maaaring maging sagot ng mag-aaral.</a:t>
            </a:r>
            <a:endParaRPr b="0" lang="en-PH" sz="1800" spc="-1" strike="noStrike">
              <a:latin typeface="Arial"/>
            </a:endParaRPr>
          </a:p>
        </p:txBody>
      </p:sp>
      <p:sp>
        <p:nvSpPr>
          <p:cNvPr id="131" name="PlaceHolder 3"/>
          <p:cNvSpPr/>
          <p:nvPr/>
        </p:nvSpPr>
        <p:spPr>
          <a:xfrm>
            <a:off x="36000" y="36000"/>
            <a:ext cx="10255320" cy="895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Arial"/>
              </a:rPr>
              <a:t>Epiko sa mga Akdang Pampanitikan ng Kabisayaan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1315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2023-07-11T17:25:37Z</dcterms:modified>
  <cp:revision>99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