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5.png" ContentType="image/png"/>
  <Override PartName="/ppt/media/image10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200" cy="685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080" cy="27910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520" cy="38545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6520" cy="3762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200" cy="6271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2640" cy="9626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6720" cy="10267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3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5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520" cy="337680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87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Finding the Percentage, Base, or Rate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/>
          </p:nvPr>
        </p:nvSpPr>
        <p:spPr>
          <a:xfrm>
            <a:off x="650880" y="696240"/>
            <a:ext cx="1014876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Percentage, Base, or Rate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Complete the following.                                                               Answers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1. What percent of 50 is 5?                                           </a:t>
            </a:r>
            <a:r>
              <a:rPr b="1" lang="en-PH" sz="1800" spc="-1" strike="noStrike">
                <a:latin typeface="Lato"/>
              </a:rPr>
              <a:t>R = 10% B = 50 P = 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2. 30 is what percent of 240?                                        </a:t>
            </a:r>
            <a:r>
              <a:rPr b="1" lang="en-PH" sz="1800" spc="-1" strike="noStrike">
                <a:latin typeface="Lato"/>
              </a:rPr>
              <a:t>R = 12.5% B = 240 P = 30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3. What is 28.5% of 600?                                            </a:t>
            </a:r>
            <a:r>
              <a:rPr b="1" lang="en-PH" sz="1800" spc="-1" strike="noStrike">
                <a:latin typeface="Lato"/>
              </a:rPr>
              <a:t>  R = 28.5% B = 600 P = 171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650880" y="696240"/>
            <a:ext cx="1014876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Percentage, Base, or Rate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r>
              <a:rPr b="0" lang="en-PH" sz="1800" spc="-1" strike="noStrike">
                <a:latin typeface="Lato"/>
              </a:rPr>
              <a:t>What  are percentages and what are the formulas you need to use? These are what you will learn in this discussion.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Rate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</a:t>
            </a:r>
            <a:r>
              <a:rPr b="0" lang="en-PH" sz="1800" spc="-1" strike="noStrike">
                <a:latin typeface="Lato"/>
              </a:rPr>
              <a:t>The rate is the number of hundredths           taken. The percent sign (%) is affixed to the rate. The rate is the decimal equivalent of a percent.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Base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</a:t>
            </a:r>
            <a:r>
              <a:rPr b="0" lang="en-PH" sz="1800" spc="-1" strike="noStrike">
                <a:latin typeface="Lato"/>
              </a:rPr>
              <a:t>Base is the whole in which the rate operates.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Percentage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r>
              <a:rPr b="0" lang="en-PH" sz="1800" spc="-1" strike="noStrike">
                <a:latin typeface="Lato"/>
              </a:rPr>
              <a:t>Percentage is the answer obtained when you multiply a number by a percent.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r>
              <a:rPr b="0" lang="en-PH" sz="1800" spc="-1" strike="noStrike">
                <a:latin typeface="Lato"/>
              </a:rPr>
              <a:t>Percentage is the part of the base that is determined by the rate.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5400000" y="2283120"/>
            <a:ext cx="539640" cy="41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/>
          </p:nvPr>
        </p:nvSpPr>
        <p:spPr>
          <a:xfrm>
            <a:off x="650880" y="696240"/>
            <a:ext cx="1014876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Percentage, Base, or Rate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1315440" y="2160000"/>
            <a:ext cx="8764200" cy="276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650880" y="696240"/>
            <a:ext cx="1014876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Percentage, Base, or Rate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</a:t>
            </a:r>
            <a:r>
              <a:rPr b="0" lang="en-PH" sz="1800" spc="-1" strike="noStrike">
                <a:latin typeface="Lato"/>
              </a:rPr>
              <a:t>Below are the formulas you need to solve for percentage, base, or rate</a:t>
            </a:r>
            <a:r>
              <a:rPr b="0" lang="en-PH" sz="1200" spc="-1" strike="noStrike">
                <a:latin typeface="Lato"/>
              </a:rPr>
              <a:t>.</a:t>
            </a:r>
            <a:endParaRPr b="0" lang="en-PH" sz="12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1348920" y="2340000"/>
            <a:ext cx="8730720" cy="346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/>
          </p:nvPr>
        </p:nvSpPr>
        <p:spPr>
          <a:xfrm>
            <a:off x="650880" y="696240"/>
            <a:ext cx="1014876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Percentage, Base, or Rate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1360080" y="1980000"/>
            <a:ext cx="8719560" cy="388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/>
          </p:nvPr>
        </p:nvSpPr>
        <p:spPr>
          <a:xfrm>
            <a:off x="650880" y="696240"/>
            <a:ext cx="1014876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Percentage, Base, or Rate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1440000" y="2160000"/>
            <a:ext cx="8764200" cy="302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/>
          </p:nvPr>
        </p:nvSpPr>
        <p:spPr>
          <a:xfrm>
            <a:off x="650880" y="696240"/>
            <a:ext cx="1014876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Percentage, Base, or Rate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1:   </a:t>
            </a:r>
            <a:r>
              <a:rPr b="0" lang="en-PH" sz="1800" spc="-1" strike="noStrike">
                <a:latin typeface="Lato"/>
              </a:rPr>
              <a:t>What number is 6% of 30?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</a:t>
            </a:r>
            <a:r>
              <a:rPr b="0" lang="en-PH" sz="1800" spc="-1" strike="noStrike">
                <a:latin typeface="Lato"/>
              </a:rPr>
              <a:t>Identify what is needed in the problem.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</a:t>
            </a:r>
            <a:r>
              <a:rPr b="0" lang="en-PH" sz="1800" spc="-1" strike="noStrike">
                <a:latin typeface="Lato"/>
              </a:rPr>
              <a:t>It is a part of 30 that is asked, so it is the percentage that is needed.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</a:t>
            </a:r>
            <a:r>
              <a:rPr b="0" lang="en-PH" sz="1800" spc="-1" strike="noStrike">
                <a:latin typeface="Lato"/>
              </a:rPr>
              <a:t>Use the formula: </a:t>
            </a:r>
            <a:r>
              <a:rPr b="1" lang="en-PH" sz="1800" spc="-1" strike="noStrike">
                <a:latin typeface="Lato"/>
              </a:rPr>
              <a:t>P = B × 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</a:t>
            </a:r>
            <a:r>
              <a:rPr b="1" lang="en-PH" sz="1800" spc="-1" strike="noStrike">
                <a:latin typeface="Lato"/>
              </a:rPr>
              <a:t>Given:</a:t>
            </a:r>
            <a:r>
              <a:rPr b="0" lang="en-PH" sz="1800" spc="-1" strike="noStrike">
                <a:latin typeface="Lato"/>
              </a:rPr>
              <a:t> Base = 30 Rate = 6% = 0.06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</a:t>
            </a:r>
            <a:r>
              <a:rPr b="0" lang="en-PH" sz="1800" spc="-1" strike="noStrike">
                <a:latin typeface="Lato"/>
              </a:rPr>
              <a:t>P = 30 × 0.06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</a:t>
            </a:r>
            <a:r>
              <a:rPr b="0" lang="en-PH" sz="1800" spc="-1" strike="noStrike">
                <a:latin typeface="Lato"/>
              </a:rPr>
              <a:t>P = 1.8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</a:t>
            </a:r>
            <a:r>
              <a:rPr b="1" lang="en-PH" sz="1800" spc="-1" strike="noStrike">
                <a:latin typeface="Lato"/>
              </a:rPr>
              <a:t>Answer:</a:t>
            </a:r>
            <a:r>
              <a:rPr b="0" lang="en-PH" sz="1800" spc="-1" strike="noStrike">
                <a:latin typeface="Lato"/>
              </a:rPr>
              <a:t> 1.8 is 6% of 30.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650880" y="696240"/>
            <a:ext cx="1014876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Percentage, Base, or Rate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2:     </a:t>
            </a:r>
            <a:r>
              <a:rPr b="0" lang="en-PH" sz="1800" spc="-1" strike="noStrike">
                <a:latin typeface="Lato"/>
              </a:rPr>
              <a:t>What percent of 40 is 8?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</a:t>
            </a:r>
            <a:r>
              <a:rPr b="0" lang="en-PH" sz="1800" spc="-1" strike="noStrike">
                <a:latin typeface="Lato"/>
              </a:rPr>
              <a:t>Identify what is needed in the problem.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</a:t>
            </a:r>
            <a:r>
              <a:rPr b="0" lang="en-PH" sz="1800" spc="-1" strike="noStrike">
                <a:latin typeface="Lato"/>
              </a:rPr>
              <a:t>It is the rate that is needed.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</a:t>
            </a:r>
            <a:r>
              <a:rPr b="0" lang="en-PH" sz="1800" spc="-1" strike="noStrike">
                <a:latin typeface="Lato"/>
              </a:rPr>
              <a:t>Use the formula: R = P ÷ B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</a:t>
            </a:r>
            <a:r>
              <a:rPr b="1" lang="en-PH" sz="1800" spc="-1" strike="noStrike">
                <a:latin typeface="Lato"/>
              </a:rPr>
              <a:t>Given:</a:t>
            </a:r>
            <a:r>
              <a:rPr b="0" lang="en-PH" sz="1800" spc="-1" strike="noStrike">
                <a:latin typeface="Lato"/>
              </a:rPr>
              <a:t> Base = 40 Percentage = 8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</a:t>
            </a:r>
            <a:r>
              <a:rPr b="0" lang="en-PH" sz="1800" spc="-1" strike="noStrike">
                <a:latin typeface="Lato"/>
              </a:rPr>
              <a:t>R = 8 ÷ 40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</a:t>
            </a:r>
            <a:r>
              <a:rPr b="0" lang="en-PH" sz="1800" spc="-1" strike="noStrike">
                <a:latin typeface="Lato"/>
              </a:rPr>
              <a:t>R = 0.2          Convert this percent, 20%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</a:t>
            </a:r>
            <a:r>
              <a:rPr b="1" lang="en-PH" sz="1800" spc="-1" strike="noStrike">
                <a:latin typeface="Lato"/>
              </a:rPr>
              <a:t>  </a:t>
            </a:r>
            <a:r>
              <a:rPr b="1" lang="en-PH" sz="1800" spc="-1" strike="noStrike">
                <a:latin typeface="Lato"/>
              </a:rPr>
              <a:t>Answer:</a:t>
            </a:r>
            <a:r>
              <a:rPr b="0" lang="en-PH" sz="1800" spc="-1" strike="noStrike">
                <a:latin typeface="Lato"/>
              </a:rPr>
              <a:t> 8 is 20% of 40.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3240360" y="3600000"/>
            <a:ext cx="539640" cy="179640"/>
          </a:xfrm>
          <a:custGeom>
            <a:avLst/>
            <a:gdLst/>
            <a:ahLst/>
            <a:rect l="l" t="t" r="r" b="b"/>
            <a:pathLst>
              <a:path w="1502" h="502">
                <a:moveTo>
                  <a:pt x="0" y="125"/>
                </a:moveTo>
                <a:lnTo>
                  <a:pt x="1125" y="125"/>
                </a:lnTo>
                <a:lnTo>
                  <a:pt x="1125" y="0"/>
                </a:lnTo>
                <a:lnTo>
                  <a:pt x="1501" y="250"/>
                </a:lnTo>
                <a:lnTo>
                  <a:pt x="1125" y="501"/>
                </a:lnTo>
                <a:lnTo>
                  <a:pt x="1125" y="375"/>
                </a:lnTo>
                <a:lnTo>
                  <a:pt x="0" y="375"/>
                </a:lnTo>
                <a:lnTo>
                  <a:pt x="0" y="125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/>
          </p:nvPr>
        </p:nvSpPr>
        <p:spPr>
          <a:xfrm>
            <a:off x="650880" y="696240"/>
            <a:ext cx="1014876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Percentage, Base, or Rate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3:    </a:t>
            </a:r>
            <a:r>
              <a:rPr b="0" lang="en-PH" sz="1800" spc="-1" strike="noStrike">
                <a:latin typeface="Lato"/>
              </a:rPr>
              <a:t>300 is 75% of what number?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</a:t>
            </a:r>
            <a:r>
              <a:rPr b="0" lang="en-PH" sz="1800" spc="-1" strike="noStrike">
                <a:latin typeface="Lato"/>
              </a:rPr>
              <a:t>Identify what is needed in the problem.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</a:t>
            </a:r>
            <a:r>
              <a:rPr b="0" lang="en-PH" sz="1800" spc="-1" strike="noStrike">
                <a:latin typeface="Lato"/>
              </a:rPr>
              <a:t>The base is needed.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</a:t>
            </a:r>
            <a:r>
              <a:rPr b="0" lang="en-PH" sz="1800" spc="-1" strike="noStrike">
                <a:latin typeface="Lato"/>
              </a:rPr>
              <a:t>Use the formula: </a:t>
            </a:r>
            <a:r>
              <a:rPr b="1" lang="en-PH" sz="1800" spc="-1" strike="noStrike">
                <a:latin typeface="Lato"/>
              </a:rPr>
              <a:t>B = P ÷ 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</a:t>
            </a:r>
            <a:r>
              <a:rPr b="1" lang="en-PH" sz="1800" spc="-1" strike="noStrike">
                <a:latin typeface="Lato"/>
              </a:rPr>
              <a:t>Given:</a:t>
            </a:r>
            <a:r>
              <a:rPr b="0" lang="en-PH" sz="1800" spc="-1" strike="noStrike">
                <a:latin typeface="Lato"/>
              </a:rPr>
              <a:t> Percentage = 300 Rate = 75% = 0.75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</a:t>
            </a:r>
            <a:r>
              <a:rPr b="0" lang="en-PH" sz="1800" spc="-1" strike="noStrike">
                <a:latin typeface="Lato"/>
              </a:rPr>
              <a:t>B = 300 ÷ 0.75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</a:t>
            </a:r>
            <a:r>
              <a:rPr b="0" lang="en-PH" sz="1800" spc="-1" strike="noStrike">
                <a:latin typeface="Lato"/>
              </a:rPr>
              <a:t>B = 400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</a:t>
            </a:r>
            <a:r>
              <a:rPr b="1" lang="en-PH" sz="1800" spc="-1" strike="noStrike">
                <a:latin typeface="Lato"/>
              </a:rPr>
              <a:t> </a:t>
            </a:r>
            <a:r>
              <a:rPr b="1" lang="en-PH" sz="1800" spc="-1" strike="noStrike">
                <a:latin typeface="Lato"/>
              </a:rPr>
              <a:t>Answer: </a:t>
            </a:r>
            <a:r>
              <a:rPr b="0" lang="en-PH" sz="1800" spc="-1" strike="noStrike">
                <a:latin typeface="Lato"/>
              </a:rPr>
              <a:t>300 is 75% of 400.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2023-03-21T08:30:46Z</dcterms:modified>
  <cp:revision>55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