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2160" cy="68180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59040" cy="2759040"/>
          </a:xfrm>
          <a:prstGeom prst="rect">
            <a:avLst/>
          </a:prstGeom>
          <a:ln w="0">
            <a:noFill/>
          </a:ln>
        </p:spPr>
      </p:pic>
      <p:sp>
        <p:nvSpPr>
          <p:cNvPr id="2" name="Rectangle 5"/>
          <p:cNvSpPr/>
          <p:nvPr/>
        </p:nvSpPr>
        <p:spPr>
          <a:xfrm>
            <a:off x="3487320" y="1475280"/>
            <a:ext cx="8664480" cy="38224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4480" cy="3441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2160" cy="595080"/>
          </a:xfrm>
          <a:prstGeom prst="rect">
            <a:avLst/>
          </a:prstGeom>
          <a:ln w="0">
            <a:noFill/>
          </a:ln>
        </p:spPr>
      </p:pic>
      <p:sp>
        <p:nvSpPr>
          <p:cNvPr id="43" name="Rectangle 7"/>
          <p:cNvSpPr/>
          <p:nvPr/>
        </p:nvSpPr>
        <p:spPr>
          <a:xfrm>
            <a:off x="10868760" y="0"/>
            <a:ext cx="930600" cy="9306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4680" cy="994680"/>
          </a:xfrm>
          <a:prstGeom prst="rect">
            <a:avLst/>
          </a:prstGeom>
          <a:ln w="0">
            <a:noFill/>
          </a:ln>
        </p:spPr>
      </p:pic>
      <p:sp>
        <p:nvSpPr>
          <p:cNvPr id="45" name="TextBox 9"/>
          <p:cNvSpPr/>
          <p:nvPr/>
        </p:nvSpPr>
        <p:spPr>
          <a:xfrm>
            <a:off x="185400" y="6362280"/>
            <a:ext cx="4651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3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76480" cy="33447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697600" cy="106488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12192120" y="2160000"/>
            <a:ext cx="7680240" cy="39351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6" name=""/>
          <p:cNvSpPr/>
          <p:nvPr/>
        </p:nvSpPr>
        <p:spPr>
          <a:xfrm>
            <a:off x="3996000" y="2376000"/>
            <a:ext cx="7739640" cy="2024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AppleSystemUIFont"/>
              </a:rPr>
              <a:t>Writing a Paragraph on Claim and Counterclaim Using Transitional Devices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900720" y="2159280"/>
            <a:ext cx="9899280" cy="2149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567"/>
              </a:spcBef>
              <a:spcAft>
                <a:spcPts val="567"/>
              </a:spcAft>
              <a:buNone/>
            </a:pPr>
            <a:r>
              <a:rPr b="1" lang="en-PH" sz="2000" spc="-1" strike="noStrike">
                <a:solidFill>
                  <a:srgbClr val="c9211e"/>
                </a:solidFill>
                <a:latin typeface="Lato"/>
                <a:ea typeface="DejaVu Sans"/>
              </a:rPr>
              <a:t>ANSWER KEY:</a:t>
            </a:r>
            <a:endParaRPr b="0" lang="en-PH" sz="2000" spc="-1" strike="noStrike">
              <a:latin typeface="Arial"/>
              <a:ea typeface="PingFang SC"/>
            </a:endParaRPr>
          </a:p>
          <a:p>
            <a:pPr>
              <a:lnSpc>
                <a:spcPct val="100000"/>
              </a:lnSpc>
              <a:spcBef>
                <a:spcPts val="567"/>
              </a:spcBef>
              <a:spcAft>
                <a:spcPts val="567"/>
              </a:spcAft>
              <a:buNone/>
            </a:pPr>
            <a:endParaRPr b="0" lang="en-PH" sz="2000" spc="-1" strike="noStrike">
              <a:latin typeface="Arial"/>
              <a:ea typeface="PingFang SC"/>
            </a:endParaRPr>
          </a:p>
          <a:p>
            <a:pPr>
              <a:lnSpc>
                <a:spcPct val="150000"/>
              </a:lnSpc>
              <a:spcBef>
                <a:spcPts val="567"/>
              </a:spcBef>
              <a:spcAft>
                <a:spcPts val="567"/>
              </a:spcAft>
              <a:buNone/>
            </a:pPr>
            <a:r>
              <a:rPr b="0" lang="en-PH" sz="2000" spc="-1" strike="noStrike">
                <a:solidFill>
                  <a:srgbClr val="000000"/>
                </a:solidFill>
                <a:latin typeface="Lato"/>
                <a:ea typeface="DejaVu Sans"/>
              </a:rPr>
              <a:t>1. Overwork can also be deadly. It presents the claim of the author.</a:t>
            </a:r>
            <a:endParaRPr b="0" lang="en-PH" sz="2000" spc="-1" strike="noStrike">
              <a:latin typeface="Arial"/>
              <a:ea typeface="PingFang SC"/>
            </a:endParaRPr>
          </a:p>
          <a:p>
            <a:pPr>
              <a:lnSpc>
                <a:spcPct val="150000"/>
              </a:lnSpc>
              <a:spcBef>
                <a:spcPts val="567"/>
              </a:spcBef>
              <a:spcAft>
                <a:spcPts val="567"/>
              </a:spcAft>
              <a:buNone/>
            </a:pPr>
            <a:r>
              <a:rPr b="0" lang="en-PH" sz="2000" spc="-1" strike="noStrike">
                <a:solidFill>
                  <a:srgbClr val="000000"/>
                </a:solidFill>
                <a:latin typeface="Lato"/>
                <a:ea typeface="DejaVu Sans"/>
              </a:rPr>
              <a:t>2. The supporting sentences sustain the impression by providing not just statistical </a:t>
            </a:r>
            <a:endParaRPr b="0" lang="en-PH" sz="2000" spc="-1" strike="noStrike">
              <a:latin typeface="Arial"/>
              <a:ea typeface="PingFang SC"/>
            </a:endParaRPr>
          </a:p>
          <a:p>
            <a:pPr>
              <a:lnSpc>
                <a:spcPct val="100000"/>
              </a:lnSpc>
              <a:spcBef>
                <a:spcPts val="567"/>
              </a:spcBef>
              <a:spcAft>
                <a:spcPts val="567"/>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report but also descriptive explanations.</a:t>
            </a:r>
            <a:endParaRPr b="0" lang="en-PH" sz="2000" spc="-1" strike="noStrike">
              <a:latin typeface="Arial"/>
              <a:ea typeface="PingFang SC"/>
            </a:endParaRPr>
          </a:p>
        </p:txBody>
      </p:sp>
      <p:sp>
        <p:nvSpPr>
          <p:cNvPr id="164" name=""/>
          <p:cNvSpPr/>
          <p:nvPr/>
        </p:nvSpPr>
        <p:spPr>
          <a:xfrm>
            <a:off x="479880" y="720360"/>
            <a:ext cx="11219400" cy="143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 Paragraph on Claim and Counterclaim Using Transitional Devices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792000" y="648000"/>
            <a:ext cx="10258920" cy="1438920"/>
          </a:xfrm>
          <a:prstGeom prst="rect">
            <a:avLst/>
          </a:prstGeom>
          <a:noFill/>
          <a:ln w="0">
            <a:noFill/>
          </a:ln>
        </p:spPr>
        <p:style>
          <a:lnRef idx="0"/>
          <a:fillRef idx="0"/>
          <a:effectRef idx="0"/>
          <a:fontRef idx="minor"/>
        </p:style>
      </p:sp>
      <p:sp>
        <p:nvSpPr>
          <p:cNvPr id="128" name=""/>
          <p:cNvSpPr/>
          <p:nvPr/>
        </p:nvSpPr>
        <p:spPr>
          <a:xfrm>
            <a:off x="1039320" y="2484000"/>
            <a:ext cx="10191600" cy="3058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 </a:t>
            </a:r>
            <a:r>
              <a:rPr b="1" lang="en-PH" sz="2000" spc="-1" strike="noStrike">
                <a:solidFill>
                  <a:srgbClr val="000000"/>
                </a:solidFill>
                <a:latin typeface="Lato"/>
                <a:ea typeface="DejaVu Sans"/>
              </a:rPr>
              <a:t>paragraph</a:t>
            </a:r>
            <a:r>
              <a:rPr b="0" lang="en-PH" sz="2000" spc="-1" strike="noStrike">
                <a:solidFill>
                  <a:srgbClr val="000000"/>
                </a:solidFill>
                <a:latin typeface="Lato"/>
                <a:ea typeface="DejaVu Sans"/>
              </a:rPr>
              <a:t> </a:t>
            </a:r>
            <a:r>
              <a:rPr b="0" lang="en-PH" sz="2000" spc="-1" strike="noStrike">
                <a:solidFill>
                  <a:srgbClr val="000000"/>
                </a:solidFill>
                <a:latin typeface="Lato"/>
                <a:ea typeface="þnáþ"/>
              </a:rPr>
              <a:t>is a writing discourse composed of one or more sentences that flesh out a single idea, usually found in the topic sentence. It is composed of three parts namely, </a:t>
            </a:r>
            <a:r>
              <a:rPr b="1" lang="en-PH" sz="2000" spc="-1" strike="noStrike">
                <a:solidFill>
                  <a:srgbClr val="000000"/>
                </a:solidFill>
                <a:latin typeface="Lato"/>
                <a:ea typeface="þnáþ"/>
              </a:rPr>
              <a:t>topic sentence,</a:t>
            </a:r>
            <a:r>
              <a:rPr b="0" lang="en-PH" sz="2000" spc="-1" strike="noStrike">
                <a:solidFill>
                  <a:srgbClr val="000000"/>
                </a:solidFill>
                <a:latin typeface="Lato"/>
                <a:ea typeface="þnáþ"/>
              </a:rPr>
              <a:t> </a:t>
            </a:r>
            <a:r>
              <a:rPr b="1" lang="en-PH" sz="2000" spc="-1" strike="noStrike">
                <a:solidFill>
                  <a:srgbClr val="000000"/>
                </a:solidFill>
                <a:latin typeface="Lato"/>
                <a:ea typeface="þnáþ"/>
              </a:rPr>
              <a:t>supporting sentences, </a:t>
            </a:r>
            <a:r>
              <a:rPr b="0" lang="en-PH" sz="2000" spc="-1" strike="noStrike">
                <a:solidFill>
                  <a:srgbClr val="000000"/>
                </a:solidFill>
                <a:latin typeface="Lato"/>
                <a:ea typeface="þnáþ"/>
              </a:rPr>
              <a:t>and</a:t>
            </a:r>
            <a:r>
              <a:rPr b="1" lang="en-PH" sz="2000" spc="-1" strike="noStrike">
                <a:solidFill>
                  <a:srgbClr val="000000"/>
                </a:solidFill>
                <a:latin typeface="Lato"/>
                <a:ea typeface="þnáþ"/>
              </a:rPr>
              <a:t> concluding sentence.</a:t>
            </a:r>
            <a:endParaRPr b="0" lang="en-PH" sz="2000" spc="-1" strike="noStrike">
              <a:latin typeface="Arial"/>
            </a:endParaRPr>
          </a:p>
          <a:p>
            <a:pPr algn="just">
              <a:lnSpc>
                <a:spcPct val="200000"/>
              </a:lnSpc>
              <a:spcBef>
                <a:spcPts val="283"/>
              </a:spcBef>
              <a:spcAft>
                <a:spcPts val="283"/>
              </a:spcAft>
              <a:buNone/>
            </a:pPr>
            <a:r>
              <a:rPr b="0" lang="en-PH" sz="2000" spc="-1" strike="noStrike">
                <a:solidFill>
                  <a:srgbClr val="000000"/>
                </a:solidFill>
                <a:latin typeface="Lato"/>
                <a:ea typeface="þnáþ"/>
              </a:rPr>
              <a:t>1. </a:t>
            </a:r>
            <a:r>
              <a:rPr b="1" lang="en-PH" sz="2000" spc="-1" strike="noStrike">
                <a:solidFill>
                  <a:srgbClr val="000000"/>
                </a:solidFill>
                <a:latin typeface="Lato"/>
                <a:ea typeface="þnáþ"/>
              </a:rPr>
              <a:t>Topic sentence</a:t>
            </a:r>
            <a:r>
              <a:rPr b="0" lang="en-PH" sz="2000" spc="-1" strike="noStrike">
                <a:solidFill>
                  <a:srgbClr val="000000"/>
                </a:solidFill>
                <a:latin typeface="Lato"/>
                <a:ea typeface="þnáþ"/>
              </a:rPr>
              <a:t>. It states the main idea of the paragraph and limits the topic.</a:t>
            </a:r>
            <a:endParaRPr b="0" lang="en-PH" sz="2000" spc="-1" strike="noStrike">
              <a:latin typeface="Arial"/>
            </a:endParaRPr>
          </a:p>
          <a:p>
            <a:pPr algn="just">
              <a:lnSpc>
                <a:spcPct val="100000"/>
              </a:lnSpc>
              <a:spcBef>
                <a:spcPts val="283"/>
              </a:spcBef>
              <a:spcAft>
                <a:spcPts val="283"/>
              </a:spcAft>
              <a:buNone/>
            </a:pPr>
            <a:r>
              <a:rPr b="0" lang="en-PH" sz="2000" spc="-1" strike="noStrike">
                <a:solidFill>
                  <a:srgbClr val="000000"/>
                </a:solidFill>
                <a:latin typeface="Lato"/>
                <a:ea typeface="þnáþ"/>
              </a:rPr>
              <a:t>2. </a:t>
            </a:r>
            <a:r>
              <a:rPr b="1" lang="en-PH" sz="2000" spc="-1" strike="noStrike">
                <a:solidFill>
                  <a:srgbClr val="000000"/>
                </a:solidFill>
                <a:latin typeface="Lato"/>
                <a:ea typeface="þnáþ"/>
              </a:rPr>
              <a:t>Supporting sentences</a:t>
            </a:r>
            <a:r>
              <a:rPr b="0" lang="en-PH" sz="2000" spc="-1" strike="noStrike">
                <a:solidFill>
                  <a:srgbClr val="000000"/>
                </a:solidFill>
                <a:latin typeface="Lato"/>
                <a:ea typeface="þnáþ"/>
              </a:rPr>
              <a:t>. Known as the body, these develop the topic sentence.</a:t>
            </a:r>
            <a:endParaRPr b="0" lang="en-PH" sz="2000" spc="-1" strike="noStrike">
              <a:latin typeface="Arial"/>
            </a:endParaRPr>
          </a:p>
          <a:p>
            <a:pPr algn="just">
              <a:lnSpc>
                <a:spcPct val="100000"/>
              </a:lnSpc>
              <a:spcBef>
                <a:spcPts val="283"/>
              </a:spcBef>
              <a:spcAft>
                <a:spcPts val="283"/>
              </a:spcAft>
              <a:buNone/>
            </a:pPr>
            <a:r>
              <a:rPr b="0" lang="en-PH" sz="2000" spc="-1" strike="noStrike">
                <a:solidFill>
                  <a:srgbClr val="000000"/>
                </a:solidFill>
                <a:latin typeface="Lato"/>
                <a:ea typeface="þnáþ"/>
              </a:rPr>
              <a:t>3. </a:t>
            </a:r>
            <a:r>
              <a:rPr b="1" lang="en-PH" sz="2000" spc="-1" strike="noStrike">
                <a:solidFill>
                  <a:srgbClr val="000000"/>
                </a:solidFill>
                <a:latin typeface="Lato"/>
                <a:ea typeface="þnáþ"/>
              </a:rPr>
              <a:t>Concluding sentence</a:t>
            </a:r>
            <a:r>
              <a:rPr b="0" lang="en-PH" sz="2000" spc="-1" strike="noStrike">
                <a:solidFill>
                  <a:srgbClr val="000000"/>
                </a:solidFill>
                <a:latin typeface="Lato"/>
                <a:ea typeface="þnáþ"/>
              </a:rPr>
              <a:t>. It draws all the information together and reiterates the              points or statements in the topic sentence.</a:t>
            </a:r>
            <a:endParaRPr b="0" lang="en-PH" sz="2000" spc="-1" strike="noStrike">
              <a:latin typeface="Arial"/>
            </a:endParaRPr>
          </a:p>
        </p:txBody>
      </p:sp>
      <p:sp>
        <p:nvSpPr>
          <p:cNvPr id="129" name=""/>
          <p:cNvSpPr/>
          <p:nvPr/>
        </p:nvSpPr>
        <p:spPr>
          <a:xfrm>
            <a:off x="479880" y="720360"/>
            <a:ext cx="11219400" cy="143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 Paragraph on Claim and Counterclaim Using Transitional Devices</a:t>
            </a:r>
            <a:endParaRPr b="0" lang="en-PH" sz="3600" spc="-1" strike="noStrike">
              <a:latin typeface="Arial"/>
            </a:endParaRPr>
          </a:p>
        </p:txBody>
      </p:sp>
      <p:sp>
        <p:nvSpPr>
          <p:cNvPr id="130" name=""/>
          <p:cNvSpPr/>
          <p:nvPr/>
        </p:nvSpPr>
        <p:spPr>
          <a:xfrm>
            <a:off x="1379880" y="1091160"/>
            <a:ext cx="7979400" cy="143892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1296000" y="2196000"/>
            <a:ext cx="7202160" cy="395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Below is a tabular example of a paragraph:</a:t>
            </a:r>
            <a:endParaRPr b="0" lang="en-PH" sz="2000" spc="-1" strike="noStrike">
              <a:latin typeface="Arial"/>
            </a:endParaRPr>
          </a:p>
        </p:txBody>
      </p:sp>
      <p:graphicFrame>
        <p:nvGraphicFramePr>
          <p:cNvPr id="132" name=""/>
          <p:cNvGraphicFramePr/>
          <p:nvPr/>
        </p:nvGraphicFramePr>
        <p:xfrm>
          <a:off x="1383480" y="2772000"/>
          <a:ext cx="9416160" cy="2701440"/>
        </p:xfrm>
        <a:graphic>
          <a:graphicData uri="http://schemas.openxmlformats.org/drawingml/2006/table">
            <a:tbl>
              <a:tblPr/>
              <a:tblGrid>
                <a:gridCol w="3166200"/>
                <a:gridCol w="6250320"/>
              </a:tblGrid>
              <a:tr h="537840">
                <a:tc>
                  <a:txBody>
                    <a:bodyPr lIns="90000" rIns="90000" anchor="ctr">
                      <a:noAutofit/>
                    </a:bodyPr>
                    <a:p>
                      <a:pPr>
                        <a:lnSpc>
                          <a:spcPct val="100000"/>
                        </a:lnSpc>
                        <a:buNone/>
                      </a:pPr>
                      <a:r>
                        <a:rPr b="1" lang="en-PH" sz="1800" spc="-1" strike="noStrike">
                          <a:latin typeface="Lato"/>
                        </a:rPr>
                        <a:t>Topic Sentence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9999cc"/>
                    </a:solidFill>
                  </a:tcPr>
                </a:tc>
                <a:tc>
                  <a:txBody>
                    <a:bodyPr lIns="90000" rIns="90000" anchor="ctr">
                      <a:noAutofit/>
                    </a:bodyPr>
                    <a:p>
                      <a:pPr>
                        <a:lnSpc>
                          <a:spcPct val="100000"/>
                        </a:lnSpc>
                        <a:buNone/>
                      </a:pPr>
                      <a:r>
                        <a:rPr b="0" lang="en-PH" sz="1800" spc="-1" strike="noStrike">
                          <a:latin typeface="Lato"/>
                        </a:rPr>
                        <a:t>Loneliness is not the same as aloneness.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9999cc"/>
                    </a:solidFill>
                  </a:tcPr>
                </a:tc>
              </a:tr>
              <a:tr h="1330560">
                <a:tc>
                  <a:txBody>
                    <a:bodyPr lIns="90000" rIns="90000" anchor="ctr">
                      <a:noAutofit/>
                    </a:bodyPr>
                    <a:p>
                      <a:pPr>
                        <a:lnSpc>
                          <a:spcPct val="100000"/>
                        </a:lnSpc>
                        <a:buNone/>
                      </a:pPr>
                      <a:r>
                        <a:rPr b="1" lang="en-PH" sz="1800" spc="-1" strike="noStrike">
                          <a:latin typeface="Lato"/>
                        </a:rPr>
                        <a:t>Supporting Sentences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e6e6ff"/>
                    </a:solidFill>
                  </a:tcPr>
                </a:tc>
                <a:tc>
                  <a:txBody>
                    <a:bodyPr lIns="90000" rIns="90000" anchor="ctr">
                      <a:noAutofit/>
                    </a:bodyPr>
                    <a:p>
                      <a:pPr>
                        <a:lnSpc>
                          <a:spcPct val="100000"/>
                        </a:lnSpc>
                        <a:buNone/>
                      </a:pPr>
                      <a:r>
                        <a:rPr b="0" lang="en-PH" sz="1800" spc="-1" strike="noStrike">
                          <a:latin typeface="Lato"/>
                        </a:rPr>
                        <a:t>In big cities, thousands of people live closely. Illogically, this cramming of people together creates widespread loneliness. The hustle and bustle of the city can prevent many from really getting to know their neighbors.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e6e6ff"/>
                    </a:solidFill>
                  </a:tcPr>
                </a:tc>
              </a:tr>
              <a:tr h="833400">
                <a:tc>
                  <a:txBody>
                    <a:bodyPr lIns="90000" rIns="90000" anchor="ctr">
                      <a:noAutofit/>
                    </a:bodyPr>
                    <a:p>
                      <a:pPr>
                        <a:lnSpc>
                          <a:spcPct val="100000"/>
                        </a:lnSpc>
                        <a:buNone/>
                      </a:pPr>
                      <a:r>
                        <a:rPr b="1" lang="en-PH" sz="1800" spc="-1" strike="noStrike">
                          <a:latin typeface="Lato"/>
                        </a:rPr>
                        <a:t>Concluding Sentence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ctr">
                      <a:noAutofit/>
                    </a:bodyPr>
                    <a:p>
                      <a:pPr>
                        <a:lnSpc>
                          <a:spcPct val="100000"/>
                        </a:lnSpc>
                        <a:buNone/>
                      </a:pPr>
                      <a:r>
                        <a:rPr b="0" lang="en-PH" sz="1800" spc="-1" strike="noStrike">
                          <a:latin typeface="Lato"/>
                        </a:rPr>
                        <a:t>Thus, city dwellers end up living among strangers.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sp>
        <p:nvSpPr>
          <p:cNvPr id="133" name=""/>
          <p:cNvSpPr/>
          <p:nvPr/>
        </p:nvSpPr>
        <p:spPr>
          <a:xfrm>
            <a:off x="480240" y="540720"/>
            <a:ext cx="11219400" cy="143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 Paragraph on Claim and Counterclaim Using Transitional Devices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4548240" y="1735560"/>
            <a:ext cx="43430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à'FBèþ"/>
              </a:rPr>
              <a:t>Analyzing paragraphs:</a:t>
            </a:r>
            <a:endParaRPr b="0" lang="en-PH" sz="2000" spc="-1" strike="noStrike">
              <a:latin typeface="Arial"/>
            </a:endParaRPr>
          </a:p>
        </p:txBody>
      </p:sp>
      <p:sp>
        <p:nvSpPr>
          <p:cNvPr id="135" name=""/>
          <p:cNvSpPr/>
          <p:nvPr/>
        </p:nvSpPr>
        <p:spPr>
          <a:xfrm>
            <a:off x="1008000" y="2268000"/>
            <a:ext cx="10331280" cy="2159280"/>
          </a:xfrm>
          <a:custGeom>
            <a:avLst/>
            <a:gdLst/>
            <a:ahLst/>
            <a:rect l="l" t="t" r="r" b="b"/>
            <a:pathLst>
              <a:path w="28702" h="6002">
                <a:moveTo>
                  <a:pt x="1000" y="0"/>
                </a:moveTo>
                <a:lnTo>
                  <a:pt x="1000" y="0"/>
                </a:lnTo>
                <a:cubicBezTo>
                  <a:pt x="825" y="0"/>
                  <a:pt x="652" y="46"/>
                  <a:pt x="500" y="134"/>
                </a:cubicBezTo>
                <a:cubicBezTo>
                  <a:pt x="348" y="222"/>
                  <a:pt x="222" y="348"/>
                  <a:pt x="134" y="500"/>
                </a:cubicBezTo>
                <a:cubicBezTo>
                  <a:pt x="46" y="652"/>
                  <a:pt x="0" y="825"/>
                  <a:pt x="0" y="1000"/>
                </a:cubicBezTo>
                <a:lnTo>
                  <a:pt x="0" y="5000"/>
                </a:lnTo>
                <a:lnTo>
                  <a:pt x="0" y="5001"/>
                </a:lnTo>
                <a:cubicBezTo>
                  <a:pt x="0" y="5176"/>
                  <a:pt x="46" y="5349"/>
                  <a:pt x="134" y="5501"/>
                </a:cubicBezTo>
                <a:cubicBezTo>
                  <a:pt x="222" y="5653"/>
                  <a:pt x="348" y="5779"/>
                  <a:pt x="500" y="5867"/>
                </a:cubicBezTo>
                <a:cubicBezTo>
                  <a:pt x="652" y="5955"/>
                  <a:pt x="825" y="6001"/>
                  <a:pt x="1000" y="6001"/>
                </a:cubicBezTo>
                <a:lnTo>
                  <a:pt x="27700" y="6001"/>
                </a:lnTo>
                <a:lnTo>
                  <a:pt x="27701" y="6001"/>
                </a:lnTo>
                <a:cubicBezTo>
                  <a:pt x="27876" y="6001"/>
                  <a:pt x="28049" y="5955"/>
                  <a:pt x="28201" y="5867"/>
                </a:cubicBezTo>
                <a:cubicBezTo>
                  <a:pt x="28353" y="5779"/>
                  <a:pt x="28479" y="5653"/>
                  <a:pt x="28567" y="5501"/>
                </a:cubicBezTo>
                <a:cubicBezTo>
                  <a:pt x="28655" y="5349"/>
                  <a:pt x="28701" y="5176"/>
                  <a:pt x="28701" y="5001"/>
                </a:cubicBezTo>
                <a:lnTo>
                  <a:pt x="28701" y="1000"/>
                </a:lnTo>
                <a:lnTo>
                  <a:pt x="28701" y="1000"/>
                </a:lnTo>
                <a:lnTo>
                  <a:pt x="28701" y="1000"/>
                </a:lnTo>
                <a:cubicBezTo>
                  <a:pt x="28701" y="825"/>
                  <a:pt x="28655" y="652"/>
                  <a:pt x="28567" y="500"/>
                </a:cubicBezTo>
                <a:cubicBezTo>
                  <a:pt x="28479" y="348"/>
                  <a:pt x="28353" y="222"/>
                  <a:pt x="28201" y="134"/>
                </a:cubicBezTo>
                <a:cubicBezTo>
                  <a:pt x="28049" y="46"/>
                  <a:pt x="27876" y="0"/>
                  <a:pt x="27701" y="0"/>
                </a:cubicBezTo>
                <a:lnTo>
                  <a:pt x="1000" y="0"/>
                </a:lnTo>
              </a:path>
            </a:pathLst>
          </a:custGeom>
          <a:noFill/>
          <a:ln w="19080">
            <a:solidFill>
              <a:srgbClr val="800080"/>
            </a:solidFill>
            <a:round/>
          </a:ln>
        </p:spPr>
        <p:style>
          <a:lnRef idx="0"/>
          <a:fillRef idx="0"/>
          <a:effectRef idx="0"/>
          <a:fontRef idx="minor"/>
        </p:style>
      </p:sp>
      <p:sp>
        <p:nvSpPr>
          <p:cNvPr id="136" name=""/>
          <p:cNvSpPr/>
          <p:nvPr/>
        </p:nvSpPr>
        <p:spPr>
          <a:xfrm>
            <a:off x="1260000" y="2330640"/>
            <a:ext cx="9899280" cy="206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400" spc="-1" strike="noStrike">
                <a:solidFill>
                  <a:srgbClr val="000000"/>
                </a:solidFill>
                <a:latin typeface="Lato"/>
                <a:ea typeface="DejaVu Sans"/>
              </a:rPr>
              <a:t>1. The Ambuklao Dam brought the Agno River under control. Because the dam created a reservoir of water, the water was used to irrigate dry farmland. It was also used as a water supply by nearby cities and towns. But the biggest benefit of Ambuklao Dam is its hydroelectric power. The Ambuklao Dam produces a huge amount of electricity. As a result, 1.3 million people in Pangasinan, Tarlac, and Pampanga have electricity every year. As an energy source, the Ambuklao Dam is clean and cheap to operate. It does not pollute the air the way fossil fuels would. However, this huge dam has had some bad effects on the environment. The river can no longer carry rich soil to the lands it flooded. Fish and other wildlife have lost their homes. For this reason, the landscape of the area will never be the same. But the Ambuklao Dam is here to stay whether we like it or not.</a:t>
            </a:r>
            <a:endParaRPr b="0" lang="en-PH" sz="1400" spc="-1" strike="noStrike">
              <a:latin typeface="Arial"/>
            </a:endParaRPr>
          </a:p>
        </p:txBody>
      </p:sp>
      <p:sp>
        <p:nvSpPr>
          <p:cNvPr id="137" name=""/>
          <p:cNvSpPr/>
          <p:nvPr/>
        </p:nvSpPr>
        <p:spPr>
          <a:xfrm>
            <a:off x="1080000" y="4680000"/>
            <a:ext cx="10223640" cy="1043640"/>
          </a:xfrm>
          <a:custGeom>
            <a:avLst/>
            <a:gdLst/>
            <a:ahLst/>
            <a:rect l="l" t="t" r="r" b="b"/>
            <a:pathLst>
              <a:path w="28403" h="2903">
                <a:moveTo>
                  <a:pt x="483" y="0"/>
                </a:moveTo>
                <a:lnTo>
                  <a:pt x="484" y="0"/>
                </a:lnTo>
                <a:cubicBezTo>
                  <a:pt x="399" y="0"/>
                  <a:pt x="315" y="22"/>
                  <a:pt x="242" y="65"/>
                </a:cubicBezTo>
                <a:cubicBezTo>
                  <a:pt x="168" y="107"/>
                  <a:pt x="107" y="168"/>
                  <a:pt x="65" y="242"/>
                </a:cubicBezTo>
                <a:cubicBezTo>
                  <a:pt x="22" y="315"/>
                  <a:pt x="0" y="399"/>
                  <a:pt x="0" y="484"/>
                </a:cubicBezTo>
                <a:lnTo>
                  <a:pt x="0" y="2418"/>
                </a:lnTo>
                <a:lnTo>
                  <a:pt x="0" y="2418"/>
                </a:lnTo>
                <a:cubicBezTo>
                  <a:pt x="0" y="2503"/>
                  <a:pt x="22" y="2587"/>
                  <a:pt x="65" y="2660"/>
                </a:cubicBezTo>
                <a:cubicBezTo>
                  <a:pt x="107" y="2734"/>
                  <a:pt x="168" y="2795"/>
                  <a:pt x="242" y="2837"/>
                </a:cubicBezTo>
                <a:cubicBezTo>
                  <a:pt x="315" y="2880"/>
                  <a:pt x="399" y="2902"/>
                  <a:pt x="484" y="2902"/>
                </a:cubicBezTo>
                <a:lnTo>
                  <a:pt x="27918" y="2902"/>
                </a:lnTo>
                <a:lnTo>
                  <a:pt x="27918" y="2902"/>
                </a:lnTo>
                <a:cubicBezTo>
                  <a:pt x="28003" y="2902"/>
                  <a:pt x="28087" y="2880"/>
                  <a:pt x="28160" y="2837"/>
                </a:cubicBezTo>
                <a:cubicBezTo>
                  <a:pt x="28234" y="2795"/>
                  <a:pt x="28295" y="2734"/>
                  <a:pt x="28337" y="2660"/>
                </a:cubicBezTo>
                <a:cubicBezTo>
                  <a:pt x="28380" y="2587"/>
                  <a:pt x="28402" y="2503"/>
                  <a:pt x="28402" y="2418"/>
                </a:cubicBezTo>
                <a:lnTo>
                  <a:pt x="28402" y="483"/>
                </a:lnTo>
                <a:lnTo>
                  <a:pt x="28402" y="484"/>
                </a:lnTo>
                <a:lnTo>
                  <a:pt x="28402" y="484"/>
                </a:lnTo>
                <a:cubicBezTo>
                  <a:pt x="28402" y="399"/>
                  <a:pt x="28380" y="315"/>
                  <a:pt x="28337" y="242"/>
                </a:cubicBezTo>
                <a:cubicBezTo>
                  <a:pt x="28295" y="168"/>
                  <a:pt x="28234" y="107"/>
                  <a:pt x="28160" y="65"/>
                </a:cubicBezTo>
                <a:cubicBezTo>
                  <a:pt x="28087" y="22"/>
                  <a:pt x="28003" y="0"/>
                  <a:pt x="27918" y="0"/>
                </a:cubicBezTo>
                <a:lnTo>
                  <a:pt x="483" y="0"/>
                </a:lnTo>
              </a:path>
            </a:pathLst>
          </a:custGeom>
          <a:noFill/>
          <a:ln w="19080">
            <a:solidFill>
              <a:srgbClr val="800080"/>
            </a:solidFill>
            <a:round/>
          </a:ln>
        </p:spPr>
        <p:style>
          <a:lnRef idx="0"/>
          <a:fillRef idx="0"/>
          <a:effectRef idx="0"/>
          <a:fontRef idx="minor"/>
        </p:style>
      </p:sp>
      <p:sp>
        <p:nvSpPr>
          <p:cNvPr id="138" name=""/>
          <p:cNvSpPr/>
          <p:nvPr/>
        </p:nvSpPr>
        <p:spPr>
          <a:xfrm>
            <a:off x="1224000" y="4680000"/>
            <a:ext cx="9899280" cy="1083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400" spc="-1" strike="noStrike">
                <a:solidFill>
                  <a:srgbClr val="000000"/>
                </a:solidFill>
                <a:latin typeface="Lato"/>
                <a:ea typeface="DejaVu Sans"/>
              </a:rPr>
              <a:t>First Paragraph:</a:t>
            </a:r>
            <a:r>
              <a:rPr b="0" lang="en-PH" sz="1400" spc="-1" strike="noStrike">
                <a:solidFill>
                  <a:srgbClr val="000000"/>
                </a:solidFill>
                <a:latin typeface="Lato"/>
                <a:ea typeface="DejaVu Sans"/>
              </a:rPr>
              <a:t> </a:t>
            </a:r>
            <a:r>
              <a:rPr b="0" lang="en-PH" sz="1400" spc="-1" strike="noStrike">
                <a:solidFill>
                  <a:srgbClr val="000000"/>
                </a:solidFill>
                <a:latin typeface="Lato"/>
                <a:ea typeface="à'FBèþ"/>
              </a:rPr>
              <a:t>When observing the first paragraph, what comes to your mind are the various challenges and benefits enumerated such as </a:t>
            </a:r>
            <a:r>
              <a:rPr b="0" i="1" lang="en-PH" sz="1400" spc="-1" strike="noStrike">
                <a:solidFill>
                  <a:srgbClr val="000000"/>
                </a:solidFill>
                <a:latin typeface="Lato"/>
                <a:ea typeface="à'FBèþ"/>
              </a:rPr>
              <a:t>irrigating dry farmland, producing electricity without pollution, removing the ability of soil to carry water, and depriving home to most fi sh species</a:t>
            </a:r>
            <a:r>
              <a:rPr b="0" lang="en-PH" sz="1400" spc="-1" strike="noStrike">
                <a:solidFill>
                  <a:srgbClr val="000000"/>
                </a:solidFill>
                <a:latin typeface="Lato"/>
                <a:ea typeface="à'FBèþ"/>
              </a:rPr>
              <a:t>. Hence, the paragraph shows the relationship between </a:t>
            </a:r>
            <a:r>
              <a:rPr b="1" lang="en-PH" sz="1400" spc="-1" strike="noStrike">
                <a:solidFill>
                  <a:srgbClr val="000000"/>
                </a:solidFill>
                <a:latin typeface="Lato"/>
                <a:ea typeface="à'FBèþ"/>
              </a:rPr>
              <a:t>a problem and a solution</a:t>
            </a:r>
            <a:r>
              <a:rPr b="0" lang="en-PH" sz="1400" spc="-1" strike="noStrike">
                <a:solidFill>
                  <a:srgbClr val="000000"/>
                </a:solidFill>
                <a:latin typeface="Lato"/>
                <a:ea typeface="à'FBèþ"/>
              </a:rPr>
              <a:t>, as its type denotes.</a:t>
            </a:r>
            <a:endParaRPr b="0" lang="en-PH" sz="1400" spc="-1" strike="noStrike">
              <a:latin typeface="Arial"/>
            </a:endParaRPr>
          </a:p>
        </p:txBody>
      </p:sp>
      <p:sp>
        <p:nvSpPr>
          <p:cNvPr id="139" name=""/>
          <p:cNvSpPr/>
          <p:nvPr/>
        </p:nvSpPr>
        <p:spPr>
          <a:xfrm>
            <a:off x="479880" y="361080"/>
            <a:ext cx="11219400" cy="143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 Paragraph on Claim and Counterclaim Using Transitional Devices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008000" y="1980000"/>
            <a:ext cx="10331280" cy="2339280"/>
          </a:xfrm>
          <a:custGeom>
            <a:avLst/>
            <a:gdLst/>
            <a:ahLst/>
            <a:rect l="l" t="t" r="r" b="b"/>
            <a:pathLst>
              <a:path w="28702" h="6502">
                <a:moveTo>
                  <a:pt x="1083" y="0"/>
                </a:moveTo>
                <a:lnTo>
                  <a:pt x="1084" y="0"/>
                </a:lnTo>
                <a:cubicBezTo>
                  <a:pt x="893" y="0"/>
                  <a:pt x="706" y="50"/>
                  <a:pt x="542" y="145"/>
                </a:cubicBezTo>
                <a:cubicBezTo>
                  <a:pt x="377" y="240"/>
                  <a:pt x="240" y="377"/>
                  <a:pt x="145" y="542"/>
                </a:cubicBezTo>
                <a:cubicBezTo>
                  <a:pt x="50" y="706"/>
                  <a:pt x="0" y="893"/>
                  <a:pt x="0" y="1084"/>
                </a:cubicBezTo>
                <a:lnTo>
                  <a:pt x="0" y="5417"/>
                </a:lnTo>
                <a:lnTo>
                  <a:pt x="0" y="5418"/>
                </a:lnTo>
                <a:cubicBezTo>
                  <a:pt x="0" y="5608"/>
                  <a:pt x="50" y="5795"/>
                  <a:pt x="145" y="5959"/>
                </a:cubicBezTo>
                <a:cubicBezTo>
                  <a:pt x="240" y="6124"/>
                  <a:pt x="377" y="6261"/>
                  <a:pt x="542" y="6356"/>
                </a:cubicBezTo>
                <a:cubicBezTo>
                  <a:pt x="706" y="6451"/>
                  <a:pt x="893" y="6501"/>
                  <a:pt x="1084" y="6501"/>
                </a:cubicBezTo>
                <a:lnTo>
                  <a:pt x="27617" y="6500"/>
                </a:lnTo>
                <a:lnTo>
                  <a:pt x="27618" y="6501"/>
                </a:lnTo>
                <a:cubicBezTo>
                  <a:pt x="27808" y="6501"/>
                  <a:pt x="27995" y="6451"/>
                  <a:pt x="28159" y="6356"/>
                </a:cubicBezTo>
                <a:cubicBezTo>
                  <a:pt x="28324" y="6261"/>
                  <a:pt x="28461" y="6124"/>
                  <a:pt x="28556" y="5959"/>
                </a:cubicBezTo>
                <a:cubicBezTo>
                  <a:pt x="28651" y="5795"/>
                  <a:pt x="28701" y="5608"/>
                  <a:pt x="28701" y="5418"/>
                </a:cubicBezTo>
                <a:lnTo>
                  <a:pt x="28701" y="1083"/>
                </a:lnTo>
                <a:lnTo>
                  <a:pt x="28701" y="1084"/>
                </a:lnTo>
                <a:lnTo>
                  <a:pt x="28701" y="1084"/>
                </a:lnTo>
                <a:cubicBezTo>
                  <a:pt x="28701" y="893"/>
                  <a:pt x="28651" y="706"/>
                  <a:pt x="28556" y="542"/>
                </a:cubicBezTo>
                <a:cubicBezTo>
                  <a:pt x="28461" y="377"/>
                  <a:pt x="28324" y="240"/>
                  <a:pt x="28159" y="145"/>
                </a:cubicBezTo>
                <a:cubicBezTo>
                  <a:pt x="27995" y="50"/>
                  <a:pt x="27808" y="0"/>
                  <a:pt x="27618" y="0"/>
                </a:cubicBezTo>
                <a:lnTo>
                  <a:pt x="1083" y="0"/>
                </a:lnTo>
              </a:path>
            </a:pathLst>
          </a:custGeom>
          <a:noFill/>
          <a:ln w="19080">
            <a:solidFill>
              <a:srgbClr val="800080"/>
            </a:solidFill>
            <a:round/>
          </a:ln>
        </p:spPr>
        <p:style>
          <a:lnRef idx="0"/>
          <a:fillRef idx="0"/>
          <a:effectRef idx="0"/>
          <a:fontRef idx="minor"/>
        </p:style>
      </p:sp>
      <p:sp>
        <p:nvSpPr>
          <p:cNvPr id="141" name=""/>
          <p:cNvSpPr/>
          <p:nvPr/>
        </p:nvSpPr>
        <p:spPr>
          <a:xfrm>
            <a:off x="1260000" y="2088000"/>
            <a:ext cx="9719280" cy="1881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500" spc="-1" strike="noStrike">
                <a:solidFill>
                  <a:srgbClr val="000000"/>
                </a:solidFill>
                <a:latin typeface="Lato"/>
                <a:ea typeface="DejaVu Sans"/>
              </a:rPr>
              <a:t>2. Addiction to video games is a serious problem that many sectors should be aware of and take action on. Though some players are able to control their use and interaction with their respective games, most become attached to playing them without noticing the detrimental effects on them. It mainly caused them to not participate in physical or social activities. Its major effect is on their language development, sympathy, and empathy toward other people. In addition, video games addiction also influences their poor task management and performance in school since they become more focused on the game, not on their academics. Finally, they also have the tendency to withdraw from their positive relationship with their families.</a:t>
            </a:r>
            <a:endParaRPr b="0" lang="en-PH" sz="1500" spc="-1" strike="noStrike">
              <a:latin typeface="Arial"/>
            </a:endParaRPr>
          </a:p>
        </p:txBody>
      </p:sp>
      <p:sp>
        <p:nvSpPr>
          <p:cNvPr id="142" name=""/>
          <p:cNvSpPr/>
          <p:nvPr/>
        </p:nvSpPr>
        <p:spPr>
          <a:xfrm>
            <a:off x="7380000" y="3970080"/>
            <a:ext cx="3599280" cy="258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Lato"/>
                <a:ea typeface="DejaVu Sans"/>
              </a:rPr>
              <a:t>From Essential English 8 by De Vera, Francisco, &amp; Gonzales</a:t>
            </a:r>
            <a:endParaRPr b="0" lang="en-PH" sz="1000" spc="-1" strike="noStrike">
              <a:latin typeface="Arial"/>
            </a:endParaRPr>
          </a:p>
        </p:txBody>
      </p:sp>
      <p:sp>
        <p:nvSpPr>
          <p:cNvPr id="143" name=""/>
          <p:cNvSpPr/>
          <p:nvPr/>
        </p:nvSpPr>
        <p:spPr>
          <a:xfrm>
            <a:off x="1080000" y="4572000"/>
            <a:ext cx="10223640" cy="1043640"/>
          </a:xfrm>
          <a:custGeom>
            <a:avLst/>
            <a:gdLst/>
            <a:ahLst/>
            <a:rect l="l" t="t" r="r" b="b"/>
            <a:pathLst>
              <a:path w="28403" h="2903">
                <a:moveTo>
                  <a:pt x="483" y="0"/>
                </a:moveTo>
                <a:lnTo>
                  <a:pt x="484" y="0"/>
                </a:lnTo>
                <a:cubicBezTo>
                  <a:pt x="399" y="0"/>
                  <a:pt x="315" y="22"/>
                  <a:pt x="242" y="65"/>
                </a:cubicBezTo>
                <a:cubicBezTo>
                  <a:pt x="168" y="107"/>
                  <a:pt x="107" y="168"/>
                  <a:pt x="65" y="242"/>
                </a:cubicBezTo>
                <a:cubicBezTo>
                  <a:pt x="22" y="315"/>
                  <a:pt x="0" y="399"/>
                  <a:pt x="0" y="484"/>
                </a:cubicBezTo>
                <a:lnTo>
                  <a:pt x="0" y="2418"/>
                </a:lnTo>
                <a:lnTo>
                  <a:pt x="0" y="2418"/>
                </a:lnTo>
                <a:cubicBezTo>
                  <a:pt x="0" y="2503"/>
                  <a:pt x="22" y="2587"/>
                  <a:pt x="65" y="2660"/>
                </a:cubicBezTo>
                <a:cubicBezTo>
                  <a:pt x="107" y="2734"/>
                  <a:pt x="168" y="2795"/>
                  <a:pt x="242" y="2837"/>
                </a:cubicBezTo>
                <a:cubicBezTo>
                  <a:pt x="315" y="2880"/>
                  <a:pt x="399" y="2902"/>
                  <a:pt x="484" y="2902"/>
                </a:cubicBezTo>
                <a:lnTo>
                  <a:pt x="27918" y="2902"/>
                </a:lnTo>
                <a:lnTo>
                  <a:pt x="27918" y="2902"/>
                </a:lnTo>
                <a:cubicBezTo>
                  <a:pt x="28003" y="2902"/>
                  <a:pt x="28087" y="2880"/>
                  <a:pt x="28160" y="2837"/>
                </a:cubicBezTo>
                <a:cubicBezTo>
                  <a:pt x="28234" y="2795"/>
                  <a:pt x="28295" y="2734"/>
                  <a:pt x="28337" y="2660"/>
                </a:cubicBezTo>
                <a:cubicBezTo>
                  <a:pt x="28380" y="2587"/>
                  <a:pt x="28402" y="2503"/>
                  <a:pt x="28402" y="2418"/>
                </a:cubicBezTo>
                <a:lnTo>
                  <a:pt x="28402" y="483"/>
                </a:lnTo>
                <a:lnTo>
                  <a:pt x="28402" y="484"/>
                </a:lnTo>
                <a:lnTo>
                  <a:pt x="28402" y="484"/>
                </a:lnTo>
                <a:cubicBezTo>
                  <a:pt x="28402" y="399"/>
                  <a:pt x="28380" y="315"/>
                  <a:pt x="28337" y="242"/>
                </a:cubicBezTo>
                <a:cubicBezTo>
                  <a:pt x="28295" y="168"/>
                  <a:pt x="28234" y="107"/>
                  <a:pt x="28160" y="65"/>
                </a:cubicBezTo>
                <a:cubicBezTo>
                  <a:pt x="28087" y="22"/>
                  <a:pt x="28003" y="0"/>
                  <a:pt x="27918" y="0"/>
                </a:cubicBezTo>
                <a:lnTo>
                  <a:pt x="483" y="0"/>
                </a:lnTo>
              </a:path>
            </a:pathLst>
          </a:custGeom>
          <a:noFill/>
          <a:ln w="19080">
            <a:solidFill>
              <a:srgbClr val="800080"/>
            </a:solidFill>
            <a:round/>
          </a:ln>
        </p:spPr>
        <p:style>
          <a:lnRef idx="0"/>
          <a:fillRef idx="0"/>
          <a:effectRef idx="0"/>
          <a:fontRef idx="minor"/>
        </p:style>
      </p:sp>
      <p:sp>
        <p:nvSpPr>
          <p:cNvPr id="144" name=""/>
          <p:cNvSpPr/>
          <p:nvPr/>
        </p:nvSpPr>
        <p:spPr>
          <a:xfrm>
            <a:off x="1260000" y="4644000"/>
            <a:ext cx="9719280" cy="884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500" spc="-1" strike="noStrike">
                <a:solidFill>
                  <a:srgbClr val="000000"/>
                </a:solidFill>
                <a:latin typeface="Lato"/>
                <a:ea typeface="DejaVu Sans"/>
              </a:rPr>
              <a:t>Second Paragraph:</a:t>
            </a:r>
            <a:r>
              <a:rPr b="0" lang="en-PH" sz="1500" spc="-1" strike="noStrike">
                <a:solidFill>
                  <a:srgbClr val="000000"/>
                </a:solidFill>
                <a:latin typeface="Lato"/>
                <a:ea typeface="DejaVu Sans"/>
              </a:rPr>
              <a:t> </a:t>
            </a:r>
            <a:r>
              <a:rPr b="0" lang="en-PH" sz="1500" spc="-1" strike="noStrike">
                <a:solidFill>
                  <a:srgbClr val="000000"/>
                </a:solidFill>
                <a:latin typeface="Lato"/>
                <a:ea typeface="à'FBèþ"/>
              </a:rPr>
              <a:t>The second paragraph revolves around a problem about addiction to video games; however, there are no solutions presented. The author merely enumerates the cause of the problem and its</a:t>
            </a:r>
            <a:endParaRPr b="0" lang="en-PH" sz="1500" spc="-1" strike="noStrike">
              <a:latin typeface="Arial"/>
            </a:endParaRPr>
          </a:p>
          <a:p>
            <a:pPr algn="just">
              <a:lnSpc>
                <a:spcPct val="100000"/>
              </a:lnSpc>
              <a:buNone/>
            </a:pPr>
            <a:r>
              <a:rPr b="0" lang="en-PH" sz="1500" spc="-1" strike="noStrike">
                <a:solidFill>
                  <a:srgbClr val="000000"/>
                </a:solidFill>
                <a:latin typeface="Lato"/>
                <a:ea typeface="à'FBèþ"/>
              </a:rPr>
              <a:t>several effects. Thus, it is a </a:t>
            </a:r>
            <a:r>
              <a:rPr b="1" lang="en-PH" sz="1500" spc="-1" strike="noStrike">
                <a:solidFill>
                  <a:srgbClr val="000000"/>
                </a:solidFill>
                <a:latin typeface="Lato"/>
                <a:ea typeface="à'FBèþ"/>
              </a:rPr>
              <a:t>cause-and-effect</a:t>
            </a:r>
            <a:r>
              <a:rPr b="0" lang="en-PH" sz="1500" spc="-1" strike="noStrike">
                <a:solidFill>
                  <a:srgbClr val="000000"/>
                </a:solidFill>
                <a:latin typeface="Lato"/>
                <a:ea typeface="à'FBèþ"/>
              </a:rPr>
              <a:t> paragraph.</a:t>
            </a:r>
            <a:endParaRPr b="0" lang="en-PH" sz="1500" spc="-1" strike="noStrike">
              <a:latin typeface="Arial"/>
            </a:endParaRPr>
          </a:p>
        </p:txBody>
      </p:sp>
      <p:sp>
        <p:nvSpPr>
          <p:cNvPr id="145" name=""/>
          <p:cNvSpPr/>
          <p:nvPr/>
        </p:nvSpPr>
        <p:spPr>
          <a:xfrm>
            <a:off x="479880" y="432720"/>
            <a:ext cx="11219400" cy="143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 Paragraph on Claim and Counterclaim Using Transitional Devices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1008360" y="2052360"/>
            <a:ext cx="10331280" cy="1942920"/>
          </a:xfrm>
          <a:custGeom>
            <a:avLst/>
            <a:gdLst/>
            <a:ahLst/>
            <a:rect l="l" t="t" r="r" b="b"/>
            <a:pathLst>
              <a:path w="28702" h="5401">
                <a:moveTo>
                  <a:pt x="900" y="0"/>
                </a:moveTo>
                <a:lnTo>
                  <a:pt x="900" y="0"/>
                </a:lnTo>
                <a:cubicBezTo>
                  <a:pt x="742" y="0"/>
                  <a:pt x="587" y="42"/>
                  <a:pt x="450" y="121"/>
                </a:cubicBezTo>
                <a:cubicBezTo>
                  <a:pt x="313" y="200"/>
                  <a:pt x="200" y="313"/>
                  <a:pt x="121" y="450"/>
                </a:cubicBezTo>
                <a:cubicBezTo>
                  <a:pt x="42" y="587"/>
                  <a:pt x="0" y="742"/>
                  <a:pt x="0" y="900"/>
                </a:cubicBezTo>
                <a:lnTo>
                  <a:pt x="0" y="4500"/>
                </a:lnTo>
                <a:lnTo>
                  <a:pt x="0" y="4500"/>
                </a:lnTo>
                <a:cubicBezTo>
                  <a:pt x="0" y="4658"/>
                  <a:pt x="42" y="4813"/>
                  <a:pt x="121" y="4950"/>
                </a:cubicBezTo>
                <a:cubicBezTo>
                  <a:pt x="200" y="5087"/>
                  <a:pt x="313" y="5200"/>
                  <a:pt x="450" y="5279"/>
                </a:cubicBezTo>
                <a:cubicBezTo>
                  <a:pt x="587" y="5358"/>
                  <a:pt x="742" y="5400"/>
                  <a:pt x="900" y="5400"/>
                </a:cubicBezTo>
                <a:lnTo>
                  <a:pt x="27801" y="5400"/>
                </a:lnTo>
                <a:lnTo>
                  <a:pt x="27801" y="5400"/>
                </a:lnTo>
                <a:cubicBezTo>
                  <a:pt x="27959" y="5400"/>
                  <a:pt x="28114" y="5358"/>
                  <a:pt x="28251" y="5279"/>
                </a:cubicBezTo>
                <a:cubicBezTo>
                  <a:pt x="28388" y="5200"/>
                  <a:pt x="28501" y="5087"/>
                  <a:pt x="28580" y="4950"/>
                </a:cubicBezTo>
                <a:cubicBezTo>
                  <a:pt x="28659" y="4813"/>
                  <a:pt x="28701" y="4658"/>
                  <a:pt x="28701" y="4500"/>
                </a:cubicBezTo>
                <a:lnTo>
                  <a:pt x="28701" y="900"/>
                </a:lnTo>
                <a:lnTo>
                  <a:pt x="28701" y="900"/>
                </a:lnTo>
                <a:lnTo>
                  <a:pt x="28701" y="900"/>
                </a:lnTo>
                <a:cubicBezTo>
                  <a:pt x="28701" y="742"/>
                  <a:pt x="28659" y="587"/>
                  <a:pt x="28580" y="450"/>
                </a:cubicBezTo>
                <a:cubicBezTo>
                  <a:pt x="28501" y="313"/>
                  <a:pt x="28388" y="200"/>
                  <a:pt x="28251" y="121"/>
                </a:cubicBezTo>
                <a:cubicBezTo>
                  <a:pt x="28114" y="42"/>
                  <a:pt x="27959" y="0"/>
                  <a:pt x="27801" y="0"/>
                </a:cubicBezTo>
                <a:lnTo>
                  <a:pt x="900" y="0"/>
                </a:lnTo>
              </a:path>
            </a:pathLst>
          </a:custGeom>
          <a:noFill/>
          <a:ln w="19080">
            <a:solidFill>
              <a:srgbClr val="800080"/>
            </a:solidFill>
            <a:round/>
          </a:ln>
        </p:spPr>
        <p:style>
          <a:lnRef idx="0"/>
          <a:fillRef idx="0"/>
          <a:effectRef idx="0"/>
          <a:fontRef idx="minor"/>
        </p:style>
      </p:sp>
      <p:sp>
        <p:nvSpPr>
          <p:cNvPr id="147" name=""/>
          <p:cNvSpPr/>
          <p:nvPr/>
        </p:nvSpPr>
        <p:spPr>
          <a:xfrm>
            <a:off x="1260000" y="2160000"/>
            <a:ext cx="9719280" cy="1369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500" spc="-1" strike="noStrike">
                <a:solidFill>
                  <a:srgbClr val="000000"/>
                </a:solidFill>
                <a:latin typeface="Lato"/>
                <a:ea typeface="DejaVu Sans"/>
              </a:rPr>
              <a:t>3. The fourth strongest earthquake ever recorded anywhere in the world hit Japan. It caused an enormous tsunami and powerful aftershocks that continued to sow fear into people for weeks. Some 20,000 people were killed or are missing although thousands survived. Tadayuki and his wife, Harumi, were at home when they heard a rumbling and their house started to shake violently. They rushed outside and were shocked to see their house swing back and forth as thick black dust gushed from the walls like smoke.</a:t>
            </a:r>
            <a:endParaRPr b="0" lang="en-PH" sz="1500" spc="-1" strike="noStrike">
              <a:latin typeface="Arial"/>
            </a:endParaRPr>
          </a:p>
        </p:txBody>
      </p:sp>
      <p:sp>
        <p:nvSpPr>
          <p:cNvPr id="148" name=""/>
          <p:cNvSpPr/>
          <p:nvPr/>
        </p:nvSpPr>
        <p:spPr>
          <a:xfrm>
            <a:off x="7380000" y="3586680"/>
            <a:ext cx="3835080" cy="258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000" spc="-1" strike="noStrike">
                <a:solidFill>
                  <a:srgbClr val="000000"/>
                </a:solidFill>
                <a:latin typeface="Lato"/>
                <a:ea typeface="DejaVu Sans"/>
              </a:rPr>
              <a:t>From Essential English 8 by De Vera, Francisco, &amp; Gonzales</a:t>
            </a:r>
            <a:endParaRPr b="0" lang="en-PH" sz="1000" spc="-1" strike="noStrike">
              <a:latin typeface="Arial"/>
            </a:endParaRPr>
          </a:p>
        </p:txBody>
      </p:sp>
      <p:sp>
        <p:nvSpPr>
          <p:cNvPr id="149" name=""/>
          <p:cNvSpPr/>
          <p:nvPr/>
        </p:nvSpPr>
        <p:spPr>
          <a:xfrm>
            <a:off x="1080000" y="4355640"/>
            <a:ext cx="10223640" cy="1043640"/>
          </a:xfrm>
          <a:custGeom>
            <a:avLst/>
            <a:gdLst/>
            <a:ahLst/>
            <a:rect l="l" t="t" r="r" b="b"/>
            <a:pathLst>
              <a:path w="28403" h="2903">
                <a:moveTo>
                  <a:pt x="483" y="0"/>
                </a:moveTo>
                <a:lnTo>
                  <a:pt x="484" y="0"/>
                </a:lnTo>
                <a:cubicBezTo>
                  <a:pt x="399" y="0"/>
                  <a:pt x="315" y="22"/>
                  <a:pt x="242" y="65"/>
                </a:cubicBezTo>
                <a:cubicBezTo>
                  <a:pt x="168" y="107"/>
                  <a:pt x="107" y="168"/>
                  <a:pt x="65" y="242"/>
                </a:cubicBezTo>
                <a:cubicBezTo>
                  <a:pt x="22" y="315"/>
                  <a:pt x="0" y="399"/>
                  <a:pt x="0" y="484"/>
                </a:cubicBezTo>
                <a:lnTo>
                  <a:pt x="0" y="2418"/>
                </a:lnTo>
                <a:lnTo>
                  <a:pt x="0" y="2418"/>
                </a:lnTo>
                <a:cubicBezTo>
                  <a:pt x="0" y="2503"/>
                  <a:pt x="22" y="2587"/>
                  <a:pt x="65" y="2660"/>
                </a:cubicBezTo>
                <a:cubicBezTo>
                  <a:pt x="107" y="2734"/>
                  <a:pt x="168" y="2795"/>
                  <a:pt x="242" y="2837"/>
                </a:cubicBezTo>
                <a:cubicBezTo>
                  <a:pt x="315" y="2880"/>
                  <a:pt x="399" y="2902"/>
                  <a:pt x="484" y="2902"/>
                </a:cubicBezTo>
                <a:lnTo>
                  <a:pt x="27918" y="2902"/>
                </a:lnTo>
                <a:lnTo>
                  <a:pt x="27918" y="2902"/>
                </a:lnTo>
                <a:cubicBezTo>
                  <a:pt x="28003" y="2902"/>
                  <a:pt x="28087" y="2880"/>
                  <a:pt x="28160" y="2837"/>
                </a:cubicBezTo>
                <a:cubicBezTo>
                  <a:pt x="28234" y="2795"/>
                  <a:pt x="28295" y="2734"/>
                  <a:pt x="28337" y="2660"/>
                </a:cubicBezTo>
                <a:cubicBezTo>
                  <a:pt x="28380" y="2587"/>
                  <a:pt x="28402" y="2503"/>
                  <a:pt x="28402" y="2418"/>
                </a:cubicBezTo>
                <a:lnTo>
                  <a:pt x="28402" y="483"/>
                </a:lnTo>
                <a:lnTo>
                  <a:pt x="28402" y="484"/>
                </a:lnTo>
                <a:lnTo>
                  <a:pt x="28402" y="484"/>
                </a:lnTo>
                <a:cubicBezTo>
                  <a:pt x="28402" y="399"/>
                  <a:pt x="28380" y="315"/>
                  <a:pt x="28337" y="242"/>
                </a:cubicBezTo>
                <a:cubicBezTo>
                  <a:pt x="28295" y="168"/>
                  <a:pt x="28234" y="107"/>
                  <a:pt x="28160" y="65"/>
                </a:cubicBezTo>
                <a:cubicBezTo>
                  <a:pt x="28087" y="22"/>
                  <a:pt x="28003" y="0"/>
                  <a:pt x="27918" y="0"/>
                </a:cubicBezTo>
                <a:lnTo>
                  <a:pt x="483" y="0"/>
                </a:lnTo>
              </a:path>
            </a:pathLst>
          </a:custGeom>
          <a:noFill/>
          <a:ln w="19080">
            <a:solidFill>
              <a:srgbClr val="800080"/>
            </a:solidFill>
            <a:round/>
          </a:ln>
        </p:spPr>
        <p:style>
          <a:lnRef idx="0"/>
          <a:fillRef idx="0"/>
          <a:effectRef idx="0"/>
          <a:fontRef idx="minor"/>
        </p:style>
      </p:sp>
      <p:sp>
        <p:nvSpPr>
          <p:cNvPr id="150" name=""/>
          <p:cNvSpPr/>
          <p:nvPr/>
        </p:nvSpPr>
        <p:spPr>
          <a:xfrm>
            <a:off x="1260000" y="4428000"/>
            <a:ext cx="9719280" cy="884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500" spc="-1" strike="noStrike">
                <a:solidFill>
                  <a:srgbClr val="000000"/>
                </a:solidFill>
                <a:latin typeface="Lato"/>
                <a:ea typeface="DejaVu Sans"/>
              </a:rPr>
              <a:t>Third Paragraph:</a:t>
            </a:r>
            <a:r>
              <a:rPr b="0" lang="en-PH" sz="1500" spc="-1" strike="noStrike">
                <a:solidFill>
                  <a:srgbClr val="000000"/>
                </a:solidFill>
                <a:latin typeface="Lato"/>
                <a:ea typeface="DejaVu Sans"/>
              </a:rPr>
              <a:t> </a:t>
            </a:r>
            <a:r>
              <a:rPr b="0" lang="en-PH" sz="1500" spc="-1" strike="noStrike">
                <a:solidFill>
                  <a:srgbClr val="000000"/>
                </a:solidFill>
                <a:latin typeface="Lato"/>
                <a:ea typeface="à'FBèþ"/>
              </a:rPr>
              <a:t>Using the first sentence as a clue, the third paragraph states a claim about a large earthquake that devastated Japan. The author’s claim is backed with proofs and experiences from Japanese residents. Ergo, it is a </a:t>
            </a:r>
            <a:r>
              <a:rPr b="1" lang="en-PH" sz="1500" spc="-1" strike="noStrike">
                <a:solidFill>
                  <a:srgbClr val="000000"/>
                </a:solidFill>
                <a:latin typeface="Lato"/>
                <a:ea typeface="à'FBèþ"/>
              </a:rPr>
              <a:t>claim–counterclaim</a:t>
            </a:r>
            <a:r>
              <a:rPr b="0" lang="en-PH" sz="1500" spc="-1" strike="noStrike">
                <a:solidFill>
                  <a:srgbClr val="000000"/>
                </a:solidFill>
                <a:latin typeface="Lato"/>
                <a:ea typeface="à'FBèþ"/>
              </a:rPr>
              <a:t> paragraph.</a:t>
            </a:r>
            <a:endParaRPr b="0" lang="en-PH" sz="1500" spc="-1" strike="noStrike">
              <a:latin typeface="Arial"/>
            </a:endParaRPr>
          </a:p>
        </p:txBody>
      </p:sp>
      <p:sp>
        <p:nvSpPr>
          <p:cNvPr id="151" name=""/>
          <p:cNvSpPr/>
          <p:nvPr/>
        </p:nvSpPr>
        <p:spPr>
          <a:xfrm>
            <a:off x="479880" y="468720"/>
            <a:ext cx="11219400" cy="143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 Paragraph on Claim and Counterclaim Using Transitional Devices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1349640" y="2464200"/>
            <a:ext cx="9449280" cy="1314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 presenting arguments, appropriate </a:t>
            </a:r>
            <a:r>
              <a:rPr b="1" lang="en-PH" sz="2000" spc="-1" strike="noStrike">
                <a:solidFill>
                  <a:srgbClr val="000000"/>
                </a:solidFill>
                <a:latin typeface="Lato"/>
                <a:ea typeface="DejaVu Sans"/>
              </a:rPr>
              <a:t>transitional devices</a:t>
            </a:r>
            <a:r>
              <a:rPr b="0" lang="en-PH" sz="2000" spc="-1" strike="noStrike">
                <a:solidFill>
                  <a:srgbClr val="000000"/>
                </a:solidFill>
                <a:latin typeface="Lato"/>
                <a:ea typeface="DejaVu Sans"/>
              </a:rPr>
              <a:t> must be used to uphold the cohesion of sentences and coherence of claims or counterclaims.</a:t>
            </a:r>
            <a:endParaRPr b="0" lang="en-PH" sz="2000" spc="-1" strike="noStrike">
              <a:latin typeface="Arial"/>
            </a:endParaRPr>
          </a:p>
        </p:txBody>
      </p:sp>
      <p:sp>
        <p:nvSpPr>
          <p:cNvPr id="153" name=""/>
          <p:cNvSpPr/>
          <p:nvPr/>
        </p:nvSpPr>
        <p:spPr>
          <a:xfrm>
            <a:off x="1349640" y="3614760"/>
            <a:ext cx="9449280" cy="2540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1" lang="en-PH" sz="2000" spc="-1" strike="noStrike">
                <a:solidFill>
                  <a:srgbClr val="000000"/>
                </a:solidFill>
                <a:latin typeface="Lato"/>
                <a:ea typeface="DejaVu Sans"/>
              </a:rPr>
              <a:t>Claim and counterclaim paragraphs</a:t>
            </a:r>
            <a:r>
              <a:rPr b="0" lang="en-PH" sz="2000" spc="-1" strike="noStrike">
                <a:solidFill>
                  <a:srgbClr val="000000"/>
                </a:solidFill>
                <a:latin typeface="Lato"/>
                <a:ea typeface="DejaVu Sans"/>
              </a:rPr>
              <a:t> are used to cite and analyze a claim, then compare it to a counterclaim to establish a sound argument. These paragraphs are found in an </a:t>
            </a:r>
            <a:r>
              <a:rPr b="1" lang="en-PH" sz="2000" spc="-1" strike="noStrike">
                <a:solidFill>
                  <a:srgbClr val="000000"/>
                </a:solidFill>
                <a:latin typeface="Lato"/>
                <a:ea typeface="DejaVu Sans"/>
              </a:rPr>
              <a:t>argumentative essay</a:t>
            </a:r>
            <a:r>
              <a:rPr b="0" lang="en-PH" sz="2000" spc="-1" strike="noStrike">
                <a:solidFill>
                  <a:srgbClr val="000000"/>
                </a:solidFill>
                <a:latin typeface="Lato"/>
                <a:ea typeface="DejaVu Sans"/>
              </a:rPr>
              <a:t> which is a genre of writing that requires you to investigate a topic, make an ethical investigation, and establish a stand or position.</a:t>
            </a:r>
            <a:endParaRPr b="0" lang="en-PH" sz="2000" spc="-1" strike="noStrike">
              <a:latin typeface="Arial"/>
            </a:endParaRPr>
          </a:p>
        </p:txBody>
      </p:sp>
      <p:sp>
        <p:nvSpPr>
          <p:cNvPr id="154" name=""/>
          <p:cNvSpPr/>
          <p:nvPr/>
        </p:nvSpPr>
        <p:spPr>
          <a:xfrm>
            <a:off x="479880" y="720360"/>
            <a:ext cx="11219400" cy="143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 Paragraph on Claim and Counterclaim Using Transitional Devices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1260000" y="2536200"/>
            <a:ext cx="9718920" cy="1314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2000" spc="-1" strike="noStrike">
                <a:solidFill>
                  <a:srgbClr val="000000"/>
                </a:solidFill>
                <a:latin typeface="Lato"/>
                <a:ea typeface="DejaVu Sans"/>
              </a:rPr>
              <a:t>Here are some examples of the transitional devices or signal words in writing claim and counterclaim paragraphs for an argumentative essay:</a:t>
            </a:r>
            <a:endParaRPr b="0" lang="en-PH" sz="2000" spc="-1" strike="noStrike">
              <a:latin typeface="Arial"/>
            </a:endParaRPr>
          </a:p>
        </p:txBody>
      </p:sp>
      <p:graphicFrame>
        <p:nvGraphicFramePr>
          <p:cNvPr id="156" name=""/>
          <p:cNvGraphicFramePr/>
          <p:nvPr/>
        </p:nvGraphicFramePr>
        <p:xfrm>
          <a:off x="1328760" y="3715200"/>
          <a:ext cx="7993440" cy="1171440"/>
        </p:xfrm>
        <a:graphic>
          <a:graphicData uri="http://schemas.openxmlformats.org/drawingml/2006/table">
            <a:tbl>
              <a:tblPr/>
              <a:tblGrid>
                <a:gridCol w="1793520"/>
                <a:gridCol w="2126160"/>
                <a:gridCol w="2319480"/>
                <a:gridCol w="1754640"/>
              </a:tblGrid>
              <a:tr h="596160">
                <a:tc>
                  <a:txBody>
                    <a:bodyPr lIns="90000" rIns="90000" anchor="ctr">
                      <a:noAutofit/>
                    </a:bodyPr>
                    <a:p>
                      <a:pPr algn="ctr">
                        <a:lnSpc>
                          <a:spcPct val="100000"/>
                        </a:lnSpc>
                        <a:buNone/>
                      </a:pPr>
                      <a:r>
                        <a:rPr b="0" lang="en-PH" sz="2000" spc="-1" strike="noStrike">
                          <a:latin typeface="Lato"/>
                        </a:rPr>
                        <a:t>according to</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ee3f6"/>
                    </a:solidFill>
                  </a:tcPr>
                </a:tc>
                <a:tc>
                  <a:txBody>
                    <a:bodyPr lIns="90000" rIns="90000" anchor="ctr">
                      <a:noAutofit/>
                    </a:bodyPr>
                    <a:p>
                      <a:pPr algn="ctr">
                        <a:lnSpc>
                          <a:spcPct val="100000"/>
                        </a:lnSpc>
                        <a:buNone/>
                      </a:pPr>
                      <a:r>
                        <a:rPr b="0" lang="en-PH" sz="2000" spc="-1" strike="noStrike">
                          <a:latin typeface="Lato"/>
                        </a:rPr>
                        <a:t>apparently believe</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ee3f6"/>
                    </a:solidFill>
                  </a:tcPr>
                </a:tc>
                <a:tc>
                  <a:txBody>
                    <a:bodyPr lIns="90000" rIns="90000" anchor="ctr">
                      <a:noAutofit/>
                    </a:bodyPr>
                    <a:p>
                      <a:pPr algn="ctr">
                        <a:lnSpc>
                          <a:spcPct val="100000"/>
                        </a:lnSpc>
                        <a:buNone/>
                      </a:pPr>
                      <a:r>
                        <a:rPr b="0" lang="en-PH" sz="2000" spc="-1" strike="noStrike">
                          <a:latin typeface="Lato"/>
                        </a:rPr>
                        <a:t>estimate evidently</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ee3f6"/>
                    </a:solidFill>
                  </a:tcPr>
                </a:tc>
                <a:tc>
                  <a:txBody>
                    <a:bodyPr lIns="90000" rIns="90000" anchor="ctr">
                      <a:noAutofit/>
                    </a:bodyPr>
                    <a:p>
                      <a:pPr algn="ctr">
                        <a:lnSpc>
                          <a:spcPct val="100000"/>
                        </a:lnSpc>
                        <a:buNone/>
                      </a:pPr>
                      <a:r>
                        <a:rPr b="0" lang="en-PH" sz="2000" spc="-1" strike="noStrike">
                          <a:latin typeface="Lato"/>
                        </a:rPr>
                        <a:t>imagine</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ee3f6"/>
                    </a:solidFill>
                  </a:tcPr>
                </a:tc>
              </a:tr>
              <a:tr h="575640">
                <a:tc>
                  <a:txBody>
                    <a:bodyPr lIns="90000" rIns="90000" anchor="ctr">
                      <a:noAutofit/>
                    </a:bodyPr>
                    <a:p>
                      <a:pPr algn="ctr">
                        <a:lnSpc>
                          <a:spcPct val="100000"/>
                        </a:lnSpc>
                        <a:buNone/>
                      </a:pPr>
                      <a:r>
                        <a:rPr b="0" lang="en-PH" sz="2000" spc="-1" strike="noStrike">
                          <a:latin typeface="Lato"/>
                        </a:rPr>
                        <a:t>likely</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ee3f6"/>
                    </a:solidFill>
                  </a:tcPr>
                </a:tc>
                <a:tc>
                  <a:txBody>
                    <a:bodyPr lIns="90000" rIns="90000" anchor="ctr">
                      <a:noAutofit/>
                    </a:bodyPr>
                    <a:p>
                      <a:pPr algn="ctr">
                        <a:lnSpc>
                          <a:spcPct val="100000"/>
                        </a:lnSpc>
                        <a:buNone/>
                      </a:pPr>
                      <a:r>
                        <a:rPr b="0" lang="en-PH" sz="2000" spc="-1" strike="noStrike">
                          <a:latin typeface="Lato"/>
                        </a:rPr>
                        <a:t>might</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ee3f6"/>
                    </a:solidFill>
                  </a:tcPr>
                </a:tc>
                <a:tc>
                  <a:txBody>
                    <a:bodyPr lIns="90000" rIns="90000" anchor="ctr">
                      <a:noAutofit/>
                    </a:bodyPr>
                    <a:p>
                      <a:pPr algn="ctr">
                        <a:lnSpc>
                          <a:spcPct val="100000"/>
                        </a:lnSpc>
                        <a:buNone/>
                      </a:pPr>
                      <a:r>
                        <a:rPr b="0" lang="en-PH" sz="2000" spc="-1" strike="noStrike">
                          <a:latin typeface="Lato"/>
                        </a:rPr>
                        <a:t>perhaps</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ee3f6"/>
                    </a:solidFill>
                  </a:tcPr>
                </a:tc>
                <a:tc>
                  <a:txBody>
                    <a:bodyPr lIns="90000" rIns="90000" anchor="ctr">
                      <a:noAutofit/>
                    </a:bodyPr>
                    <a:p>
                      <a:pPr algn="ctr">
                        <a:lnSpc>
                          <a:spcPct val="100000"/>
                        </a:lnSpc>
                        <a:buNone/>
                      </a:pPr>
                      <a:r>
                        <a:rPr b="0" lang="en-PH" sz="2000" spc="-1" strike="noStrike">
                          <a:latin typeface="Lato"/>
                        </a:rPr>
                        <a:t>seem</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ee3f6"/>
                    </a:solidFill>
                  </a:tcPr>
                </a:tc>
              </a:tr>
            </a:tbl>
          </a:graphicData>
        </a:graphic>
      </p:graphicFrame>
      <p:graphicFrame>
        <p:nvGraphicFramePr>
          <p:cNvPr id="157" name=""/>
          <p:cNvGraphicFramePr/>
          <p:nvPr/>
        </p:nvGraphicFramePr>
        <p:xfrm>
          <a:off x="9317160" y="3712680"/>
          <a:ext cx="1555200" cy="786960"/>
        </p:xfrm>
        <a:graphic>
          <a:graphicData uri="http://schemas.openxmlformats.org/drawingml/2006/table">
            <a:tbl>
              <a:tblPr/>
              <a:tblGrid>
                <a:gridCol w="1555560"/>
              </a:tblGrid>
              <a:tr h="787320">
                <a:tc>
                  <a:txBody>
                    <a:bodyPr lIns="90000" rIns="90000" anchor="ctr">
                      <a:noAutofit/>
                    </a:bodyPr>
                    <a:p>
                      <a:pPr algn="ctr">
                        <a:lnSpc>
                          <a:spcPct val="100000"/>
                        </a:lnSpc>
                        <a:buNone/>
                      </a:pPr>
                      <a:r>
                        <a:rPr b="0" lang="en-PH" sz="2000" spc="-1" strike="noStrike">
                          <a:latin typeface="Lato"/>
                        </a:rPr>
                        <a:t>suggest</a:t>
                      </a:r>
                      <a:endParaRPr b="0" lang="en-PH" sz="20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eee3f6"/>
                    </a:solidFill>
                  </a:tcPr>
                </a:tc>
              </a:tr>
            </a:tbl>
          </a:graphicData>
        </a:graphic>
      </p:graphicFrame>
      <p:sp>
        <p:nvSpPr>
          <p:cNvPr id="158" name=""/>
          <p:cNvSpPr/>
          <p:nvPr/>
        </p:nvSpPr>
        <p:spPr>
          <a:xfrm>
            <a:off x="480600" y="721080"/>
            <a:ext cx="11219400" cy="143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 Paragraph on Claim and Counterclaim Using Transitional Devices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1065960" y="1979640"/>
            <a:ext cx="87613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Read the paragraph carefully. Then, answer the questions asked.</a:t>
            </a:r>
            <a:endParaRPr b="0" lang="en-PH" sz="2000" spc="-1" strike="noStrike">
              <a:latin typeface="Arial"/>
            </a:endParaRPr>
          </a:p>
        </p:txBody>
      </p:sp>
      <p:sp>
        <p:nvSpPr>
          <p:cNvPr id="160" name=""/>
          <p:cNvSpPr/>
          <p:nvPr/>
        </p:nvSpPr>
        <p:spPr>
          <a:xfrm>
            <a:off x="1080000" y="2628000"/>
            <a:ext cx="10079280" cy="2879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1Overwork can also be deadly. 2One report estimates that in Japan, about 10,000 people die annually from overwork, as many as those who die in automobile accidents in that country every year. 3This phenomenon—labeled karoshi, “death from overwork”— stretches far beyond Japan. 4Chronic overwork has been linked to obesity, alcoholism, heart disease, accidents, drug dependency, anxiety, fatigue, and many other stress-related disorders.</a:t>
            </a:r>
            <a:endParaRPr b="0" lang="en-PH" sz="2000" spc="-1" strike="noStrike">
              <a:latin typeface="Arial"/>
            </a:endParaRPr>
          </a:p>
        </p:txBody>
      </p:sp>
      <p:sp>
        <p:nvSpPr>
          <p:cNvPr id="161" name=""/>
          <p:cNvSpPr/>
          <p:nvPr/>
        </p:nvSpPr>
        <p:spPr>
          <a:xfrm>
            <a:off x="1080000" y="4920840"/>
            <a:ext cx="10439280" cy="1450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000000"/>
                </a:solidFill>
                <a:latin typeface="Lato"/>
                <a:ea typeface="DejaVu Sans"/>
              </a:rPr>
              <a:t>1. Which is the topic sentence? What is its function in the paragraph?</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2. How do the supporting sentences sustain the impression made in the topic sentence?</a:t>
            </a:r>
            <a:endParaRPr b="0" lang="en-PH" sz="2000" spc="-1" strike="noStrike">
              <a:latin typeface="Arial"/>
            </a:endParaRPr>
          </a:p>
        </p:txBody>
      </p:sp>
      <p:sp>
        <p:nvSpPr>
          <p:cNvPr id="162" name=""/>
          <p:cNvSpPr/>
          <p:nvPr/>
        </p:nvSpPr>
        <p:spPr>
          <a:xfrm>
            <a:off x="552240" y="361080"/>
            <a:ext cx="11219400" cy="143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Writing a Paragraph on Claim and Counterclaim Using Transitional Devices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4164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2023-07-11T15:10:31Z</dcterms:modified>
  <cp:revision>227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