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28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PAGTUKOY SA PANGUNAHIN AT SUMUSUPORTANG KAISIPAN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3240000"/>
            <a:ext cx="10796400" cy="2516400"/>
          </a:xfrm>
          <a:prstGeom prst="rect">
            <a:avLst/>
          </a:prstGeom>
          <a:noFill/>
          <a:ln w="0">
            <a:noFill/>
          </a:ln>
        </p:spPr>
        <p:style>
          <a:lnRef idx="0"/>
          <a:fillRef idx="0"/>
          <a:effectRef idx="0"/>
          <a:fontRef idx="minor"/>
        </p:style>
      </p:sp>
      <p:sp>
        <p:nvSpPr>
          <p:cNvPr id="126" name="PlaceHolder 12"/>
          <p:cNvSpPr/>
          <p:nvPr/>
        </p:nvSpPr>
        <p:spPr>
          <a:xfrm>
            <a:off x="720000" y="2232000"/>
            <a:ext cx="10438560" cy="713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talata ay lipon ng mga pangungusap na magkakaugnay at </a:t>
            </a:r>
            <a:r>
              <a:rPr b="0" lang="en-PH" sz="1800" spc="-1" strike="noStrike">
                <a:solidFill>
                  <a:srgbClr val="000000"/>
                </a:solidFill>
                <a:latin typeface="Lato"/>
                <a:ea typeface="DejaVu Sans"/>
              </a:rPr>
              <a:t>nakatuon sa isang paksa.  Mauuri ang mga kaisipang ito sa dalawa: ang una ay ang pangunahing kaisipan at ang ikalawa naman ay ang mga sumusuportang kaisipan.</a:t>
            </a:r>
            <a:endParaRPr b="0" lang="en-PH" sz="1800" spc="-1" strike="noStrike">
              <a:latin typeface="Lato"/>
              <a:ea typeface=""/>
            </a:endParaRPr>
          </a:p>
        </p:txBody>
      </p:sp>
      <p:sp>
        <p:nvSpPr>
          <p:cNvPr id="127" name="PlaceHolder 8"/>
          <p:cNvSpPr/>
          <p:nvPr/>
        </p:nvSpPr>
        <p:spPr>
          <a:xfrm>
            <a:off x="180000" y="288000"/>
            <a:ext cx="10508040" cy="2337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TALATA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40000" y="3240000"/>
            <a:ext cx="10796400" cy="2516400"/>
          </a:xfrm>
          <a:prstGeom prst="rect">
            <a:avLst/>
          </a:prstGeom>
          <a:noFill/>
          <a:ln w="0">
            <a:noFill/>
          </a:ln>
        </p:spPr>
        <p:style>
          <a:lnRef idx="0"/>
          <a:fillRef idx="0"/>
          <a:effectRef idx="0"/>
          <a:fontRef idx="minor"/>
        </p:style>
      </p:sp>
      <p:sp>
        <p:nvSpPr>
          <p:cNvPr id="129" name="PlaceHolder 1"/>
          <p:cNvSpPr/>
          <p:nvPr/>
        </p:nvSpPr>
        <p:spPr>
          <a:xfrm>
            <a:off x="792000" y="2232000"/>
            <a:ext cx="10438560" cy="7135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pangunahing kaisipan ay nagtataglay ng kabuoang diwa ng talata. Ito rin ay tinatawag na paksang pangungusap. Bagaman kadalasan itong nakikita sa simula ng bawat talata, maaari din itong matagpuan sa gitna o huling pangungusap. Ito ang kaisipang binibigyang-diin sa isang talata. Kung natukoy mo na ang pangunahing diwa ng talata, alam mo na kung tungkol saan ang iyong binabasa.</a:t>
            </a:r>
            <a:endParaRPr b="0" lang="en-PH" sz="1800" spc="-1" strike="noStrike">
              <a:latin typeface="Lato"/>
              <a:ea typeface=""/>
            </a:endParaRPr>
          </a:p>
        </p:txBody>
      </p:sp>
      <p:sp>
        <p:nvSpPr>
          <p:cNvPr id="130" name="PlaceHolder 2"/>
          <p:cNvSpPr/>
          <p:nvPr/>
        </p:nvSpPr>
        <p:spPr>
          <a:xfrm>
            <a:off x="288000" y="288000"/>
            <a:ext cx="10508040" cy="2337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PANGUNAHING KAISIPAN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40000" y="3240000"/>
            <a:ext cx="10796400" cy="2516400"/>
          </a:xfrm>
          <a:prstGeom prst="rect">
            <a:avLst/>
          </a:prstGeom>
          <a:noFill/>
          <a:ln w="0">
            <a:noFill/>
          </a:ln>
        </p:spPr>
        <p:style>
          <a:lnRef idx="0"/>
          <a:fillRef idx="0"/>
          <a:effectRef idx="0"/>
          <a:fontRef idx="minor"/>
        </p:style>
      </p:sp>
      <p:sp>
        <p:nvSpPr>
          <p:cNvPr id="132" name="PlaceHolder 3"/>
          <p:cNvSpPr/>
          <p:nvPr/>
        </p:nvSpPr>
        <p:spPr>
          <a:xfrm>
            <a:off x="792000" y="2340000"/>
            <a:ext cx="10438560" cy="713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sumusuportang kaisipan naman ay mga detalyeng sumusuporta sa pangunahing kaisipan ng talata. Ang mga ito ang nagpapalinaw sa diwang nais iparating ng talata. Ito rin ang tumutulong upang mas maunawaan ng mambabasa ang kabuoang diwa ng talata.</a:t>
            </a:r>
            <a:endParaRPr b="0" lang="en-PH" sz="1800" spc="-1" strike="noStrike">
              <a:latin typeface="Lato"/>
              <a:ea typeface=""/>
            </a:endParaRPr>
          </a:p>
        </p:txBody>
      </p:sp>
      <p:sp>
        <p:nvSpPr>
          <p:cNvPr id="133" name="PlaceHolder 4"/>
          <p:cNvSpPr/>
          <p:nvPr/>
        </p:nvSpPr>
        <p:spPr>
          <a:xfrm>
            <a:off x="288000" y="288000"/>
            <a:ext cx="10508040" cy="2337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SUMUSUPORTANG KAISIPAN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540000" y="3240000"/>
            <a:ext cx="10796400" cy="2516400"/>
          </a:xfrm>
          <a:prstGeom prst="rect">
            <a:avLst/>
          </a:prstGeom>
          <a:noFill/>
          <a:ln w="0">
            <a:noFill/>
          </a:ln>
        </p:spPr>
        <p:style>
          <a:lnRef idx="0"/>
          <a:fillRef idx="0"/>
          <a:effectRef idx="0"/>
          <a:fontRef idx="minor"/>
        </p:style>
      </p:sp>
      <p:sp>
        <p:nvSpPr>
          <p:cNvPr id="135" name="PlaceHolder 5"/>
          <p:cNvSpPr/>
          <p:nvPr/>
        </p:nvSpPr>
        <p:spPr>
          <a:xfrm>
            <a:off x="864000" y="792000"/>
            <a:ext cx="10438560" cy="713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Tingnan mo ang halimbawa ng talatang nagpapakita ng pangunahing kaisipan </a:t>
            </a:r>
            <a:r>
              <a:rPr b="1" lang="en-PH" sz="1800" spc="-1" strike="noStrike">
                <a:solidFill>
                  <a:srgbClr val="000000"/>
                </a:solidFill>
                <a:latin typeface="Lato"/>
                <a:ea typeface=""/>
              </a:rPr>
              <a:t>(PK)</a:t>
            </a:r>
            <a:r>
              <a:rPr b="0" lang="en-PH" sz="1800" spc="-1" strike="noStrike">
                <a:solidFill>
                  <a:srgbClr val="000000"/>
                </a:solidFill>
                <a:latin typeface="Lato"/>
                <a:ea typeface=""/>
              </a:rPr>
              <a:t> at sumusuportang kaisipan </a:t>
            </a:r>
            <a:r>
              <a:rPr b="1" lang="en-PH" sz="1800" spc="-1" strike="noStrike">
                <a:solidFill>
                  <a:srgbClr val="000000"/>
                </a:solidFill>
                <a:latin typeface="Lato"/>
                <a:ea typeface=""/>
              </a:rPr>
              <a:t>(SK)</a:t>
            </a:r>
            <a:r>
              <a:rPr b="0" lang="en-PH" sz="1800" spc="-1" strike="noStrike">
                <a:solidFill>
                  <a:srgbClr val="000000"/>
                </a:solidFill>
                <a:latin typeface="Lato"/>
                <a:ea typeface=""/>
              </a:rPr>
              <a:t>:</a:t>
            </a:r>
            <a:endParaRPr b="0" lang="en-PH" sz="1800" spc="-1" strike="noStrike">
              <a:latin typeface="Lato"/>
              <a:ea typeface=""/>
            </a:endParaRPr>
          </a:p>
          <a:p>
            <a:pPr>
              <a:lnSpc>
                <a:spcPct val="150000"/>
              </a:lnSpc>
              <a:buNone/>
            </a:pPr>
            <a:endParaRPr b="0" lang="en-PH" sz="1800" spc="-1" strike="noStrike">
              <a:latin typeface="Lato"/>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Pinagpala sa mayamang kultura ang ating bayan </a:t>
            </a:r>
            <a:r>
              <a:rPr b="1" lang="en-PH" sz="1800" spc="-1" strike="noStrike">
                <a:solidFill>
                  <a:srgbClr val="000000"/>
                </a:solidFill>
                <a:latin typeface="Lato"/>
                <a:ea typeface=""/>
              </a:rPr>
              <a:t>(PK)</a:t>
            </a:r>
            <a:r>
              <a:rPr b="0" lang="en-PH" sz="1800" spc="-1" strike="noStrike">
                <a:solidFill>
                  <a:srgbClr val="000000"/>
                </a:solidFill>
                <a:latin typeface="Lato"/>
                <a:ea typeface=""/>
              </a:rPr>
              <a:t>. Kabilang sa mga katibayan ng pagiging mayaman ng ating kultura ay ang pagkakaroon natin ng higit sa isandaang pangkat-etniko </a:t>
            </a:r>
            <a:r>
              <a:rPr b="1" lang="en-PH" sz="1800" spc="-1" strike="noStrike">
                <a:solidFill>
                  <a:srgbClr val="000000"/>
                </a:solidFill>
                <a:latin typeface="Lato"/>
                <a:ea typeface=""/>
              </a:rPr>
              <a:t>(SK)</a:t>
            </a:r>
            <a:r>
              <a:rPr b="0" lang="en-PH" sz="1800" spc="-1" strike="noStrike">
                <a:solidFill>
                  <a:srgbClr val="000000"/>
                </a:solidFill>
                <a:latin typeface="Lato"/>
                <a:ea typeface=""/>
              </a:rPr>
              <a:t>. Bawat pangkat-etniko ay may sariling wikang sinasalita at may sariling paraan ng pagtupad sa kanilang mga ritwal </a:t>
            </a:r>
            <a:r>
              <a:rPr b="1" lang="en-PH" sz="1800" spc="-1" strike="noStrike">
                <a:solidFill>
                  <a:srgbClr val="000000"/>
                </a:solidFill>
                <a:latin typeface="Lato"/>
                <a:ea typeface=""/>
              </a:rPr>
              <a:t>(SK)</a:t>
            </a:r>
            <a:r>
              <a:rPr b="0" lang="en-PH" sz="1800" spc="-1" strike="noStrike">
                <a:solidFill>
                  <a:srgbClr val="000000"/>
                </a:solidFill>
                <a:latin typeface="Lato"/>
                <a:ea typeface=""/>
              </a:rPr>
              <a:t>. Dagdag pa rito, mayroon din silang angking husay sa katutubong paglikha</a:t>
            </a:r>
            <a:r>
              <a:rPr b="1" lang="en-PH" sz="1800" spc="-1" strike="noStrike">
                <a:solidFill>
                  <a:srgbClr val="000000"/>
                </a:solidFill>
                <a:latin typeface="Lato"/>
                <a:ea typeface=""/>
              </a:rPr>
              <a:t> (SK)</a:t>
            </a:r>
            <a:r>
              <a:rPr b="0" lang="en-PH" sz="1800" spc="-1" strike="noStrike">
                <a:solidFill>
                  <a:srgbClr val="000000"/>
                </a:solidFill>
                <a:latin typeface="Lato"/>
                <a:ea typeface=""/>
              </a:rPr>
              <a:t>. Maipagmamalaki ang mga ito sapagkat nabuo ang likhang-sining na ito gamit ang kanilang likas na husay at talento</a:t>
            </a:r>
            <a:r>
              <a:rPr b="1" lang="en-PH" sz="1800" spc="-1" strike="noStrike">
                <a:solidFill>
                  <a:srgbClr val="000000"/>
                </a:solidFill>
                <a:latin typeface="Lato"/>
                <a:ea typeface=""/>
              </a:rPr>
              <a:t> (SK)</a:t>
            </a:r>
            <a:r>
              <a:rPr b="0" lang="en-PH" sz="1800" spc="-1" strike="noStrike">
                <a:solidFill>
                  <a:srgbClr val="000000"/>
                </a:solidFill>
                <a:latin typeface="Lato"/>
                <a:ea typeface=""/>
              </a:rPr>
              <a:t>.</a:t>
            </a:r>
            <a:endParaRPr b="0" lang="en-PH" sz="1800" spc="-1" strike="noStrike">
              <a:latin typeface="Lato"/>
              <a:ea typeface=""/>
            </a:endParaRPr>
          </a:p>
        </p:txBody>
      </p:sp>
      <p:sp>
        <p:nvSpPr>
          <p:cNvPr id="136" name=""/>
          <p:cNvSpPr/>
          <p:nvPr/>
        </p:nvSpPr>
        <p:spPr>
          <a:xfrm>
            <a:off x="720000" y="1980000"/>
            <a:ext cx="10800000" cy="2880000"/>
          </a:xfrm>
          <a:prstGeom prst="rect">
            <a:avLst/>
          </a:prstGeom>
          <a:noFill/>
          <a:ln w="1908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itle 4"/>
          <p:cNvSpPr/>
          <p:nvPr/>
        </p:nvSpPr>
        <p:spPr>
          <a:xfrm>
            <a:off x="1523880" y="1799640"/>
            <a:ext cx="9136440" cy="23799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2930400"/>
            <a:ext cx="12185640" cy="632880"/>
          </a:xfrm>
          <a:prstGeom prst="rect">
            <a:avLst/>
          </a:prstGeom>
          <a:noFill/>
          <a:ln w="0">
            <a:noFill/>
          </a:ln>
        </p:spPr>
        <p:style>
          <a:lnRef idx="0"/>
          <a:fillRef idx="0"/>
          <a:effectRef idx="0"/>
          <a:fontRef idx="minor"/>
        </p:style>
      </p:sp>
      <p:sp>
        <p:nvSpPr>
          <p:cNvPr id="139" name=""/>
          <p:cNvSpPr/>
          <p:nvPr/>
        </p:nvSpPr>
        <p:spPr>
          <a:xfrm>
            <a:off x="540000" y="3240000"/>
            <a:ext cx="10796400" cy="2516400"/>
          </a:xfrm>
          <a:prstGeom prst="rect">
            <a:avLst/>
          </a:prstGeom>
          <a:noFill/>
          <a:ln w="0">
            <a:noFill/>
          </a:ln>
        </p:spPr>
        <p:style>
          <a:lnRef idx="0"/>
          <a:fillRef idx="0"/>
          <a:effectRef idx="0"/>
          <a:fontRef idx="minor"/>
        </p:style>
      </p:sp>
      <p:sp>
        <p:nvSpPr>
          <p:cNvPr id="140" name=""/>
          <p:cNvSpPr/>
          <p:nvPr/>
        </p:nvSpPr>
        <p:spPr>
          <a:xfrm>
            <a:off x="612000" y="918000"/>
            <a:ext cx="10439640" cy="430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ang angkop na pangunahing kaisipan ng mga sumusuportang  detalye na nasa kasunod na pahina upang maging lalong mabisa ang mga ito kapag pinagsama-sama na sa pagbuo ng bawat talata. Gamitin mo sa pagtugon ang iyong kuwaderno. </a:t>
            </a:r>
            <a:endParaRPr b="0" lang="en-PH" sz="1800" spc="-1" strike="noStrike">
              <a:latin typeface="Arial"/>
            </a:endParaRPr>
          </a:p>
          <a:p>
            <a:pPr>
              <a:lnSpc>
                <a:spcPct val="100000"/>
              </a:lnSpc>
              <a:buNone/>
            </a:pPr>
            <a:endParaRPr b="0" lang="en-PH" sz="1800" spc="-1" strike="noStrike">
              <a:latin typeface="Arial"/>
            </a:endParaRPr>
          </a:p>
          <a:p>
            <a:r>
              <a:rPr b="1" lang="en-PH" sz="1800" spc="-1" strike="noStrike">
                <a:solidFill>
                  <a:srgbClr val="000000"/>
                </a:solidFill>
                <a:latin typeface="Lato"/>
                <a:ea typeface="DejaVu Sans"/>
              </a:rPr>
              <a:t>1. Pangunahing Kaisipan: __________________________________</a:t>
            </a:r>
            <a:endParaRPr b="0" lang="en-PH" sz="1800" spc="-1" strike="noStrike">
              <a:latin typeface=""/>
              <a:ea typeface=""/>
            </a:endParaRPr>
          </a:p>
          <a:p>
            <a:endParaRPr b="0" lang="en-PH" sz="1800" spc="-1" strike="noStrike">
              <a:latin typeface=""/>
              <a:ea typeface=""/>
            </a:endParaRPr>
          </a:p>
          <a:p>
            <a:pPr marL="360000">
              <a:lnSpc>
                <a:spcPct val="100000"/>
              </a:lnSpc>
              <a:buNone/>
            </a:pPr>
            <a:r>
              <a:rPr b="1" lang="en-PH" sz="1800" spc="-1" strike="noStrike">
                <a:solidFill>
                  <a:srgbClr val="000000"/>
                </a:solidFill>
                <a:latin typeface="Lato"/>
                <a:ea typeface="DejaVu Sans"/>
              </a:rPr>
              <a:t>Mga Sumusuportang Kaisipan:</a:t>
            </a:r>
            <a:endParaRPr b="0" lang="en-PH" sz="1800" spc="-1" strike="noStrike">
              <a:latin typeface=""/>
              <a:ea typeface=""/>
            </a:endParaRPr>
          </a:p>
          <a:p>
            <a:pPr marL="36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DejaVu Sans"/>
              </a:rPr>
              <a:t>a. Ikinamamangha ng lahat ang pamamaraan sa paghahabi ng kababaihan gamit lamang ang                   kanilang katawan, isip, at memorya.</a:t>
            </a:r>
            <a:endParaRPr b="0" lang="en-PH" sz="1800" spc="-1" strike="noStrike">
              <a:latin typeface=""/>
              <a:ea typeface=""/>
            </a:endParaRPr>
          </a:p>
          <a:p>
            <a:pPr marL="72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DejaVu Sans"/>
              </a:rPr>
              <a:t>b. Itinuturing ding lakas ng kababaihan ang kultura ng paghahabi sa Luzon, Visayas, at Mindanao.</a:t>
            </a:r>
            <a:endParaRPr b="0" lang="en-PH" sz="1800" spc="-1" strike="noStrike">
              <a:latin typeface=""/>
              <a:ea typeface=""/>
            </a:endParaRPr>
          </a:p>
          <a:p>
            <a:pPr marL="72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DejaVu Sans"/>
              </a:rPr>
              <a:t>c. Kabilang sa mga manlilikhang nabubuhay pa na tumanggap ng Gawad Manlilikha ng Bayan sa          larangan ng paghahabi sina Magdalena Gamayo at Yabing Masalon Dulo.</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2930400"/>
            <a:ext cx="12185640" cy="632880"/>
          </a:xfrm>
          <a:prstGeom prst="rect">
            <a:avLst/>
          </a:prstGeom>
          <a:noFill/>
          <a:ln w="0">
            <a:noFill/>
          </a:ln>
        </p:spPr>
        <p:style>
          <a:lnRef idx="0"/>
          <a:fillRef idx="0"/>
          <a:effectRef idx="0"/>
          <a:fontRef idx="minor"/>
        </p:style>
      </p:sp>
      <p:sp>
        <p:nvSpPr>
          <p:cNvPr id="142" name=""/>
          <p:cNvSpPr/>
          <p:nvPr/>
        </p:nvSpPr>
        <p:spPr>
          <a:xfrm>
            <a:off x="540000" y="3240000"/>
            <a:ext cx="10796400" cy="2516400"/>
          </a:xfrm>
          <a:prstGeom prst="rect">
            <a:avLst/>
          </a:prstGeom>
          <a:noFill/>
          <a:ln w="0">
            <a:noFill/>
          </a:ln>
        </p:spPr>
        <p:style>
          <a:lnRef idx="0"/>
          <a:fillRef idx="0"/>
          <a:effectRef idx="0"/>
          <a:fontRef idx="minor"/>
        </p:style>
      </p:sp>
      <p:sp>
        <p:nvSpPr>
          <p:cNvPr id="143" name=""/>
          <p:cNvSpPr/>
          <p:nvPr/>
        </p:nvSpPr>
        <p:spPr>
          <a:xfrm>
            <a:off x="612000" y="918000"/>
            <a:ext cx="10439640" cy="430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ang angkop na pangunahing kaisipan ng mga sumusuportang  detalye na nasa kasunod na pahina upang maging lalong mabisa ang mga ito kapag pinagsama-sama na sa pagbuo ng bawat talata. Gamitin mo sa pagtugon ang iyong kuwaderno. </a:t>
            </a:r>
            <a:endParaRPr b="0" lang="en-PH" sz="1800" spc="-1" strike="noStrike">
              <a:latin typeface="Arial"/>
            </a:endParaRPr>
          </a:p>
          <a:p>
            <a:pPr>
              <a:lnSpc>
                <a:spcPct val="100000"/>
              </a:lnSpc>
              <a:buNone/>
            </a:pPr>
            <a:endParaRPr b="0" lang="en-PH" sz="1800" spc="-1" strike="noStrike">
              <a:latin typeface="Arial"/>
            </a:endParaRPr>
          </a:p>
          <a:p>
            <a:r>
              <a:rPr b="1" lang="en-PH" sz="1800" spc="-1" strike="noStrike">
                <a:solidFill>
                  <a:srgbClr val="000000"/>
                </a:solidFill>
                <a:latin typeface="Lato"/>
                <a:ea typeface=""/>
              </a:rPr>
              <a:t>2. Pangunahing Kaisipan:</a:t>
            </a:r>
            <a:r>
              <a:rPr b="0" lang="en-PH" sz="1800" spc="-1" strike="noStrike">
                <a:solidFill>
                  <a:srgbClr val="000000"/>
                </a:solidFill>
                <a:latin typeface="Lato"/>
                <a:ea typeface=""/>
              </a:rPr>
              <a:t> __________________________________</a:t>
            </a:r>
            <a:endParaRPr b="0" lang="en-PH" sz="1800" spc="-1" strike="noStrike">
              <a:latin typeface=""/>
              <a:ea typeface=""/>
            </a:endParaRPr>
          </a:p>
          <a:p>
            <a:endParaRPr b="0" lang="en-PH" sz="1800" spc="-1" strike="noStrike">
              <a:latin typeface=""/>
              <a:ea typeface=""/>
            </a:endParaRPr>
          </a:p>
          <a:p>
            <a:pPr marL="360000">
              <a:lnSpc>
                <a:spcPct val="100000"/>
              </a:lnSpc>
              <a:buNone/>
            </a:pPr>
            <a:r>
              <a:rPr b="1" lang="en-PH" sz="1800" spc="-1" strike="noStrike">
                <a:solidFill>
                  <a:srgbClr val="000000"/>
                </a:solidFill>
                <a:latin typeface="Lato"/>
                <a:ea typeface=""/>
              </a:rPr>
              <a:t>Mga Sumusuportang Kaisipan:</a:t>
            </a:r>
            <a:endParaRPr b="0" lang="en-PH" sz="1800" spc="-1" strike="noStrike">
              <a:latin typeface=""/>
              <a:ea typeface=""/>
            </a:endParaRPr>
          </a:p>
          <a:p>
            <a:pPr marL="36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
              </a:rPr>
              <a:t>a. Kabilang sa likhang-sining ng paghahabi ang Inabel ng Ilokano, Gaddang ng Kalinga, Abaka Ikat       ng mga B’laan, pagtitina ng mga Tingguian o Itneg, at Malong ng Maranao at Maguindanao.</a:t>
            </a:r>
            <a:endParaRPr b="0" lang="en-PH" sz="1800" spc="-1" strike="noStrike">
              <a:latin typeface=""/>
              <a:ea typeface=""/>
            </a:endParaRPr>
          </a:p>
          <a:p>
            <a:pPr marL="72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
              </a:rPr>
              <a:t>b. Nagkakaiba-iba ang paraan ng paghahabi ng mga manlilikha gaya ng pagbuburda, pagtitina,               pagtatali, at paglalagay ng aksesorya sa tela.</a:t>
            </a:r>
            <a:endParaRPr b="0" lang="en-PH" sz="1800" spc="-1" strike="noStrike">
              <a:latin typeface=""/>
              <a:ea typeface=""/>
            </a:endParaRPr>
          </a:p>
          <a:p>
            <a:pPr marL="720000">
              <a:lnSpc>
                <a:spcPct val="100000"/>
              </a:lnSpc>
              <a:buNone/>
            </a:pPr>
            <a:endParaRPr b="0" lang="en-PH" sz="1800" spc="-1" strike="noStrike">
              <a:latin typeface=""/>
              <a:ea typeface=""/>
            </a:endParaRPr>
          </a:p>
          <a:p>
            <a:pPr marL="720000">
              <a:lnSpc>
                <a:spcPct val="100000"/>
              </a:lnSpc>
              <a:buNone/>
            </a:pPr>
            <a:r>
              <a:rPr b="0" lang="en-PH" sz="1800" spc="-1" strike="noStrike">
                <a:solidFill>
                  <a:srgbClr val="000000"/>
                </a:solidFill>
                <a:latin typeface="Lato"/>
                <a:ea typeface=""/>
              </a:rPr>
              <a:t>c. Lahat ng mga katutubong sining sa paghahabi ay pinagagana nang mano-mano at walang       </a:t>
            </a:r>
            <a:r>
              <a:rPr b="0" lang="en-PH" sz="1800" spc="-1" strike="noStrike">
                <a:solidFill>
                  <a:srgbClr val="000000"/>
                </a:solidFill>
                <a:latin typeface="Lato"/>
                <a:ea typeface=""/>
              </a:rPr>
              <a:t>	</a:t>
            </a:r>
            <a:r>
              <a:rPr b="0" lang="en-PH" sz="1800" spc="-1" strike="noStrike">
                <a:solidFill>
                  <a:srgbClr val="000000"/>
                </a:solidFill>
                <a:latin typeface="Lato"/>
                <a:ea typeface=""/>
              </a:rPr>
              <a:t>        makina o computer bilang hanguan ng disenyo nito.</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2700000"/>
            <a:ext cx="12185640" cy="632880"/>
          </a:xfrm>
          <a:prstGeom prst="rect">
            <a:avLst/>
          </a:prstGeom>
          <a:noFill/>
          <a:ln w="0">
            <a:noFill/>
          </a:ln>
        </p:spPr>
        <p:style>
          <a:lnRef idx="0"/>
          <a:fillRef idx="0"/>
          <a:effectRef idx="0"/>
          <a:fontRef idx="minor"/>
        </p:style>
      </p:sp>
      <p:sp>
        <p:nvSpPr>
          <p:cNvPr id="145" name=""/>
          <p:cNvSpPr/>
          <p:nvPr/>
        </p:nvSpPr>
        <p:spPr>
          <a:xfrm>
            <a:off x="540000" y="3240000"/>
            <a:ext cx="10796400" cy="2516400"/>
          </a:xfrm>
          <a:prstGeom prst="rect">
            <a:avLst/>
          </a:prstGeom>
          <a:noFill/>
          <a:ln w="0">
            <a:noFill/>
          </a:ln>
        </p:spPr>
        <p:style>
          <a:lnRef idx="0"/>
          <a:fillRef idx="0"/>
          <a:effectRef idx="0"/>
          <a:fontRef idx="minor"/>
        </p:style>
      </p:sp>
      <p:sp>
        <p:nvSpPr>
          <p:cNvPr id="146" name="PlaceHolder 6"/>
          <p:cNvSpPr/>
          <p:nvPr/>
        </p:nvSpPr>
        <p:spPr>
          <a:xfrm>
            <a:off x="540000" y="545040"/>
            <a:ext cx="11228040" cy="713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c9211e"/>
                </a:solidFill>
                <a:latin typeface="Lato"/>
                <a:ea typeface="DejaVu Sans"/>
              </a:rPr>
              <a:t>	</a:t>
            </a:r>
            <a:r>
              <a:rPr b="1" lang="en-PH" sz="3600" spc="-1" strike="noStrike">
                <a:solidFill>
                  <a:srgbClr val="c9211e"/>
                </a:solidFill>
                <a:latin typeface="Lato"/>
                <a:ea typeface="DejaVu Sans"/>
              </a:rPr>
              <a:t>MGA SAGOT: </a:t>
            </a:r>
            <a:endParaRPr b="0" lang="en-PH" sz="3600" spc="-1" strike="noStrike">
              <a:latin typeface="Arial"/>
            </a:endParaRPr>
          </a:p>
          <a:p>
            <a:pPr>
              <a:lnSpc>
                <a:spcPct val="100000"/>
              </a:lnSpc>
              <a:buNone/>
            </a:pPr>
            <a:endParaRPr b="0" lang="en-PH" sz="3600" spc="-1" strike="noStrike">
              <a:latin typeface="Arial"/>
            </a:endParaRPr>
          </a:p>
          <a:p>
            <a:pPr>
              <a:lnSpc>
                <a:spcPct val="100000"/>
              </a:lnSpc>
              <a:buNone/>
            </a:pPr>
            <a:endParaRPr b="0" lang="en-PH" sz="3600" spc="-1" strike="noStrike">
              <a:latin typeface="Arial"/>
            </a:endParaRPr>
          </a:p>
        </p:txBody>
      </p:sp>
      <p:sp>
        <p:nvSpPr>
          <p:cNvPr id="147" name=""/>
          <p:cNvSpPr/>
          <p:nvPr/>
        </p:nvSpPr>
        <p:spPr>
          <a:xfrm>
            <a:off x="1440000" y="1639440"/>
            <a:ext cx="10593000" cy="160056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DejaVu Sans"/>
              </a:rPr>
              <a:t>1. Ikinararangal ng ating bayan ang mga babaeng katutubong manlilikha.</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DejaVu Sans"/>
              </a:rPr>
              <a:t>2. Mayaman ang kultura ng paghahabi sa iba’t ibang bahagi ng ating bansa.</a:t>
            </a:r>
            <a:endParaRPr b="0" lang="en-PH" sz="1800" spc="-1" strike="noStrike">
              <a:latin typeface="Lato"/>
              <a:ea typeface=""/>
            </a:endParaRPr>
          </a:p>
          <a:p>
            <a:pPr>
              <a:lnSpc>
                <a:spcPct val="150000"/>
              </a:lnSpc>
              <a:buNone/>
            </a:pPr>
            <a:endParaRPr b="0" lang="en-PH" sz="18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1398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2023-03-13T14:06:34Z</dcterms:modified>
  <cp:revision>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