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9240" cy="685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6120" cy="2796120"/>
          </a:xfrm>
          <a:prstGeom prst="rect">
            <a:avLst/>
          </a:prstGeom>
          <a:ln w="0">
            <a:noFill/>
          </a:ln>
        </p:spPr>
      </p:pic>
      <p:sp>
        <p:nvSpPr>
          <p:cNvPr id="2" name="Rectangle 5"/>
          <p:cNvSpPr/>
          <p:nvPr/>
        </p:nvSpPr>
        <p:spPr>
          <a:xfrm>
            <a:off x="3487320" y="1475280"/>
            <a:ext cx="8701560" cy="38595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701560" cy="3812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9240" cy="632160"/>
          </a:xfrm>
          <a:prstGeom prst="rect">
            <a:avLst/>
          </a:prstGeom>
          <a:ln w="0">
            <a:noFill/>
          </a:ln>
        </p:spPr>
      </p:pic>
      <p:sp>
        <p:nvSpPr>
          <p:cNvPr id="43" name="Rectangle 7"/>
          <p:cNvSpPr/>
          <p:nvPr/>
        </p:nvSpPr>
        <p:spPr>
          <a:xfrm>
            <a:off x="10868760" y="0"/>
            <a:ext cx="967680" cy="9676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31760" cy="1031760"/>
          </a:xfrm>
          <a:prstGeom prst="rect">
            <a:avLst/>
          </a:prstGeom>
          <a:ln w="0">
            <a:noFill/>
          </a:ln>
        </p:spPr>
      </p:pic>
      <p:sp>
        <p:nvSpPr>
          <p:cNvPr id="45" name="TextBox 9"/>
          <p:cNvSpPr/>
          <p:nvPr/>
        </p:nvSpPr>
        <p:spPr>
          <a:xfrm>
            <a:off x="185400" y="6362280"/>
            <a:ext cx="4689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20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3560" cy="338184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3084480"/>
            <a:ext cx="74923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Arial"/>
              </a:rPr>
              <a:t>Kaligirang Pangkasaysayan ng Karunungang-bayan</a:t>
            </a:r>
            <a:endParaRPr b="0" lang="en-PH" sz="3600" spc="-1" strike="noStrike">
              <a:latin typeface="Montserra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p:nvPr>
        </p:nvSpPr>
        <p:spPr>
          <a:xfrm>
            <a:off x="299520" y="935640"/>
            <a:ext cx="11579760" cy="4291920"/>
          </a:xfrm>
          <a:prstGeom prst="rect">
            <a:avLst/>
          </a:prstGeom>
          <a:noFill/>
          <a:ln w="0">
            <a:noFill/>
          </a:ln>
        </p:spPr>
        <p:txBody>
          <a:bodyPr lIns="90000" rIns="90000" tIns="45000" bIns="45000" anchor="t">
            <a:noAutofit/>
          </a:bodyPr>
          <a:p>
            <a:pPr algn="just">
              <a:lnSpc>
                <a:spcPct val="100000"/>
              </a:lnSpc>
              <a:spcAft>
                <a:spcPts val="601"/>
              </a:spcAft>
              <a:buNone/>
            </a:pPr>
            <a:r>
              <a:rPr b="0" lang="en-US" sz="2400" spc="-1" strike="noStrike">
                <a:solidFill>
                  <a:srgbClr val="000000"/>
                </a:solidFill>
                <a:latin typeface="Arial;Arial"/>
                <a:ea typeface="Arial;Arial"/>
              </a:rPr>
              <a:t>Susi sa Pagwawasto:</a:t>
            </a:r>
            <a:endParaRPr b="0" lang="en-PH" sz="2400" spc="-1" strike="noStrike">
              <a:latin typeface="Arial"/>
            </a:endParaRPr>
          </a:p>
          <a:p>
            <a:pPr>
              <a:lnSpc>
                <a:spcPct val="150000"/>
              </a:lnSpc>
              <a:buNone/>
            </a:pPr>
            <a:r>
              <a:rPr b="0" lang="en-US" sz="1800" spc="-1" strike="noStrike">
                <a:solidFill>
                  <a:srgbClr val="000000"/>
                </a:solidFill>
                <a:latin typeface="Lato"/>
                <a:ea typeface="Arial;Arial"/>
              </a:rPr>
              <a:t>1. Panitikan na nagpapahayag ng may katuturang kaisipan gamit ang maririkit at matatalinghagang pananalita</a:t>
            </a:r>
            <a:endParaRPr b="0" lang="en-PH" sz="1800" spc="-1" strike="noStrike">
              <a:latin typeface="Arial"/>
            </a:endParaRPr>
          </a:p>
          <a:p>
            <a:pPr>
              <a:lnSpc>
                <a:spcPct val="150000"/>
              </a:lnSpc>
              <a:buNone/>
            </a:pPr>
            <a:r>
              <a:rPr b="0" lang="en-US" sz="1800" spc="-1" strike="noStrike">
                <a:solidFill>
                  <a:srgbClr val="000000"/>
                </a:solidFill>
                <a:latin typeface="Lato"/>
                <a:ea typeface="Arial;Arial"/>
              </a:rPr>
              <a:t>2. Paglipat sa iba at pagsasaulo ng mga mambibigkas</a:t>
            </a:r>
            <a:endParaRPr b="0" lang="en-PH" sz="1800" spc="-1" strike="noStrike">
              <a:latin typeface="Arial"/>
            </a:endParaRPr>
          </a:p>
          <a:p>
            <a:pPr>
              <a:lnSpc>
                <a:spcPct val="150000"/>
              </a:lnSpc>
              <a:buNone/>
            </a:pPr>
            <a:r>
              <a:rPr b="0" lang="en-US" sz="1800" spc="-1" strike="noStrike">
                <a:solidFill>
                  <a:srgbClr val="000000"/>
                </a:solidFill>
                <a:latin typeface="Lato"/>
                <a:ea typeface="Arial;Arial"/>
              </a:rPr>
              <a:t>3. Depende sa sagot ng mag-aaral</a:t>
            </a:r>
            <a:endParaRPr b="0" lang="en-PH" sz="1800" spc="-1" strike="noStrike">
              <a:latin typeface="Arial"/>
            </a:endParaRPr>
          </a:p>
        </p:txBody>
      </p:sp>
      <p:sp>
        <p:nvSpPr>
          <p:cNvPr id="143" name="PlaceHolder 18"/>
          <p:cNvSpPr/>
          <p:nvPr/>
        </p:nvSpPr>
        <p:spPr>
          <a:xfrm>
            <a:off x="36000" y="36000"/>
            <a:ext cx="10258560" cy="898560"/>
          </a:xfrm>
          <a:prstGeom prst="rect">
            <a:avLst/>
          </a:prstGeom>
          <a:noFill/>
          <a:ln w="0">
            <a:noFill/>
          </a:ln>
        </p:spPr>
        <p:style>
          <a:lnRef idx="0"/>
          <a:fillRef idx="0"/>
          <a:effectRef idx="0"/>
          <a:fontRef idx="minor"/>
        </p:style>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Kaligirang Pangkasaysayan ng Karunungang-bayan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1"/>
          <p:cNvSpPr/>
          <p:nvPr/>
        </p:nvSpPr>
        <p:spPr>
          <a:xfrm>
            <a:off x="36000" y="36000"/>
            <a:ext cx="10258560" cy="898560"/>
          </a:xfrm>
          <a:prstGeom prst="rect">
            <a:avLst/>
          </a:prstGeom>
          <a:noFill/>
          <a:ln w="0">
            <a:noFill/>
          </a:ln>
        </p:spPr>
        <p:style>
          <a:lnRef idx="0"/>
          <a:fillRef idx="0"/>
          <a:effectRef idx="0"/>
          <a:fontRef idx="minor"/>
        </p:style>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Kaligirang Pangkasaysayan ng Karunungang-bayan</a:t>
            </a:r>
            <a:endParaRPr b="0" lang="en-PH" sz="3600" spc="-1" strike="noStrike">
              <a:latin typeface="Arial"/>
            </a:endParaRPr>
          </a:p>
        </p:txBody>
      </p:sp>
      <p:sp>
        <p:nvSpPr>
          <p:cNvPr id="126" name=""/>
          <p:cNvSpPr/>
          <p:nvPr/>
        </p:nvSpPr>
        <p:spPr>
          <a:xfrm>
            <a:off x="252000" y="830880"/>
            <a:ext cx="11446920" cy="531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Basahin mo nang may pang-unawa ang teksto.</a:t>
            </a:r>
            <a:endParaRPr b="0" lang="en-PH" sz="1800" spc="-1" strike="noStrike">
              <a:latin typeface="Arial"/>
            </a:endParaRPr>
          </a:p>
          <a:p>
            <a:pPr>
              <a:lnSpc>
                <a:spcPct val="100000"/>
              </a:lnSpc>
              <a:buNone/>
            </a:pPr>
            <a:endParaRPr b="0" lang="en-PH" sz="1800" spc="-1" strike="noStrike">
              <a:latin typeface="Arial"/>
            </a:endParaRPr>
          </a:p>
          <a:p>
            <a:pPr algn="ctr">
              <a:lnSpc>
                <a:spcPct val="100000"/>
              </a:lnSpc>
              <a:buNone/>
            </a:pPr>
            <a:r>
              <a:rPr b="1" lang="en-PH" sz="1800" spc="-1" strike="noStrike">
                <a:solidFill>
                  <a:srgbClr val="000000"/>
                </a:solidFill>
                <a:latin typeface="Lato"/>
                <a:ea typeface="DejaVu Sans"/>
              </a:rPr>
              <a:t>Kasaysayan ng Unang Tula sa Matandang Panahon</a:t>
            </a:r>
            <a:endParaRPr b="0" lang="en-PH" sz="1800" spc="-1" strike="noStrike">
              <a:latin typeface="Arial"/>
            </a:endParaRPr>
          </a:p>
          <a:p>
            <a:pPr algn="ctr">
              <a:lnSpc>
                <a:spcPct val="100000"/>
              </a:lnSpc>
              <a:buNone/>
            </a:pPr>
            <a:r>
              <a:rPr b="1" lang="en-PH" sz="1800" spc="-1" strike="noStrike">
                <a:solidFill>
                  <a:srgbClr val="000000"/>
                </a:solidFill>
                <a:latin typeface="Lato"/>
                <a:ea typeface="DejaVu Sans"/>
              </a:rPr>
              <a:t>Hanggang sa Panahon ng Espanyol</a:t>
            </a:r>
            <a:endParaRPr b="0" lang="en-PH" sz="1800" spc="-1" strike="noStrike">
              <a:latin typeface="Arial"/>
            </a:endParaRPr>
          </a:p>
          <a:p>
            <a:pP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Maraming pag-aaral na ang nagpatunay na ang paghabi at pagbigkas ng tula ay likas na sa ating mga ninuno. Bahagi na ito ng kanilang pamumuhay. Ang ibang maiikling tula ay sariling likha ng mambibigkas ng tula at ang iba ay nagaya lamang dahil naisaulo ito.</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Sinasabing ang mga Tagalog ay mayaman sa maiikli at mahahabang tula bago pa man tayo nasakop ng ibang bansa. Sa katunayan, naisatitik ang mga tugmang ito sa ilang aklat tulad ng </a:t>
            </a:r>
            <a:r>
              <a:rPr b="1" lang="en-PH" sz="1800" spc="-1" strike="noStrike">
                <a:solidFill>
                  <a:srgbClr val="000000"/>
                </a:solidFill>
                <a:latin typeface="Lato"/>
                <a:ea typeface="DejaVu Sans"/>
              </a:rPr>
              <a:t>Vocabulario de la Lengua Tagala (1754)</a:t>
            </a:r>
            <a:r>
              <a:rPr b="0" lang="en-PH" sz="1800" spc="-1" strike="noStrike">
                <a:solidFill>
                  <a:srgbClr val="000000"/>
                </a:solidFill>
                <a:latin typeface="Lato"/>
                <a:ea typeface="DejaVu Sans"/>
              </a:rPr>
              <a:t> ni </a:t>
            </a:r>
            <a:r>
              <a:rPr b="1" lang="en-PH" sz="1800" spc="-1" strike="noStrike">
                <a:solidFill>
                  <a:srgbClr val="000000"/>
                </a:solidFill>
                <a:latin typeface="Lato"/>
                <a:ea typeface="DejaVu Sans"/>
              </a:rPr>
              <a:t>Padre Juan de Noceda at Padre Pedro de Sanlucar</a:t>
            </a:r>
            <a:r>
              <a:rPr b="0" lang="en-PH" sz="1800" spc="-1" strike="noStrike">
                <a:solidFill>
                  <a:srgbClr val="000000"/>
                </a:solidFill>
                <a:latin typeface="Lato"/>
                <a:ea typeface="DejaVu Sans"/>
              </a:rPr>
              <a:t>. Matatagpuan dito ang matulaing pagpapahayag gaya ng bugtong at kawikaan.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3"/>
          <p:cNvSpPr/>
          <p:nvPr/>
        </p:nvSpPr>
        <p:spPr>
          <a:xfrm>
            <a:off x="36000" y="36000"/>
            <a:ext cx="10258560" cy="898560"/>
          </a:xfrm>
          <a:prstGeom prst="rect">
            <a:avLst/>
          </a:prstGeom>
          <a:noFill/>
          <a:ln w="0">
            <a:noFill/>
          </a:ln>
        </p:spPr>
        <p:style>
          <a:lnRef idx="0"/>
          <a:fillRef idx="0"/>
          <a:effectRef idx="0"/>
          <a:fontRef idx="minor"/>
        </p:style>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Kaligirang Pangkasaysayan ng Karunungang-bayan</a:t>
            </a:r>
            <a:endParaRPr b="0" lang="en-PH" sz="3600" spc="-1" strike="noStrike">
              <a:latin typeface="Arial"/>
            </a:endParaRPr>
          </a:p>
        </p:txBody>
      </p:sp>
      <p:sp>
        <p:nvSpPr>
          <p:cNvPr id="128" name=""/>
          <p:cNvSpPr/>
          <p:nvPr/>
        </p:nvSpPr>
        <p:spPr>
          <a:xfrm>
            <a:off x="252000" y="902880"/>
            <a:ext cx="11446920" cy="53118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bugtong ay tugmang nagpapahayag ng kaisipan na nanghahamon sa mga tao na hulaan ang salitang inilalarawan ng mambubugtong. Ginagawa ang bugtungan kapag may okasyon o pagtitipon upang magbigay ng kasiyahan, pukawin ang isip, at nang hindi mabagot ang mga taong dumalo sa okasyon.</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Naipahihiwatig ng mga ninuno natin ang kanilang kaisipan sa paghabi ng maririkit at matatalinghagang pananalita. Ipinakikita nito na likas sa ating mga ninuno ang pagkadiwang makata. Ang sabi nga ni </a:t>
            </a:r>
            <a:r>
              <a:rPr b="1" lang="en-PH" sz="1800" spc="-1" strike="noStrike">
                <a:solidFill>
                  <a:srgbClr val="000000"/>
                </a:solidFill>
                <a:latin typeface="Lato"/>
                <a:ea typeface="DejaVu Sans"/>
              </a:rPr>
              <a:t>Abadilla (1971)</a:t>
            </a: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Bawat kibot ng bibig ng makata ay may ibig sabihin at may katuturan</a:t>
            </a:r>
            <a:r>
              <a:rPr b="0" lang="en-PH" sz="1800" spc="-1" strike="noStrike">
                <a:solidFill>
                  <a:srgbClr val="000000"/>
                </a:solidFill>
                <a:latin typeface="Lato"/>
                <a:ea typeface="DejaVu Sans"/>
              </a:rPr>
              <a:t>.” Nangangahulugan ito na ang bawat sabihin nila ay matalinghaga at makatuturan. Bunga nito, sumilang ang tinatawag ngayong </a:t>
            </a:r>
            <a:r>
              <a:rPr b="1" lang="en-PH" sz="1800" spc="-1" strike="noStrike">
                <a:solidFill>
                  <a:srgbClr val="000000"/>
                </a:solidFill>
                <a:latin typeface="Lato"/>
                <a:ea typeface="DejaVu Sans"/>
              </a:rPr>
              <a:t>kasabihan</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kawikaan</a:t>
            </a:r>
            <a:r>
              <a:rPr b="0" lang="en-PH" sz="1800" spc="-1" strike="noStrike">
                <a:solidFill>
                  <a:srgbClr val="000000"/>
                </a:solidFill>
                <a:latin typeface="Lato"/>
                <a:ea typeface="DejaVu Sans"/>
              </a:rPr>
              <a:t>, at </a:t>
            </a:r>
            <a:r>
              <a:rPr b="1" lang="en-PH" sz="1800" spc="-1" strike="noStrike">
                <a:solidFill>
                  <a:srgbClr val="000000"/>
                </a:solidFill>
                <a:latin typeface="Lato"/>
                <a:ea typeface="DejaVu Sans"/>
              </a:rPr>
              <a:t>salawikain</a:t>
            </a:r>
            <a:r>
              <a:rPr b="0" lang="en-PH" sz="1800" spc="-1" strike="noStrike">
                <a:solidFill>
                  <a:srgbClr val="000000"/>
                </a:solidFill>
                <a:latin typeface="Lato"/>
                <a:ea typeface="DejaVu Sans"/>
              </a:rPr>
              <a:t>.</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Mabilis na lumaganap sa kapuluan ang maiikling tugmang ito dahil madaling mailipat sa iba at maisaulo ng mga mambibigkas. Sa madaling salita, nailipat ang mga karunungang ito sa pamamagitan ng dila. Ang ganitong uri ng panitikan ay tinatawag na pasalindilang panitikan. Ayon kay </a:t>
            </a:r>
            <a:r>
              <a:rPr b="1" lang="en-PH" sz="1800" spc="-1" strike="noStrike">
                <a:solidFill>
                  <a:srgbClr val="000000"/>
                </a:solidFill>
                <a:latin typeface="Lato"/>
                <a:ea typeface="DejaVu Sans"/>
              </a:rPr>
              <a:t>Arrogante (1983)</a:t>
            </a:r>
            <a:r>
              <a:rPr b="0" lang="en-PH" sz="1800" spc="-1" strike="noStrike">
                <a:solidFill>
                  <a:srgbClr val="000000"/>
                </a:solidFill>
                <a:latin typeface="Lato"/>
                <a:ea typeface="DejaVu Sans"/>
              </a:rPr>
              <a:t>, ito’y paglilipat ng karunungan ng naunang henerasyon sa sumusunod. Ito rin ang dahilan kung bakit naipamana sa atin ang mga karunungang-bayan.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4"/>
          <p:cNvSpPr/>
          <p:nvPr/>
        </p:nvSpPr>
        <p:spPr>
          <a:xfrm>
            <a:off x="36000" y="36000"/>
            <a:ext cx="10258560" cy="898560"/>
          </a:xfrm>
          <a:prstGeom prst="rect">
            <a:avLst/>
          </a:prstGeom>
          <a:noFill/>
          <a:ln w="0">
            <a:noFill/>
          </a:ln>
        </p:spPr>
        <p:style>
          <a:lnRef idx="0"/>
          <a:fillRef idx="0"/>
          <a:effectRef idx="0"/>
          <a:fontRef idx="minor"/>
        </p:style>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Kaligirang Pangkasaysayan ng Karunungang-bayan</a:t>
            </a:r>
            <a:endParaRPr b="0" lang="en-PH" sz="3600" spc="-1" strike="noStrike">
              <a:latin typeface="Arial"/>
            </a:endParaRPr>
          </a:p>
        </p:txBody>
      </p:sp>
      <p:sp>
        <p:nvSpPr>
          <p:cNvPr id="130" name=""/>
          <p:cNvSpPr/>
          <p:nvPr/>
        </p:nvSpPr>
        <p:spPr>
          <a:xfrm>
            <a:off x="252000" y="902880"/>
            <a:ext cx="11446920" cy="53118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Naisulat din ang mga karunungang-bayan noon sa mga dahon, balat ng punongkahoy, at naukit din ang mga ito sa iba pang puwedeng pag-ukitan ng mga bungang-isip ng mga ninuno natin. May sarili na tayong sistema o paraan ng pagsulat noon na tinatawag na Baybayin. May tatlo itong patinig at labing-apat na katinig. Ang Baybayin ang nagpatunay na bago pa man nandayuhan sa ating bansa ang mga Negrito o Aeta, Indones, at Malay ay marunong nang bumasa at sumulat ang ating mga ninuno.</a:t>
            </a:r>
            <a:endParaRPr b="0" lang="en-PH" sz="1800" spc="-1" strike="noStrike">
              <a:latin typeface="Arial"/>
            </a:endParaRPr>
          </a:p>
          <a:p>
            <a:pPr>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mga unang tula ay nagbagong bihis sa panahon ng mga Espanyol. Pinagaralan ng mga prayleng iskolar ang ating wika at binago ang paraan ng sistema ng ating pagsulat at pinalitan ito ng Abecedario na alpabeto ng mga Espanyol. Bagama’t nagkaroon ng pagbabago sa paggamit ng alpabeto, ang matatandang panitikan tulad ng mga karunungang-bayan ay napanatili pa ring buhay ng ating mga ninuno.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3"/>
          <p:cNvSpPr/>
          <p:nvPr/>
        </p:nvSpPr>
        <p:spPr>
          <a:xfrm>
            <a:off x="36000" y="36000"/>
            <a:ext cx="10258560" cy="898560"/>
          </a:xfrm>
          <a:prstGeom prst="rect">
            <a:avLst/>
          </a:prstGeom>
          <a:noFill/>
          <a:ln w="0">
            <a:noFill/>
          </a:ln>
        </p:spPr>
        <p:style>
          <a:lnRef idx="0"/>
          <a:fillRef idx="0"/>
          <a:effectRef idx="0"/>
          <a:fontRef idx="minor"/>
        </p:style>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Kaligirang Pangkasaysayan ng Karunungang-bayan</a:t>
            </a:r>
            <a:endParaRPr b="0" lang="en-PH" sz="3600" spc="-1" strike="noStrike">
              <a:latin typeface="Arial"/>
            </a:endParaRPr>
          </a:p>
        </p:txBody>
      </p:sp>
      <p:sp>
        <p:nvSpPr>
          <p:cNvPr id="132" name=""/>
          <p:cNvSpPr/>
          <p:nvPr/>
        </p:nvSpPr>
        <p:spPr>
          <a:xfrm>
            <a:off x="252000" y="866880"/>
            <a:ext cx="11446920" cy="40719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talinghaga</a:t>
            </a:r>
            <a:r>
              <a:rPr b="0" lang="en-PH" sz="1800" spc="-1" strike="noStrike">
                <a:solidFill>
                  <a:srgbClr val="000000"/>
                </a:solidFill>
                <a:latin typeface="Lato"/>
                <a:ea typeface="DejaVu Sans"/>
              </a:rPr>
              <a:t> ay pinagsanib na </a:t>
            </a:r>
            <a:r>
              <a:rPr b="0" i="1" lang="en-PH" sz="1800" spc="-1" strike="noStrike">
                <a:solidFill>
                  <a:srgbClr val="000000"/>
                </a:solidFill>
                <a:latin typeface="Lato"/>
                <a:ea typeface="DejaVu Sans"/>
              </a:rPr>
              <a:t>nakatali</a:t>
            </a:r>
            <a:r>
              <a:rPr b="0" lang="en-PH" sz="1800" spc="-1" strike="noStrike">
                <a:solidFill>
                  <a:srgbClr val="000000"/>
                </a:solidFill>
                <a:latin typeface="Lato"/>
                <a:ea typeface="DejaVu Sans"/>
              </a:rPr>
              <a:t> at </a:t>
            </a:r>
            <a:r>
              <a:rPr b="0" i="1" lang="en-PH" sz="1800" spc="-1" strike="noStrike">
                <a:solidFill>
                  <a:srgbClr val="000000"/>
                </a:solidFill>
                <a:latin typeface="Lato"/>
                <a:ea typeface="DejaVu Sans"/>
              </a:rPr>
              <a:t>hiwaga</a:t>
            </a:r>
            <a:r>
              <a:rPr b="0" lang="en-PH" sz="1800" spc="-1" strike="noStrike">
                <a:solidFill>
                  <a:srgbClr val="000000"/>
                </a:solidFill>
                <a:latin typeface="Lato"/>
                <a:ea typeface="DejaVu Sans"/>
              </a:rPr>
              <a:t>. Ipinahihiwatig nito na ang isang pahayag ay may kahulugang hindi literal.</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Pag-aralan ang sumusunod na halimbawa: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Kung maikli ang kumot, matutong mamaluktot.</a:t>
            </a:r>
            <a:endParaRPr b="0" lang="en-PH" sz="1800" spc="-1" strike="noStrike">
              <a:latin typeface="Arial"/>
            </a:endParaRPr>
          </a:p>
          <a:p>
            <a:pPr>
              <a:lnSpc>
                <a:spcPct val="100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Paliwanag:</a:t>
            </a:r>
            <a:r>
              <a:rPr b="0" lang="en-PH" sz="1800" spc="-1" strike="noStrike">
                <a:solidFill>
                  <a:srgbClr val="000000"/>
                </a:solidFill>
                <a:latin typeface="Lato"/>
                <a:ea typeface="DejaVu Sans"/>
              </a:rPr>
              <a:t> Kung nakararanas ng kakulangan sa buhay ang isang tao, dapat siyang mamuhay nang naaayon sa kaniyang kakayahan.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Bago mo linisin ang ibang looban, linisin mo muna ang iyong sariling bakuran.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Paliwanag:</a:t>
            </a:r>
            <a:r>
              <a:rPr b="0" lang="en-PH" sz="1800" spc="-1" strike="noStrike">
                <a:solidFill>
                  <a:srgbClr val="000000"/>
                </a:solidFill>
                <a:latin typeface="Lato"/>
                <a:ea typeface="DejaVu Sans"/>
              </a:rPr>
              <a:t> Bago mo punahin ang gawi at pag-uugali ng ibang tao, tingnan muna ang sarili.</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5"/>
          <p:cNvSpPr/>
          <p:nvPr/>
        </p:nvSpPr>
        <p:spPr>
          <a:xfrm>
            <a:off x="36000" y="36000"/>
            <a:ext cx="10258560" cy="898560"/>
          </a:xfrm>
          <a:prstGeom prst="rect">
            <a:avLst/>
          </a:prstGeom>
          <a:noFill/>
          <a:ln w="0">
            <a:noFill/>
          </a:ln>
        </p:spPr>
        <p:style>
          <a:lnRef idx="0"/>
          <a:fillRef idx="0"/>
          <a:effectRef idx="0"/>
          <a:fontRef idx="minor"/>
        </p:style>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Kaligirang Pangkasaysayan ng Karunungang-bayan</a:t>
            </a:r>
            <a:endParaRPr b="0" lang="en-PH" sz="3600" spc="-1" strike="noStrike">
              <a:latin typeface="Arial"/>
            </a:endParaRPr>
          </a:p>
        </p:txBody>
      </p:sp>
      <p:graphicFrame>
        <p:nvGraphicFramePr>
          <p:cNvPr id="134" name=""/>
          <p:cNvGraphicFramePr/>
          <p:nvPr/>
        </p:nvGraphicFramePr>
        <p:xfrm>
          <a:off x="299160" y="1257480"/>
          <a:ext cx="11400480" cy="1406880"/>
        </p:xfrm>
        <a:graphic>
          <a:graphicData uri="http://schemas.openxmlformats.org/drawingml/2006/table">
            <a:tbl>
              <a:tblPr/>
              <a:tblGrid>
                <a:gridCol w="1567800"/>
                <a:gridCol w="4590000"/>
                <a:gridCol w="5243040"/>
              </a:tblGrid>
              <a:tr h="1407240">
                <a:tc>
                  <a:txBody>
                    <a:bodyPr lIns="90000" rIns="90000" anchor="ctr">
                      <a:noAutofit/>
                    </a:bodyPr>
                    <a:p>
                      <a:pPr algn="ctr">
                        <a:lnSpc>
                          <a:spcPct val="100000"/>
                        </a:lnSpc>
                        <a:buNone/>
                      </a:pPr>
                      <a:r>
                        <a:rPr b="1" lang="en-PH" sz="1800" spc="-1" strike="noStrike">
                          <a:latin typeface="Lato"/>
                        </a:rPr>
                        <a:t>Salawikain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a:t>
                      </a:r>
                      <a:r>
                        <a:rPr b="0" lang="en-PH" sz="1800" spc="-1" strike="noStrike">
                          <a:latin typeface="Lato"/>
                        </a:rPr>
                        <a:t>Maituturing ito na</a:t>
                      </a:r>
                      <a:endParaRPr b="0" lang="en-PH" sz="1800" spc="-1" strike="noStrike">
                        <a:latin typeface="Arial"/>
                      </a:endParaRPr>
                    </a:p>
                    <a:p>
                      <a:pPr>
                        <a:lnSpc>
                          <a:spcPct val="100000"/>
                        </a:lnSpc>
                        <a:buNone/>
                      </a:pPr>
                      <a:r>
                        <a:rPr b="0" lang="en-PH" sz="1800" spc="-1" strike="noStrike">
                          <a:latin typeface="Lato"/>
                        </a:rPr>
                        <a:t>pinakakatutubong “</a:t>
                      </a:r>
                      <a:r>
                        <a:rPr b="0" i="1" lang="en-PH" sz="1800" spc="-1" strike="noStrike">
                          <a:latin typeface="Lato"/>
                        </a:rPr>
                        <a:t>Bible</a:t>
                      </a:r>
                      <a:r>
                        <a:rPr b="0" lang="en-PH" sz="1800" spc="-1" strike="noStrike">
                          <a:latin typeface="Lato"/>
                        </a:rPr>
                        <a:t>” kung</a:t>
                      </a:r>
                      <a:endParaRPr b="0" lang="en-PH" sz="1800" spc="-1" strike="noStrike">
                        <a:latin typeface="Arial"/>
                      </a:endParaRPr>
                    </a:p>
                    <a:p>
                      <a:pPr>
                        <a:lnSpc>
                          <a:spcPct val="100000"/>
                        </a:lnSpc>
                        <a:buNone/>
                      </a:pPr>
                      <a:r>
                        <a:rPr b="0" lang="en-PH" sz="1800" spc="-1" strike="noStrike">
                          <a:latin typeface="Lato"/>
                        </a:rPr>
                        <a:t>hindi man pinaka-</a:t>
                      </a:r>
                      <a:r>
                        <a:rPr b="0" i="1" lang="en-PH" sz="1800" spc="-1" strike="noStrike">
                          <a:latin typeface="Lato"/>
                        </a:rPr>
                        <a:t>moral code</a:t>
                      </a:r>
                      <a:r>
                        <a:rPr b="0" lang="en-PH" sz="1800" spc="-1" strike="noStrike">
                          <a:latin typeface="Lato"/>
                        </a:rPr>
                        <a:t>.”</a:t>
                      </a:r>
                      <a:endParaRPr b="0" lang="en-PH" sz="1800" spc="-1" strike="noStrike">
                        <a:latin typeface="Arial"/>
                      </a:endParaRPr>
                    </a:p>
                    <a:p>
                      <a:pPr algn="r">
                        <a:lnSpc>
                          <a:spcPct val="100000"/>
                        </a:lnSpc>
                        <a:buNone/>
                      </a:pPr>
                      <a:r>
                        <a:rPr b="0" lang="en-PH" sz="1800" spc="-1" strike="noStrike">
                          <a:latin typeface="Lato"/>
                        </a:rPr>
                        <a:t>       – </a:t>
                      </a:r>
                      <a:r>
                        <a:rPr b="0" lang="en-PH" sz="1800" spc="-1" strike="noStrike">
                          <a:latin typeface="Lato"/>
                        </a:rPr>
                        <a:t>L.K. Santos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a:t>
                      </a:r>
                      <a:r>
                        <a:rPr b="0" lang="en-PH" sz="1800" spc="-1" strike="noStrike">
                          <a:latin typeface="Lato"/>
                        </a:rPr>
                        <a:t>Pangungusap ito na nakaugalian nang sabihin at nagsilbing batas at tuntunin ng kagandahang asal ng mga tao.”</a:t>
                      </a:r>
                      <a:endParaRPr b="0" lang="en-PH" sz="1800" spc="-1" strike="noStrike">
                        <a:latin typeface="Arial"/>
                      </a:endParaRPr>
                    </a:p>
                    <a:p>
                      <a:pPr>
                        <a:lnSpc>
                          <a:spcPct val="100000"/>
                        </a:lnSpc>
                        <a:buNone/>
                      </a:pPr>
                      <a:endParaRPr b="0" lang="en-PH" sz="1800" spc="-1" strike="noStrike">
                        <a:latin typeface="Arial"/>
                      </a:endParaRPr>
                    </a:p>
                    <a:p>
                      <a:pPr algn="r">
                        <a:lnSpc>
                          <a:spcPct val="100000"/>
                        </a:lnSpc>
                        <a:buNone/>
                      </a:pPr>
                      <a:r>
                        <a:rPr b="0" lang="en-PH" sz="1800" spc="-1" strike="noStrike">
                          <a:latin typeface="Lato"/>
                        </a:rPr>
                        <a:t>                                   – </a:t>
                      </a:r>
                      <a:r>
                        <a:rPr b="0" lang="en-PH" sz="1800" spc="-1" strike="noStrike">
                          <a:latin typeface="Lato"/>
                        </a:rPr>
                        <a:t>E.G. Angeles at</a:t>
                      </a:r>
                      <a:endParaRPr b="0" lang="en-PH" sz="1800" spc="-1" strike="noStrike">
                        <a:latin typeface="Arial"/>
                      </a:endParaRPr>
                    </a:p>
                    <a:p>
                      <a:pPr algn="r">
                        <a:lnSpc>
                          <a:spcPct val="100000"/>
                        </a:lnSpc>
                        <a:buNone/>
                      </a:pPr>
                      <a:r>
                        <a:rPr b="0" lang="en-PH" sz="1800" spc="-1" strike="noStrike">
                          <a:latin typeface="Lato"/>
                        </a:rPr>
                        <a:t>                                       </a:t>
                      </a:r>
                      <a:r>
                        <a:rPr b="0" lang="en-PH" sz="1800" spc="-1" strike="noStrike">
                          <a:latin typeface="Lato"/>
                        </a:rPr>
                        <a:t>N.V. Matienzo</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Naglalayong makapagturo</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1" lang="en-PH" sz="1800" spc="-1" strike="noStrike">
                          <a:latin typeface="Lato"/>
                        </a:rPr>
                        <a:t>Mga Halimbawa:</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Silang matatanda ay pakundanganan, at alalahanin ang patutunguhan, sa balat ng lupa’y walang kabataan, ‘di naging maayos ang kinabukasan.</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Pag apaw na ang salop, kailangan na ang kalos.</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Ang kahoy na liko’t buktot, hutukin hanggang malambot, pag lumaki na’t tumayog,</a:t>
                      </a:r>
                      <a:endParaRPr b="0" lang="en-PH" sz="1800" spc="-1" strike="noStrike">
                        <a:latin typeface="Arial"/>
                      </a:endParaRPr>
                    </a:p>
                    <a:p>
                      <a:pPr algn="just">
                        <a:lnSpc>
                          <a:spcPct val="100000"/>
                        </a:lnSpc>
                        <a:buNone/>
                      </a:pPr>
                      <a:r>
                        <a:rPr b="0" lang="en-PH" sz="1800" spc="-1" strike="noStrike">
                          <a:latin typeface="Lato"/>
                        </a:rPr>
                        <a:t>mahirap na ang paghutok.</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7"/>
          <p:cNvSpPr/>
          <p:nvPr/>
        </p:nvSpPr>
        <p:spPr>
          <a:xfrm>
            <a:off x="36000" y="36000"/>
            <a:ext cx="10258560" cy="898560"/>
          </a:xfrm>
          <a:prstGeom prst="rect">
            <a:avLst/>
          </a:prstGeom>
          <a:noFill/>
          <a:ln w="0">
            <a:noFill/>
          </a:ln>
        </p:spPr>
        <p:style>
          <a:lnRef idx="0"/>
          <a:fillRef idx="0"/>
          <a:effectRef idx="0"/>
          <a:fontRef idx="minor"/>
        </p:style>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Kaligirang Pangkasaysayan ng Karunungang-bayan</a:t>
            </a:r>
            <a:endParaRPr b="0" lang="en-PH" sz="3600" spc="-1" strike="noStrike">
              <a:latin typeface="Arial"/>
            </a:endParaRPr>
          </a:p>
        </p:txBody>
      </p:sp>
      <p:graphicFrame>
        <p:nvGraphicFramePr>
          <p:cNvPr id="136" name=""/>
          <p:cNvGraphicFramePr/>
          <p:nvPr/>
        </p:nvGraphicFramePr>
        <p:xfrm>
          <a:off x="299160" y="1257480"/>
          <a:ext cx="11400480" cy="1406880"/>
        </p:xfrm>
        <a:graphic>
          <a:graphicData uri="http://schemas.openxmlformats.org/drawingml/2006/table">
            <a:tbl>
              <a:tblPr/>
              <a:tblGrid>
                <a:gridCol w="1567800"/>
                <a:gridCol w="5224680"/>
                <a:gridCol w="4608360"/>
              </a:tblGrid>
              <a:tr h="1407240">
                <a:tc>
                  <a:txBody>
                    <a:bodyPr lIns="90000" rIns="90000" anchor="ctr">
                      <a:noAutofit/>
                    </a:bodyPr>
                    <a:p>
                      <a:pPr algn="ctr">
                        <a:lnSpc>
                          <a:spcPct val="100000"/>
                        </a:lnSpc>
                        <a:buNone/>
                      </a:pPr>
                      <a:r>
                        <a:rPr b="1" lang="en-PH" sz="1800" spc="-1" strike="noStrike">
                          <a:latin typeface="Lato"/>
                        </a:rPr>
                        <a:t>Kasabihan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00000"/>
                        </a:lnSpc>
                        <a:buNone/>
                      </a:pPr>
                      <a:r>
                        <a:rPr b="0" lang="en-PH" sz="1800" spc="-1" strike="noStrike">
                          <a:latin typeface="Lato"/>
                        </a:rPr>
                        <a:t>“</a:t>
                      </a:r>
                      <a:r>
                        <a:rPr b="0" lang="en-PH" sz="1800" spc="-1" strike="noStrike">
                          <a:latin typeface="Lato"/>
                        </a:rPr>
                        <a:t>Isa itong pabalbal na kasabihang lansangan na karaniwang patudyo at gamit lamang sa panahong nasasaklaw.”</a:t>
                      </a:r>
                      <a:endParaRPr b="0" lang="en-PH" sz="1800" spc="-1" strike="noStrike">
                        <a:latin typeface="Arial"/>
                      </a:endParaRPr>
                    </a:p>
                    <a:p>
                      <a:pPr algn="r">
                        <a:lnSpc>
                          <a:spcPct val="100000"/>
                        </a:lnSpc>
                        <a:buNone/>
                      </a:pPr>
                      <a:r>
                        <a:rPr b="0" lang="en-PH" sz="1800" spc="-1" strike="noStrike">
                          <a:latin typeface="Lato"/>
                        </a:rPr>
                        <a:t>– </a:t>
                      </a:r>
                      <a:r>
                        <a:rPr b="0" lang="en-PH" sz="1800" spc="-1" strike="noStrike">
                          <a:latin typeface="Lato"/>
                        </a:rPr>
                        <a:t>L.K. Santos</a:t>
                      </a:r>
                      <a:endParaRPr b="0" lang="en-PH" sz="1800" spc="-1" strike="noStrike">
                        <a:latin typeface="Arial"/>
                      </a:endParaRPr>
                    </a:p>
                    <a:p>
                      <a:pPr>
                        <a:lnSpc>
                          <a:spcPct val="100000"/>
                        </a:lnSpc>
                        <a:buNone/>
                      </a:pPr>
                      <a:r>
                        <a:rPr b="0" lang="en-PH" sz="1800" spc="-1" strike="noStrike">
                          <a:latin typeface="Lato"/>
                        </a:rPr>
                        <a:t>“</a:t>
                      </a:r>
                      <a:r>
                        <a:rPr b="0" lang="en-PH" sz="1800" spc="-1" strike="noStrike">
                          <a:latin typeface="Lato"/>
                        </a:rPr>
                        <a:t>Panunudyo ito, may aral man o wala.”</a:t>
                      </a:r>
                      <a:endParaRPr b="0" lang="en-PH" sz="1800" spc="-1" strike="noStrike">
                        <a:latin typeface="Arial"/>
                      </a:endParaRPr>
                    </a:p>
                    <a:p>
                      <a:pPr>
                        <a:lnSpc>
                          <a:spcPct val="100000"/>
                        </a:lnSpc>
                        <a:buNone/>
                      </a:pPr>
                      <a:endParaRPr b="0" lang="en-PH" sz="1800" spc="-1" strike="noStrike">
                        <a:latin typeface="Arial"/>
                      </a:endParaRPr>
                    </a:p>
                    <a:p>
                      <a:pPr algn="r">
                        <a:lnSpc>
                          <a:spcPct val="100000"/>
                        </a:lnSpc>
                        <a:buNone/>
                      </a:pPr>
                      <a:r>
                        <a:rPr b="0" lang="en-PH" sz="1800" spc="-1" strike="noStrike">
                          <a:latin typeface="Lato"/>
                        </a:rPr>
                        <a:t>– </a:t>
                      </a:r>
                      <a:r>
                        <a:rPr b="0" lang="en-PH" sz="1800" spc="-1" strike="noStrike">
                          <a:latin typeface="Lato"/>
                        </a:rPr>
                        <a:t>E.G. Angeles at</a:t>
                      </a:r>
                      <a:endParaRPr b="0" lang="en-PH" sz="1800" spc="-1" strike="noStrike">
                        <a:latin typeface="Arial"/>
                      </a:endParaRPr>
                    </a:p>
                    <a:p>
                      <a:pPr algn="r">
                        <a:lnSpc>
                          <a:spcPct val="100000"/>
                        </a:lnSpc>
                        <a:buNone/>
                      </a:pPr>
                      <a:r>
                        <a:rPr b="0" lang="en-PH" sz="1800" spc="-1" strike="noStrike">
                          <a:latin typeface="Lato"/>
                        </a:rPr>
                        <a:t>N.V. Matienzo</a:t>
                      </a:r>
                      <a:endParaRPr b="0" lang="en-PH" sz="1800" spc="-1" strike="noStrike">
                        <a:latin typeface="Arial"/>
                      </a:endParaRPr>
                    </a:p>
                    <a:p>
                      <a:pPr algn="just">
                        <a:lnSpc>
                          <a:spcPct val="100000"/>
                        </a:lnSpc>
                        <a:buNone/>
                      </a:pPr>
                      <a:r>
                        <a:rPr b="0" lang="en-PH" sz="1800" spc="-1" strike="noStrike">
                          <a:latin typeface="Lato"/>
                        </a:rPr>
                        <a:t>Isang salita, pangungusap, o parirala ito na karaniwang sambitin sa ngayon o nakaugalian kayang sabihin ng mga tao sa isang pook at sa loob ng isang kapanahunan.</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E.G. Angeles at</a:t>
                      </a:r>
                      <a:endParaRPr b="0" lang="en-PH" sz="1800" spc="-1" strike="noStrike">
                        <a:latin typeface="Arial"/>
                      </a:endParaRPr>
                    </a:p>
                    <a:p>
                      <a:pPr algn="r">
                        <a:lnSpc>
                          <a:spcPct val="100000"/>
                        </a:lnSpc>
                        <a:buNone/>
                      </a:pPr>
                      <a:r>
                        <a:rPr b="0" lang="en-PH" sz="1800" spc="-1" strike="noStrike">
                          <a:latin typeface="Lato"/>
                        </a:rPr>
                        <a:t>N.V. Matienzo</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1" lang="en-PH" sz="1800" spc="-1" strike="noStrike">
                          <a:latin typeface="Lato"/>
                        </a:rPr>
                        <a:t>Mga Halimbawa: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Utos na sa pusa, utos pa sa daga.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Kung ano ang itinanim, siya ring aanihin.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Ang maniwala sa sabi-sabi, walang bait sa sarili.</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8"/>
          <p:cNvSpPr/>
          <p:nvPr/>
        </p:nvSpPr>
        <p:spPr>
          <a:xfrm>
            <a:off x="36000" y="36000"/>
            <a:ext cx="10258560" cy="898560"/>
          </a:xfrm>
          <a:prstGeom prst="rect">
            <a:avLst/>
          </a:prstGeom>
          <a:noFill/>
          <a:ln w="0">
            <a:noFill/>
          </a:ln>
        </p:spPr>
        <p:style>
          <a:lnRef idx="0"/>
          <a:fillRef idx="0"/>
          <a:effectRef idx="0"/>
          <a:fontRef idx="minor"/>
        </p:style>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Kaligirang Pangkasaysayan ng Karunungang-bayan</a:t>
            </a:r>
            <a:endParaRPr b="0" lang="en-PH" sz="3600" spc="-1" strike="noStrike">
              <a:latin typeface="Arial"/>
            </a:endParaRPr>
          </a:p>
        </p:txBody>
      </p:sp>
      <p:graphicFrame>
        <p:nvGraphicFramePr>
          <p:cNvPr id="138" name=""/>
          <p:cNvGraphicFramePr/>
          <p:nvPr/>
        </p:nvGraphicFramePr>
        <p:xfrm>
          <a:off x="299160" y="1257480"/>
          <a:ext cx="11400480" cy="3062160"/>
        </p:xfrm>
        <a:graphic>
          <a:graphicData uri="http://schemas.openxmlformats.org/drawingml/2006/table">
            <a:tbl>
              <a:tblPr/>
              <a:tblGrid>
                <a:gridCol w="1567800"/>
                <a:gridCol w="4485600"/>
                <a:gridCol w="5347440"/>
              </a:tblGrid>
              <a:tr h="3062520">
                <a:tc>
                  <a:txBody>
                    <a:bodyPr lIns="90000" rIns="90000" anchor="ctr">
                      <a:noAutofit/>
                    </a:bodyPr>
                    <a:p>
                      <a:pPr algn="ctr">
                        <a:lnSpc>
                          <a:spcPct val="100000"/>
                        </a:lnSpc>
                        <a:buNone/>
                      </a:pPr>
                      <a:r>
                        <a:rPr b="1" lang="en-PH" sz="1800" spc="-1" strike="noStrike">
                          <a:latin typeface="Lato"/>
                        </a:rPr>
                        <a:t>Sawikain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15000"/>
                        </a:lnSpc>
                        <a:buNone/>
                      </a:pPr>
                      <a:r>
                        <a:rPr b="0" lang="en-PH" sz="1800" spc="-1" strike="noStrike">
                          <a:latin typeface="Lato"/>
                        </a:rPr>
                        <a:t>Katumbas ito ng idioms o idyomatikong pagpapahayag. Ang kahulugan ng mga salitang bumubuo sa mga ito ay may natatanging kahulugang naiiba sa mismong parirala.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1" lang="en-PH" sz="1800" spc="-1" strike="noStrike">
                          <a:latin typeface="Lato"/>
                        </a:rPr>
                        <a:t>Mga Halimbawa:</a:t>
                      </a:r>
                      <a:endParaRPr b="0" lang="en-PH" sz="1800" spc="-1" strike="noStrike">
                        <a:latin typeface="Arial"/>
                      </a:endParaRPr>
                    </a:p>
                    <a:p>
                      <a:pPr>
                        <a:lnSpc>
                          <a:spcPct val="100000"/>
                        </a:lnSpc>
                        <a:buNone/>
                      </a:pP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sakit sa ulo – problema</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nagbibilang ng poste – walang hanapbuhay</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hindi masikmura – hindi matanggap</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butas ang bulsa – walang pera</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anak-pawis – manggagawa, pangkaraniwang tao</a:t>
                      </a:r>
                      <a:endParaRPr b="0" lang="en-PH" sz="1800" spc="-1" strike="noStrike">
                        <a:latin typeface="Arial"/>
                      </a:endParaRPr>
                    </a:p>
                    <a:p>
                      <a:pPr>
                        <a:lnSpc>
                          <a:spcPct val="115000"/>
                        </a:lnSpc>
                        <a:buNone/>
                      </a:pPr>
                      <a:r>
                        <a:rPr b="0" lang="en-PH" sz="1800" spc="-1" strike="noStrike">
                          <a:latin typeface="Lato"/>
                        </a:rPr>
                        <a:t>• </a:t>
                      </a:r>
                      <a:r>
                        <a:rPr b="0" lang="en-PH" sz="1800" spc="-1" strike="noStrike">
                          <a:latin typeface="Lato"/>
                        </a:rPr>
                        <a:t>balitang kutsero – tsismis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4500000" y="900000"/>
            <a:ext cx="3853800" cy="538560"/>
          </a:xfrm>
          <a:prstGeom prst="rect">
            <a:avLst/>
          </a:prstGeom>
          <a:noFill/>
          <a:ln w="0">
            <a:noFill/>
          </a:ln>
        </p:spPr>
        <p:txBody>
          <a:bodyPr lIns="90000" rIns="90000" tIns="45000" bIns="45000" anchor="ctr">
            <a:noAutofit/>
          </a:bodyPr>
          <a:p>
            <a:pPr algn="ctr">
              <a:lnSpc>
                <a:spcPct val="100000"/>
              </a:lnSpc>
              <a:spcBef>
                <a:spcPts val="601"/>
              </a:spcBef>
              <a:spcAft>
                <a:spcPts val="300"/>
              </a:spcAft>
              <a:buNone/>
            </a:pPr>
            <a:r>
              <a:rPr b="1" lang="en-US" sz="2600" spc="-1" strike="noStrike">
                <a:solidFill>
                  <a:srgbClr val="000000"/>
                </a:solidFill>
                <a:latin typeface="Lato"/>
                <a:ea typeface="Arial;Arial"/>
              </a:rPr>
              <a:t>Pagsasanay</a:t>
            </a:r>
            <a:endParaRPr b="0" lang="en-PH" sz="2600" spc="-1" strike="noStrike">
              <a:latin typeface="Arial"/>
            </a:endParaRPr>
          </a:p>
        </p:txBody>
      </p:sp>
      <p:sp>
        <p:nvSpPr>
          <p:cNvPr id="140" name="PlaceHolder 2"/>
          <p:cNvSpPr>
            <a:spLocks noGrp="1"/>
          </p:cNvSpPr>
          <p:nvPr>
            <p:ph/>
          </p:nvPr>
        </p:nvSpPr>
        <p:spPr>
          <a:xfrm>
            <a:off x="540000" y="1467000"/>
            <a:ext cx="11158920" cy="4291920"/>
          </a:xfrm>
          <a:prstGeom prst="rect">
            <a:avLst/>
          </a:prstGeom>
          <a:noFill/>
          <a:ln w="0">
            <a:noFill/>
          </a:ln>
        </p:spPr>
        <p:txBody>
          <a:bodyPr lIns="90000" rIns="90000" tIns="45000" bIns="45000" anchor="t">
            <a:noAutofit/>
          </a:bodyPr>
          <a:p>
            <a:pPr>
              <a:lnSpc>
                <a:spcPct val="100000"/>
              </a:lnSpc>
              <a:buNone/>
            </a:pPr>
            <a:r>
              <a:rPr b="1" lang="en-US" sz="1800" spc="-1" strike="noStrike">
                <a:solidFill>
                  <a:srgbClr val="000000"/>
                </a:solidFill>
                <a:latin typeface="Lato"/>
              </a:rPr>
              <a:t>Panuto:</a:t>
            </a:r>
            <a:r>
              <a:rPr b="0" lang="en-US" sz="1800" spc="-1" strike="noStrike">
                <a:solidFill>
                  <a:srgbClr val="000000"/>
                </a:solidFill>
                <a:latin typeface="Lato"/>
              </a:rPr>
              <a:t> Sagutan ang mga sumusunod na taanong.</a:t>
            </a:r>
            <a:endParaRPr b="0" lang="en-PH" sz="1800" spc="-1" strike="noStrike">
              <a:latin typeface="Arial"/>
            </a:endParaRPr>
          </a:p>
          <a:p>
            <a:pPr>
              <a:lnSpc>
                <a:spcPct val="100000"/>
              </a:lnSpc>
              <a:buNone/>
            </a:pPr>
            <a:endParaRPr b="0" lang="en-PH" sz="1800" spc="-1" strike="noStrike">
              <a:latin typeface="Arial"/>
            </a:endParaRPr>
          </a:p>
          <a:p>
            <a:pPr>
              <a:lnSpc>
                <a:spcPct val="150000"/>
              </a:lnSpc>
              <a:buNone/>
            </a:pPr>
            <a:r>
              <a:rPr b="0" lang="en-US" sz="1800" spc="-1" strike="noStrike">
                <a:solidFill>
                  <a:srgbClr val="000000"/>
                </a:solidFill>
                <a:latin typeface="Lato"/>
                <a:ea typeface="Arial;Arial"/>
              </a:rPr>
              <a:t>1. Ano ang karunungang-bayan?</a:t>
            </a:r>
            <a:endParaRPr b="0" lang="en-PH" sz="1800" spc="-1" strike="noStrike">
              <a:latin typeface="Arial"/>
            </a:endParaRPr>
          </a:p>
          <a:p>
            <a:pPr>
              <a:lnSpc>
                <a:spcPct val="150000"/>
              </a:lnSpc>
              <a:buNone/>
            </a:pPr>
            <a:r>
              <a:rPr b="0" lang="en-US" sz="1800" spc="-1" strike="noStrike">
                <a:solidFill>
                  <a:srgbClr val="000000"/>
                </a:solidFill>
                <a:latin typeface="Lato"/>
                <a:ea typeface="Arial;Arial"/>
              </a:rPr>
              <a:t>2. Paano naging pasalindilang panitikan ang mga karunungang-bayan?</a:t>
            </a:r>
            <a:endParaRPr b="0" lang="en-PH" sz="1800" spc="-1" strike="noStrike">
              <a:latin typeface="Arial"/>
            </a:endParaRPr>
          </a:p>
          <a:p>
            <a:pPr>
              <a:lnSpc>
                <a:spcPct val="150000"/>
              </a:lnSpc>
              <a:buNone/>
            </a:pPr>
            <a:r>
              <a:rPr b="0" lang="en-US" sz="1800" spc="-1" strike="noStrike">
                <a:solidFill>
                  <a:srgbClr val="000000"/>
                </a:solidFill>
                <a:latin typeface="Lato"/>
                <a:ea typeface="Arial;Arial"/>
              </a:rPr>
              <a:t>3. Bakit hindi na masyadong ginagamit ngayon ang mga salawikain at kasabihan?</a:t>
            </a:r>
            <a:endParaRPr b="0" lang="en-PH" sz="1800" spc="-1" strike="noStrike">
              <a:latin typeface="Arial"/>
            </a:endParaRPr>
          </a:p>
        </p:txBody>
      </p:sp>
      <p:sp>
        <p:nvSpPr>
          <p:cNvPr id="141" name="PlaceHolder 6"/>
          <p:cNvSpPr/>
          <p:nvPr/>
        </p:nvSpPr>
        <p:spPr>
          <a:xfrm>
            <a:off x="36000" y="36000"/>
            <a:ext cx="10258560" cy="898560"/>
          </a:xfrm>
          <a:prstGeom prst="rect">
            <a:avLst/>
          </a:prstGeom>
          <a:noFill/>
          <a:ln w="0">
            <a:noFill/>
          </a:ln>
        </p:spPr>
        <p:style>
          <a:lnRef idx="0"/>
          <a:fillRef idx="0"/>
          <a:effectRef idx="0"/>
          <a:fontRef idx="minor"/>
        </p:style>
        <p:txBody>
          <a:bodyPr lIns="90000" rIns="90000" tIns="45000" bIns="45000" anchor="ctr">
            <a:normAutofit fontScale="85000"/>
          </a:bodyPr>
          <a:p>
            <a:pPr>
              <a:lnSpc>
                <a:spcPct val="100000"/>
              </a:lnSpc>
              <a:buNone/>
            </a:pPr>
            <a:r>
              <a:rPr b="0" lang="en-US" sz="3600" spc="-1" strike="noStrike">
                <a:solidFill>
                  <a:srgbClr val="000000"/>
                </a:solidFill>
                <a:latin typeface="Lato"/>
                <a:ea typeface="Arial;Arial"/>
              </a:rPr>
              <a:t>Kaligirang Pangkasaysayan ng Karunungang-bayan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780</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2023-07-10T18:53:08Z</dcterms:modified>
  <cp:revision>59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