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34.xml.rels" ContentType="application/vnd.openxmlformats-package.relationships+xml"/>
  <Override PartName="/ppt/slides/_rels/slide33.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2.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0.xml" ContentType="application/vnd.openxmlformats-officedocument.presentationml.slide+xml"/>
  <Override PartName="/ppt/slides/slide15.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3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F762115E-C746-4329-B118-AA21DBB7105A}"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956A3A79-1897-47FB-B32E-AFCCE4AFFF23}"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CB496A04-200F-4D91-AC93-896FE1D2A68C}"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C0766F79-5F61-47FC-B1EE-90E1EB0403D4}"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5FCEF015-FAFA-4C9F-B20A-AB553B1D6EEC}"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4CE8FCE-25A1-4056-B0AA-962EBC00FA18}"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7012395-CBB3-49AB-A532-B752B331C897}"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E6EF78E-F20A-4F6C-9E4B-3A1BA71E8AD0}"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5291F318-A9C1-49FC-8944-6F942FB938EF}"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80B6BA6-3CEB-4650-9855-6CC20F721FE4}"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82E9887-6561-43A2-A8F6-6C4CEC8A21D0}"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1C9292C-2B68-408F-9C2E-C2E61ECE6528}"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0B0CDC75-63DF-48AA-A8D9-C92B624BB430}"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8B01D6D-A536-43BF-837D-2587B0172F01}"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EC6CBA2-FD05-4B4E-BC75-23D3D87AC731}"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E5935B1F-1E23-46F6-98AE-88854A5C3C3B}"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B6C4494-53CD-4809-A5F1-66D784899235}"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A5DC16A2-1CCD-4826-8678-A16838372CB9}"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9EF8CFD-FC50-4040-908F-AE2A1508DA1A}"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6F15A68-116B-42E1-86BD-887B80570395}"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CD398361-9A68-4163-8C96-EB6C7B77CC4C}"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7D46789-B466-4557-92A0-DEC540E59D93}"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2BE642F-CFF3-4B0D-8688-465897E984E3}"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BCA93EC-717F-4965-AAB3-C8FC8F536098}"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8D0FD35-83EB-4793-833F-DD680AF78DF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61C0F8F-C0F1-4BD4-B3BB-0BCFC8413F0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2F02A54-E78D-4E2F-8BE8-2DF6DCDFAB0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327BCDC-DEFD-470C-9755-DDC93DA8952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8B9746FC-3AA5-4262-A063-36B914AA7CDB}"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B8CFC4A0-E57E-412A-ABFD-99FB3A9D7BD6}"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85A88D8-09B7-4560-9616-10E124A0793E}"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135A8F21-7B9B-495D-AA0F-53C046486270}"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5E9C8AF-353B-43DB-94BF-5FBB57ADB7C5}"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3B72E79-5FDE-4E97-A8AC-2D4501DD76F4}"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4C087057-5B20-4AEA-A87D-71956C6BC002}"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B132C0C-8F05-4A12-BE24-77D1181C1E4B}"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B6CC73FE-445D-4DE5-A168-C39FB9389E9C}"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1EA59B9A-DBEF-4D5A-9DD5-45833AC3C872}"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542D38A1-006B-4546-BFDB-A0624DCB1D73}"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844000"/>
            <a:ext cx="6824520" cy="1418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Sinaunang Kabihasnan sa Daigdig</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31"/>
          <p:cNvSpPr/>
          <p:nvPr/>
        </p:nvSpPr>
        <p:spPr>
          <a:xfrm>
            <a:off x="-113040" y="532080"/>
            <a:ext cx="29512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2" name="Rectangle 32"/>
          <p:cNvSpPr/>
          <p:nvPr/>
        </p:nvSpPr>
        <p:spPr>
          <a:xfrm>
            <a:off x="426960" y="532080"/>
            <a:ext cx="223740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Palestine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3" name=""/>
          <p:cNvGraphicFramePr/>
          <p:nvPr/>
        </p:nvGraphicFramePr>
        <p:xfrm>
          <a:off x="742320" y="1445400"/>
          <a:ext cx="10814040" cy="1595880"/>
        </p:xfrm>
        <a:graphic>
          <a:graphicData uri="http://schemas.openxmlformats.org/drawingml/2006/table">
            <a:tbl>
              <a:tblPr/>
              <a:tblGrid>
                <a:gridCol w="1748520"/>
                <a:gridCol w="9065880"/>
              </a:tblGrid>
              <a:tr h="1595880">
                <a:tc>
                  <a:txBody>
                    <a:bodyPr lIns="90000" rIns="90000" anchor="ctr">
                      <a:noAutofit/>
                    </a:bodyPr>
                    <a:p>
                      <a:pPr algn="ctr">
                        <a:lnSpc>
                          <a:spcPct val="100000"/>
                        </a:lnSpc>
                      </a:pPr>
                      <a:r>
                        <a:rPr b="1" lang="en-PH" sz="1800" spc="-1" strike="noStrike">
                          <a:solidFill>
                            <a:srgbClr val="000000"/>
                          </a:solidFill>
                          <a:latin typeface="Lato"/>
                          <a:ea typeface="AppleSystemUIFont"/>
                        </a:rPr>
                        <a:t>Dahilan ng Pagbagsak</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Nang mamatay si Haring Solomon, nagrebelde ang 10 tribu sa hilaga dahil sa mataas na buwis. Nagresulta ito sa paghina ng kaharian na naging daan upang madali itong masakop ng mga mananalakay. Noong 772 BCE, sinakop ng Assyria ang lupain.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Rectangle 12"/>
          <p:cNvSpPr/>
          <p:nvPr/>
        </p:nvSpPr>
        <p:spPr>
          <a:xfrm>
            <a:off x="-113040" y="532080"/>
            <a:ext cx="22413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5" name="Rectangle 13"/>
          <p:cNvSpPr/>
          <p:nvPr/>
        </p:nvSpPr>
        <p:spPr>
          <a:xfrm>
            <a:off x="426960" y="532080"/>
            <a:ext cx="223740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Egypt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6" name=""/>
          <p:cNvGraphicFramePr/>
          <p:nvPr/>
        </p:nvGraphicFramePr>
        <p:xfrm>
          <a:off x="742320" y="1445400"/>
          <a:ext cx="10814040" cy="4608000"/>
        </p:xfrm>
        <a:graphic>
          <a:graphicData uri="http://schemas.openxmlformats.org/drawingml/2006/table">
            <a:tbl>
              <a:tblPr/>
              <a:tblGrid>
                <a:gridCol w="1748520"/>
                <a:gridCol w="9065880"/>
              </a:tblGrid>
              <a:tr h="1842120">
                <a:tc>
                  <a:txBody>
                    <a:bodyPr lIns="90000" rIns="90000" anchor="ctr">
                      <a:noAutofit/>
                    </a:bodyPr>
                    <a:p>
                      <a:pPr algn="ctr">
                        <a:lnSpc>
                          <a:spcPct val="100000"/>
                        </a:lnSpc>
                      </a:pPr>
                      <a:r>
                        <a:rPr b="1" lang="en-PH" sz="1800" spc="-1" strike="noStrike">
                          <a:solidFill>
                            <a:srgbClr val="000000"/>
                          </a:solidFill>
                          <a:latin typeface="Lato"/>
                          <a:ea typeface="AppleSystemUIFont"/>
                        </a:rPr>
                        <a:t>Ekonomiya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Pangangalakal at pananakop ng mga teritoryo ang pangunahing ekonomiya ng Egypt.</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Nangalakal sila ng mga produkto na gawa ng mga artesano tulad ng magagandang alahas, muwebles, at tela para sa mga palasyo at mga libingan ng mga paraon at maharlika.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765880">
                <a:tc>
                  <a:txBody>
                    <a:bodyPr lIns="90000" rIns="90000" anchor="ctr">
                      <a:noAutofit/>
                    </a:bodyPr>
                    <a:p>
                      <a:pPr algn="ctr">
                        <a:lnSpc>
                          <a:spcPct val="100000"/>
                        </a:lnSpc>
                      </a:pPr>
                      <a:r>
                        <a:rPr b="1" lang="en-PH" sz="1800" spc="-1" strike="noStrike">
                          <a:solidFill>
                            <a:srgbClr val="000000"/>
                          </a:solidFill>
                          <a:latin typeface="Lato"/>
                          <a:ea typeface="AppleSystemUIFont"/>
                        </a:rPr>
                        <a:t>Sosyo-kultural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ppleSystemUIFont"/>
                        </a:rPr>
                        <a:t>Babaeng Egyptian:</a:t>
                      </a:r>
                      <a:r>
                        <a:rPr b="0" lang="en-PH" sz="1800" spc="-1" strike="noStrike">
                          <a:solidFill>
                            <a:srgbClr val="000000"/>
                          </a:solidFill>
                          <a:latin typeface="Lato"/>
                          <a:ea typeface="AppleSystemUIFont"/>
                        </a:rPr>
                        <a:t> Maaaring magmana ng ari-arian, pumasok sa negosyo, maging doktor at pari, pumunta sa korte, at makipagdiborsiyo ngunit hindi sila puwedeng humawak ng posisyon sa gobyerno.</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ppleSystemUIFont"/>
                        </a:rPr>
                        <a:t>Mga Diyos/Diyosa:</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AppleSystemUIFont"/>
                        </a:rPr>
                        <a:t>    </a:t>
                      </a:r>
                      <a:r>
                        <a:rPr b="0" lang="en-PH" sz="1800" spc="-1" strike="noStrike" u="sng">
                          <a:solidFill>
                            <a:srgbClr val="000000"/>
                          </a:solidFill>
                          <a:uFillTx/>
                          <a:latin typeface="Lato"/>
                          <a:ea typeface="AppleSystemUIFont"/>
                        </a:rPr>
                        <a:t>Amon-Ra:</a:t>
                      </a:r>
                      <a:r>
                        <a:rPr b="0" lang="en-PH" sz="1800" spc="-1" strike="noStrike">
                          <a:solidFill>
                            <a:srgbClr val="000000"/>
                          </a:solidFill>
                          <a:latin typeface="Lato"/>
                          <a:ea typeface="AppleSystemUIFont"/>
                        </a:rPr>
                        <a:t> Diyos ng Araw</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AppleSystemUIFont"/>
                        </a:rPr>
                        <a:t>    </a:t>
                      </a:r>
                      <a:r>
                        <a:rPr b="0" lang="en-PH" sz="1800" spc="-1" strike="noStrike" u="sng">
                          <a:solidFill>
                            <a:srgbClr val="000000"/>
                          </a:solidFill>
                          <a:uFillTx/>
                          <a:latin typeface="Lato"/>
                          <a:ea typeface="AppleSystemUIFont"/>
                        </a:rPr>
                        <a:t>Horus:</a:t>
                      </a:r>
                      <a:r>
                        <a:rPr b="0" lang="en-PH" sz="1800" spc="-1" strike="noStrike">
                          <a:solidFill>
                            <a:srgbClr val="000000"/>
                          </a:solidFill>
                          <a:latin typeface="Lato"/>
                          <a:ea typeface="AppleSystemUIFont"/>
                        </a:rPr>
                        <a:t> Diyos ng Liwanag</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AppleSystemUIFont"/>
                        </a:rPr>
                        <a:t>    </a:t>
                      </a:r>
                      <a:r>
                        <a:rPr b="0" lang="en-PH" sz="1800" spc="-1" strike="noStrike" u="sng">
                          <a:solidFill>
                            <a:srgbClr val="000000"/>
                          </a:solidFill>
                          <a:uFillTx/>
                          <a:latin typeface="Lato"/>
                          <a:ea typeface="AppleSystemUIFont"/>
                        </a:rPr>
                        <a:t>Isis:</a:t>
                      </a:r>
                      <a:r>
                        <a:rPr b="0" lang="en-PH" sz="1800" spc="-1" strike="noStrike">
                          <a:solidFill>
                            <a:srgbClr val="000000"/>
                          </a:solidFill>
                          <a:latin typeface="Lato"/>
                          <a:ea typeface="AppleSystemUIFont"/>
                        </a:rPr>
                        <a:t> Diyosa na kumakatawan sa isang ina at asawa</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AppleSystemUIFont"/>
                        </a:rPr>
                        <a:t>    </a:t>
                      </a:r>
                      <a:r>
                        <a:rPr b="0" lang="en-PH" sz="1800" spc="-1" strike="noStrike" u="sng">
                          <a:solidFill>
                            <a:srgbClr val="000000"/>
                          </a:solidFill>
                          <a:uFillTx/>
                          <a:latin typeface="Lato"/>
                          <a:ea typeface="AppleSystemUIFont"/>
                        </a:rPr>
                        <a:t>Osiris:</a:t>
                      </a:r>
                      <a:r>
                        <a:rPr b="0" lang="en-PH" sz="1800" spc="-1" strike="noStrike">
                          <a:solidFill>
                            <a:srgbClr val="000000"/>
                          </a:solidFill>
                          <a:latin typeface="Lato"/>
                          <a:ea typeface="AppleSystemUIFont"/>
                        </a:rPr>
                        <a:t> Diyos ng Nile at mga nasa kabilang buhay</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Rectangle 25"/>
          <p:cNvSpPr/>
          <p:nvPr/>
        </p:nvSpPr>
        <p:spPr>
          <a:xfrm>
            <a:off x="-113040" y="532080"/>
            <a:ext cx="22413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8" name="Rectangle 26"/>
          <p:cNvSpPr/>
          <p:nvPr/>
        </p:nvSpPr>
        <p:spPr>
          <a:xfrm>
            <a:off x="426960" y="532080"/>
            <a:ext cx="223740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Egypt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9" name=""/>
          <p:cNvGraphicFramePr/>
          <p:nvPr/>
        </p:nvGraphicFramePr>
        <p:xfrm>
          <a:off x="742320" y="1445400"/>
          <a:ext cx="10814040" cy="1465560"/>
        </p:xfrm>
        <a:graphic>
          <a:graphicData uri="http://schemas.openxmlformats.org/drawingml/2006/table">
            <a:tbl>
              <a:tblPr/>
              <a:tblGrid>
                <a:gridCol w="1748520"/>
                <a:gridCol w="9065880"/>
              </a:tblGrid>
              <a:tr h="1465560">
                <a:tc>
                  <a:txBody>
                    <a:bodyPr lIns="90000" rIns="90000" anchor="ctr">
                      <a:noAutofit/>
                    </a:bodyPr>
                    <a:p>
                      <a:pPr algn="ctr">
                        <a:lnSpc>
                          <a:spcPct val="100000"/>
                        </a:lnSpc>
                      </a:pPr>
                      <a:r>
                        <a:rPr b="1" lang="en-PH" sz="1800" spc="-1" strike="noStrike">
                          <a:solidFill>
                            <a:srgbClr val="000000"/>
                          </a:solidFill>
                          <a:latin typeface="Lato"/>
                          <a:ea typeface="AppleSystemUIFont"/>
                        </a:rPr>
                        <a:t>Politika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Mayroon silang sentralisadong pamahalaan na pinamumunuan ng paraon.</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ppleSystemUIFont"/>
                        </a:rPr>
                        <a:t>Paraon: </a:t>
                      </a:r>
                      <a:r>
                        <a:rPr b="0" lang="en-PH" sz="1800" spc="-1" strike="noStrike">
                          <a:solidFill>
                            <a:srgbClr val="000000"/>
                          </a:solidFill>
                          <a:latin typeface="Lato"/>
                          <a:ea typeface="AppleSystemUIFont"/>
                        </a:rPr>
                        <a:t>Itinuturing na isang diyos ng mga tao, pinuno ng hukbo, at namamahala sa buong kaharian ng Egypt</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Rectangle 17"/>
          <p:cNvSpPr/>
          <p:nvPr/>
        </p:nvSpPr>
        <p:spPr>
          <a:xfrm>
            <a:off x="-113040" y="532080"/>
            <a:ext cx="57315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1" name="Rectangle 18"/>
          <p:cNvSpPr/>
          <p:nvPr/>
        </p:nvSpPr>
        <p:spPr>
          <a:xfrm>
            <a:off x="426960" y="532080"/>
            <a:ext cx="51915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Kasaysayan ng Egypt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72" name=""/>
          <p:cNvGraphicFramePr/>
          <p:nvPr/>
        </p:nvGraphicFramePr>
        <p:xfrm>
          <a:off x="742320" y="1445400"/>
          <a:ext cx="7207920" cy="4564800"/>
        </p:xfrm>
        <a:graphic>
          <a:graphicData uri="http://schemas.openxmlformats.org/drawingml/2006/table">
            <a:tbl>
              <a:tblPr/>
              <a:tblGrid>
                <a:gridCol w="1994760"/>
                <a:gridCol w="5213520"/>
              </a:tblGrid>
              <a:tr h="2479320">
                <a:tc rowSpan="2">
                  <a:txBody>
                    <a:bodyPr lIns="90000" rIns="90000" anchor="ctr">
                      <a:noAutofit/>
                    </a:bodyPr>
                    <a:p>
                      <a:pPr algn="ctr">
                        <a:lnSpc>
                          <a:spcPct val="100000"/>
                        </a:lnSpc>
                      </a:pPr>
                      <a:r>
                        <a:rPr b="1" lang="en-PH" sz="1800" spc="-1" strike="noStrike">
                          <a:solidFill>
                            <a:srgbClr val="000000"/>
                          </a:solidFill>
                          <a:latin typeface="Lato"/>
                          <a:ea typeface="AppleSystemUIFont"/>
                        </a:rPr>
                        <a:t>Matandang Kaharian</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ea typeface="AppleSystemUIFont"/>
                        </a:rPr>
                        <a:t>(2686-2181 BCE)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Nagsimula ito sa pamumuno ni </a:t>
                      </a:r>
                      <a:r>
                        <a:rPr b="1" lang="en-PH" sz="1800" spc="-1" strike="noStrike">
                          <a:solidFill>
                            <a:srgbClr val="000000"/>
                          </a:solidFill>
                          <a:latin typeface="Lato"/>
                          <a:ea typeface="AppleSystemUIFont"/>
                        </a:rPr>
                        <a:t>Paraon Menes</a:t>
                      </a:r>
                      <a:r>
                        <a:rPr b="0" lang="en-PH" sz="1800" spc="-1" strike="noStrike">
                          <a:solidFill>
                            <a:srgbClr val="000000"/>
                          </a:solidFill>
                          <a:latin typeface="Lato"/>
                          <a:ea typeface="AppleSystemUIFont"/>
                        </a:rPr>
                        <a:t>.</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Tinawag na </a:t>
                      </a:r>
                      <a:r>
                        <a:rPr b="1" lang="en-PH" sz="1800" spc="-1" strike="noStrike">
                          <a:solidFill>
                            <a:srgbClr val="000000"/>
                          </a:solidFill>
                          <a:latin typeface="Lato"/>
                          <a:ea typeface="AppleSystemUIFont"/>
                        </a:rPr>
                        <a:t>“Panahon ng Piramide” </a:t>
                      </a:r>
                      <a:r>
                        <a:rPr b="0" lang="en-PH" sz="1800" spc="-1" strike="noStrike">
                          <a:solidFill>
                            <a:srgbClr val="000000"/>
                          </a:solidFill>
                          <a:latin typeface="Lato"/>
                          <a:ea typeface="AppleSystemUIFont"/>
                        </a:rPr>
                        <a:t>dahil sa panahong ito nagsimula ang pagpapatayo ng bawat paraon ng libingan na hugis piramide.</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Ang unang piramide ay kay </a:t>
                      </a:r>
                      <a:r>
                        <a:rPr b="1" lang="en-PH" sz="1800" spc="-1" strike="noStrike">
                          <a:solidFill>
                            <a:srgbClr val="000000"/>
                          </a:solidFill>
                          <a:latin typeface="Lato"/>
                          <a:ea typeface="AppleSystemUIFont"/>
                        </a:rPr>
                        <a:t>Paraon Djoser </a:t>
                      </a:r>
                      <a:r>
                        <a:rPr b="0" lang="en-PH" sz="1800" spc="-1" strike="noStrike">
                          <a:solidFill>
                            <a:srgbClr val="000000"/>
                          </a:solidFill>
                          <a:latin typeface="Lato"/>
                          <a:ea typeface="AppleSystemUIFont"/>
                        </a:rPr>
                        <a:t>na bai-baitang ang disenyo na matatagpuan sa Saqqara. </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085480">
                <a:tc vMerge="1">
                  <a:txBody>
                    <a:bodyPr lIns="90000" rIns="90000" tIns="45000" bIns="45000" anchor="t">
                      <a:noAutofit/>
                    </a:bodyPr>
                    <a:p>
                      <a:endParaRPr b="0" lang="en-PH"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lIns="90000" rIns="90000" anchor="ctr">
                      <a:noAutofit/>
                    </a:bodyPr>
                    <a:p>
                      <a:pPr algn="just">
                        <a:lnSpc>
                          <a:spcPct val="100000"/>
                        </a:lnSpc>
                      </a:pPr>
                      <a:r>
                        <a:rPr b="1" lang="en-PH" sz="1800" spc="-1" strike="noStrike">
                          <a:solidFill>
                            <a:srgbClr val="000000"/>
                          </a:solidFill>
                          <a:latin typeface="Lato"/>
                        </a:rPr>
                        <a:t>Dahilan ng Pagbagsak:</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korupsiyon at kaguluhan sa pamahalaan ang naging dahilan ng pagbagsak ng kaharian; ang huling hari ay napaalis sa trono at umupo si Amenemhet I, isang malakas na lider mula sa Thebes.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pic>
        <p:nvPicPr>
          <p:cNvPr id="173" name="" descr=""/>
          <p:cNvPicPr/>
          <p:nvPr/>
        </p:nvPicPr>
        <p:blipFill>
          <a:blip r:embed="rId1"/>
          <a:stretch/>
        </p:blipFill>
        <p:spPr>
          <a:xfrm>
            <a:off x="8080920" y="1513440"/>
            <a:ext cx="3598920" cy="2917800"/>
          </a:xfrm>
          <a:prstGeom prst="rect">
            <a:avLst/>
          </a:prstGeom>
          <a:ln w="0">
            <a:noFill/>
          </a:ln>
        </p:spPr>
      </p:pic>
      <p:sp>
        <p:nvSpPr>
          <p:cNvPr id="174" name=""/>
          <p:cNvSpPr/>
          <p:nvPr/>
        </p:nvSpPr>
        <p:spPr>
          <a:xfrm>
            <a:off x="8518680" y="4875480"/>
            <a:ext cx="2658240" cy="498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PH" sz="1100" spc="-1" strike="noStrike">
                <a:solidFill>
                  <a:srgbClr val="000000"/>
                </a:solidFill>
                <a:latin typeface="Lato"/>
              </a:rPr>
              <a:t>Jerome Bon via wikimedia commons</a:t>
            </a:r>
            <a:endParaRPr b="0" lang="en-PH" sz="1100" spc="-1" strike="noStrike">
              <a:solidFill>
                <a:srgbClr val="000000"/>
              </a:solidFill>
              <a:latin typeface="Arial"/>
            </a:endParaRPr>
          </a:p>
          <a:p>
            <a:pPr algn="ctr">
              <a:lnSpc>
                <a:spcPct val="100000"/>
              </a:lnSpc>
            </a:pPr>
            <a:r>
              <a:rPr b="0" lang="en-PH" sz="1100" spc="-1" strike="noStrike">
                <a:solidFill>
                  <a:srgbClr val="000000"/>
                </a:solidFill>
                <a:latin typeface="Lato"/>
              </a:rPr>
              <a:t>CC BY 2.0</a:t>
            </a:r>
            <a:endParaRPr b="0" lang="en-PH" sz="1100" spc="-1" strike="noStrike">
              <a:solidFill>
                <a:srgbClr val="000000"/>
              </a:solidFill>
              <a:latin typeface="Arial"/>
            </a:endParaRPr>
          </a:p>
        </p:txBody>
      </p:sp>
      <p:sp>
        <p:nvSpPr>
          <p:cNvPr id="175" name=""/>
          <p:cNvSpPr/>
          <p:nvPr/>
        </p:nvSpPr>
        <p:spPr>
          <a:xfrm>
            <a:off x="8665920" y="4431600"/>
            <a:ext cx="2687760" cy="361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i="1" lang="en-PH" sz="1500" spc="-1" strike="noStrike">
                <a:solidFill>
                  <a:srgbClr val="000000"/>
                </a:solidFill>
                <a:latin typeface="Lato"/>
                <a:ea typeface="AppleSystemUIFont"/>
              </a:rPr>
              <a:t>Ang Piramide ng Giza</a:t>
            </a:r>
            <a:endParaRPr b="0" lang="en-PH"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Rectangle 14"/>
          <p:cNvSpPr/>
          <p:nvPr/>
        </p:nvSpPr>
        <p:spPr>
          <a:xfrm>
            <a:off x="-113040" y="532080"/>
            <a:ext cx="57315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7" name="Rectangle 16"/>
          <p:cNvSpPr/>
          <p:nvPr/>
        </p:nvSpPr>
        <p:spPr>
          <a:xfrm>
            <a:off x="426960" y="532080"/>
            <a:ext cx="51915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Kasaysayan ng Egypt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78" name=""/>
          <p:cNvGraphicFramePr/>
          <p:nvPr/>
        </p:nvGraphicFramePr>
        <p:xfrm>
          <a:off x="742320" y="1445400"/>
          <a:ext cx="10741680" cy="3493080"/>
        </p:xfrm>
        <a:graphic>
          <a:graphicData uri="http://schemas.openxmlformats.org/drawingml/2006/table">
            <a:tbl>
              <a:tblPr/>
              <a:tblGrid>
                <a:gridCol w="1994760"/>
                <a:gridCol w="8747280"/>
              </a:tblGrid>
              <a:tr h="2088360">
                <a:tc rowSpan="2">
                  <a:txBody>
                    <a:bodyPr lIns="90000" rIns="90000" anchor="ctr">
                      <a:noAutofit/>
                    </a:bodyPr>
                    <a:p>
                      <a:pPr algn="ctr">
                        <a:lnSpc>
                          <a:spcPct val="100000"/>
                        </a:lnSpc>
                      </a:pPr>
                      <a:r>
                        <a:rPr b="1" lang="en-PH" sz="1800" spc="-1" strike="noStrike">
                          <a:solidFill>
                            <a:srgbClr val="000000"/>
                          </a:solidFill>
                          <a:latin typeface="Lato"/>
                          <a:ea typeface="AppleSystemUIFont"/>
                        </a:rPr>
                        <a:t>Gitnang Kaharian </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ea typeface="AppleSystemUIFont"/>
                        </a:rPr>
                        <a:t>(2040-1786 BCE)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Nagsimula ito sa pamumuno ni </a:t>
                      </a:r>
                      <a:r>
                        <a:rPr b="1" lang="en-PH" sz="1800" spc="-1" strike="noStrike">
                          <a:solidFill>
                            <a:srgbClr val="000000"/>
                          </a:solidFill>
                          <a:latin typeface="Lato"/>
                          <a:ea typeface="AppleSystemUIFont"/>
                        </a:rPr>
                        <a:t>Haring Mentuhotep II.</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Tinawag ito na </a:t>
                      </a:r>
                      <a:r>
                        <a:rPr b="1" lang="en-PH" sz="1800" spc="-1" strike="noStrike">
                          <a:solidFill>
                            <a:srgbClr val="000000"/>
                          </a:solidFill>
                          <a:latin typeface="Lato"/>
                          <a:ea typeface="AppleSystemUIFont"/>
                        </a:rPr>
                        <a:t>“Panahon ng Maharlika”</a:t>
                      </a:r>
                      <a:r>
                        <a:rPr b="0" lang="en-PH" sz="1800" spc="-1" strike="noStrike">
                          <a:solidFill>
                            <a:srgbClr val="000000"/>
                          </a:solidFill>
                          <a:latin typeface="Lato"/>
                          <a:ea typeface="AppleSystemUIFont"/>
                        </a:rPr>
                        <a:t> dahil ang mga maharlika ang nagpakilos sa pamahalaan.</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Si </a:t>
                      </a:r>
                      <a:r>
                        <a:rPr b="1" lang="en-PH" sz="1800" spc="-1" strike="noStrike">
                          <a:solidFill>
                            <a:srgbClr val="000000"/>
                          </a:solidFill>
                          <a:latin typeface="Lato"/>
                          <a:ea typeface="AppleSystemUIFont"/>
                        </a:rPr>
                        <a:t>Amenemhet I </a:t>
                      </a:r>
                      <a:r>
                        <a:rPr b="0" lang="en-PH" sz="1800" spc="-1" strike="noStrike">
                          <a:solidFill>
                            <a:srgbClr val="000000"/>
                          </a:solidFill>
                          <a:latin typeface="Lato"/>
                          <a:ea typeface="AppleSystemUIFont"/>
                        </a:rPr>
                        <a:t>ang nagbigay-diin sa isang pananampalataya na kumikilala sa iisang diyos na si Amon.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404720">
                <a:tc vMerge="1">
                  <a:txBody>
                    <a:bodyPr lIns="90000" rIns="90000" tIns="45000" bIns="45000" anchor="t">
                      <a:noAutofit/>
                    </a:bodyPr>
                    <a:p>
                      <a:endParaRPr b="0" lang="en-PH"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lIns="90000" rIns="90000" anchor="ctr">
                      <a:noAutofit/>
                    </a:bodyPr>
                    <a:p>
                      <a:pPr algn="just">
                        <a:lnSpc>
                          <a:spcPct val="100000"/>
                        </a:lnSpc>
                      </a:pPr>
                      <a:r>
                        <a:rPr b="1" lang="en-PH" sz="1800" spc="-1" strike="noStrike">
                          <a:solidFill>
                            <a:srgbClr val="000000"/>
                          </a:solidFill>
                          <a:latin typeface="Lato"/>
                        </a:rPr>
                        <a:t>Dahilan ng Pagbagsak:</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Noong 1640 BCE ay nasakop ang Egypt ng Hyksos. Sila ay namuno sa loob ng 160 taon.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Rectangle 27"/>
          <p:cNvSpPr/>
          <p:nvPr/>
        </p:nvSpPr>
        <p:spPr>
          <a:xfrm>
            <a:off x="-113040" y="532080"/>
            <a:ext cx="57315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0" name="Rectangle 28"/>
          <p:cNvSpPr/>
          <p:nvPr/>
        </p:nvSpPr>
        <p:spPr>
          <a:xfrm>
            <a:off x="426960" y="532080"/>
            <a:ext cx="51915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Kasaysayan ng Egypt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81" name=""/>
          <p:cNvGraphicFramePr/>
          <p:nvPr/>
        </p:nvGraphicFramePr>
        <p:xfrm>
          <a:off x="742320" y="1445400"/>
          <a:ext cx="10741680" cy="4202640"/>
        </p:xfrm>
        <a:graphic>
          <a:graphicData uri="http://schemas.openxmlformats.org/drawingml/2006/table">
            <a:tbl>
              <a:tblPr/>
              <a:tblGrid>
                <a:gridCol w="1994760"/>
                <a:gridCol w="8747280"/>
              </a:tblGrid>
              <a:tr h="2986200">
                <a:tc rowSpan="2">
                  <a:txBody>
                    <a:bodyPr lIns="90000" rIns="90000" anchor="ctr">
                      <a:noAutofit/>
                    </a:bodyPr>
                    <a:p>
                      <a:pPr algn="ctr">
                        <a:lnSpc>
                          <a:spcPct val="100000"/>
                        </a:lnSpc>
                      </a:pPr>
                      <a:r>
                        <a:rPr b="1" lang="en-PH" sz="1800" spc="-1" strike="noStrike">
                          <a:solidFill>
                            <a:srgbClr val="000000"/>
                          </a:solidFill>
                          <a:latin typeface="Lato"/>
                          <a:ea typeface="AppleSystemUIFont"/>
                        </a:rPr>
                        <a:t>Bagong Kaharian</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ea typeface="AppleSystemUIFont"/>
                        </a:rPr>
                        <a:t>(1570-1090 BCE)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Nagsimula ang Bagong Kaharian matapos maitaboy ang Hyksos noong 1567 BCE sa pamumuno ni </a:t>
                      </a:r>
                      <a:r>
                        <a:rPr b="1" lang="en-PH" sz="1800" spc="-1" strike="noStrike">
                          <a:solidFill>
                            <a:srgbClr val="000000"/>
                          </a:solidFill>
                          <a:latin typeface="Lato"/>
                          <a:ea typeface="AppleSystemUIFont"/>
                        </a:rPr>
                        <a:t>Ahmose I</a:t>
                      </a:r>
                      <a:r>
                        <a:rPr b="0" lang="en-PH" sz="1800" spc="-1" strike="noStrike">
                          <a:solidFill>
                            <a:srgbClr val="000000"/>
                          </a:solidFill>
                          <a:latin typeface="Lato"/>
                          <a:ea typeface="AppleSystemUIFont"/>
                        </a:rPr>
                        <a:t>.</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Tinawag ang panahon na </a:t>
                      </a:r>
                      <a:r>
                        <a:rPr b="1" lang="en-PH" sz="1800" spc="-1" strike="noStrike">
                          <a:solidFill>
                            <a:srgbClr val="000000"/>
                          </a:solidFill>
                          <a:latin typeface="Lato"/>
                          <a:ea typeface="AppleSystemUIFont"/>
                        </a:rPr>
                        <a:t>“Panahon ng Imperyo”</a:t>
                      </a:r>
                      <a:r>
                        <a:rPr b="0" lang="en-PH" sz="1800" spc="-1" strike="noStrike">
                          <a:solidFill>
                            <a:srgbClr val="000000"/>
                          </a:solidFill>
                          <a:latin typeface="Lato"/>
                          <a:ea typeface="AppleSystemUIFont"/>
                        </a:rPr>
                        <a:t> o panahon ng pagpapalawak sa teritoryo ng Egypt.</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Si </a:t>
                      </a:r>
                      <a:r>
                        <a:rPr b="1" lang="en-PH" sz="1800" spc="-1" strike="noStrike">
                          <a:solidFill>
                            <a:srgbClr val="000000"/>
                          </a:solidFill>
                          <a:latin typeface="Lato"/>
                          <a:ea typeface="AppleSystemUIFont"/>
                        </a:rPr>
                        <a:t>Reyna Hatshepsut </a:t>
                      </a:r>
                      <a:r>
                        <a:rPr b="0" lang="en-PH" sz="1800" spc="-1" strike="noStrike">
                          <a:solidFill>
                            <a:srgbClr val="000000"/>
                          </a:solidFill>
                          <a:latin typeface="Lato"/>
                          <a:ea typeface="AppleSystemUIFont"/>
                        </a:rPr>
                        <a:t>ang unang babaeng paraon sa Egypt.</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Pinamunuan ni </a:t>
                      </a:r>
                      <a:r>
                        <a:rPr b="1" lang="en-PH" sz="1800" spc="-1" strike="noStrike">
                          <a:solidFill>
                            <a:srgbClr val="000000"/>
                          </a:solidFill>
                          <a:latin typeface="Lato"/>
                          <a:ea typeface="AppleSystemUIFont"/>
                        </a:rPr>
                        <a:t>Rameses II </a:t>
                      </a:r>
                      <a:r>
                        <a:rPr b="0" lang="en-PH" sz="1800" spc="-1" strike="noStrike">
                          <a:solidFill>
                            <a:srgbClr val="000000"/>
                          </a:solidFill>
                          <a:latin typeface="Lato"/>
                          <a:ea typeface="AppleSystemUIFont"/>
                        </a:rPr>
                        <a:t>ang paglaban sa mga Hittite at nagpatayo ng malawakang mga templo at </a:t>
                      </a:r>
                      <a:r>
                        <a:rPr b="0" i="1" lang="en-PH" sz="1800" spc="-1" strike="noStrike">
                          <a:solidFill>
                            <a:srgbClr val="000000"/>
                          </a:solidFill>
                          <a:latin typeface="Lato"/>
                          <a:ea typeface="AppleSystemUIFont"/>
                        </a:rPr>
                        <a:t>colossus.</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Si </a:t>
                      </a:r>
                      <a:r>
                        <a:rPr b="1" lang="en-PH" sz="1800" spc="-1" strike="noStrike">
                          <a:solidFill>
                            <a:srgbClr val="000000"/>
                          </a:solidFill>
                          <a:latin typeface="Lato"/>
                          <a:ea typeface="AppleSystemUIFont"/>
                        </a:rPr>
                        <a:t>Horemheb</a:t>
                      </a:r>
                      <a:r>
                        <a:rPr b="0" lang="en-PH" sz="1800" spc="-1" strike="noStrike">
                          <a:solidFill>
                            <a:srgbClr val="000000"/>
                          </a:solidFill>
                          <a:latin typeface="Lato"/>
                          <a:ea typeface="AppleSystemUIFont"/>
                        </a:rPr>
                        <a:t> ang huling paraon na namuno sa Bagong Kaharian.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216440">
                <a:tc vMerge="1">
                  <a:txBody>
                    <a:bodyPr lIns="90000" rIns="90000" tIns="45000" bIns="45000" anchor="t">
                      <a:noAutofit/>
                    </a:bodyPr>
                    <a:p>
                      <a:endParaRPr b="0" lang="en-PH" sz="1800" spc="-1" strike="noStrike">
                        <a:solidFill>
                          <a:srgbClr val="000000"/>
                        </a:solidFill>
                        <a:latin typeface="Arial"/>
                      </a:endParaRPr>
                    </a:p>
                  </a:txBody>
                  <a:tcPr anchor="t" marL="90000" marR="90000">
                    <a:lnL>
                      <a:noFill/>
                    </a:lnL>
                    <a:lnR>
                      <a:noFill/>
                    </a:lnR>
                    <a:lnT>
                      <a:noFill/>
                    </a:lnT>
                    <a:lnB>
                      <a:noFill/>
                    </a:lnB>
                    <a:solidFill>
                      <a:srgbClr val="729fcf"/>
                    </a:solidFill>
                  </a:tcPr>
                </a:tc>
                <a:tc>
                  <a:txBody>
                    <a:bodyPr lIns="90000" rIns="90000" anchor="ctr">
                      <a:noAutofit/>
                    </a:bodyPr>
                    <a:p>
                      <a:pPr algn="just">
                        <a:lnSpc>
                          <a:spcPct val="100000"/>
                        </a:lnSpc>
                      </a:pPr>
                      <a:r>
                        <a:rPr b="1" lang="en-PH" sz="1800" spc="-1" strike="noStrike">
                          <a:solidFill>
                            <a:srgbClr val="000000"/>
                          </a:solidFill>
                          <a:latin typeface="Lato"/>
                        </a:rPr>
                        <a:t>Dahilan ng Pagbagsak:</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Hindi nakayanang pamunuan ng mga pinuno ng ika-20 dinastiya ang bansang Egypt.</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Rectangle 33"/>
          <p:cNvSpPr/>
          <p:nvPr/>
        </p:nvSpPr>
        <p:spPr>
          <a:xfrm>
            <a:off x="-113040" y="532080"/>
            <a:ext cx="83386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3" name="Rectangle 34"/>
          <p:cNvSpPr/>
          <p:nvPr/>
        </p:nvSpPr>
        <p:spPr>
          <a:xfrm>
            <a:off x="426960" y="532080"/>
            <a:ext cx="77115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India at Pamumuno ng mga Aryan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84" name=""/>
          <p:cNvSpPr/>
          <p:nvPr/>
        </p:nvSpPr>
        <p:spPr>
          <a:xfrm>
            <a:off x="983880" y="1544760"/>
            <a:ext cx="10239120" cy="22345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Symbol"/>
              <a:buChar char=""/>
            </a:pPr>
            <a:r>
              <a:rPr b="0" lang="en-PH" sz="1800" spc="-1" strike="noStrike">
                <a:solidFill>
                  <a:srgbClr val="000000"/>
                </a:solidFill>
                <a:latin typeface="Lato"/>
              </a:rPr>
              <a:t>Noong 1500 BCE, sinalakay ng mga Aryan ang lungsod ng </a:t>
            </a:r>
            <a:r>
              <a:rPr b="1" lang="en-PH" sz="1800" spc="-1" strike="noStrike">
                <a:solidFill>
                  <a:srgbClr val="000000"/>
                </a:solidFill>
                <a:latin typeface="Lato"/>
              </a:rPr>
              <a:t>Harappa</a:t>
            </a:r>
            <a:r>
              <a:rPr b="0" lang="en-PH" sz="1800" spc="-1" strike="noStrike">
                <a:solidFill>
                  <a:srgbClr val="000000"/>
                </a:solidFill>
                <a:latin typeface="Lato"/>
              </a:rPr>
              <a:t> at </a:t>
            </a:r>
            <a:r>
              <a:rPr b="1" lang="en-PH" sz="1800" spc="-1" strike="noStrike">
                <a:solidFill>
                  <a:srgbClr val="000000"/>
                </a:solidFill>
                <a:latin typeface="Lato"/>
              </a:rPr>
              <a:t>Mohenjo-daro</a:t>
            </a:r>
            <a:r>
              <a:rPr b="0" lang="en-PH" sz="1800" spc="-1" strike="noStrike">
                <a:solidFill>
                  <a:srgbClr val="000000"/>
                </a:solidFill>
                <a:latin typeface="Lato"/>
              </a:rPr>
              <a:t> sa pamamagitan ng pagdaan sa kabundukan sa hilaga patungo sa Indus Valley. Sila ay nagmula sa rehiyon sa hilaga ng Black Sea at Caspian Sea at nagsasalita ng wikang Indo- European na tinatawag na </a:t>
            </a:r>
            <a:r>
              <a:rPr b="1" lang="en-PH" sz="1800" spc="-1" strike="noStrike">
                <a:solidFill>
                  <a:srgbClr val="000000"/>
                </a:solidFill>
                <a:latin typeface="Lato"/>
              </a:rPr>
              <a:t>Sanskrit</a:t>
            </a:r>
            <a:r>
              <a:rPr b="0" lang="en-PH" sz="1800" spc="-1" strike="noStrike">
                <a:solidFill>
                  <a:srgbClr val="000000"/>
                </a:solidFill>
                <a:latin typeface="Lato"/>
              </a:rPr>
              <a: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Rectangle 39"/>
          <p:cNvSpPr/>
          <p:nvPr/>
        </p:nvSpPr>
        <p:spPr>
          <a:xfrm>
            <a:off x="-113040" y="532080"/>
            <a:ext cx="101487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6" name="Rectangle 40"/>
          <p:cNvSpPr/>
          <p:nvPr/>
        </p:nvSpPr>
        <p:spPr>
          <a:xfrm>
            <a:off x="426960" y="532080"/>
            <a:ext cx="9739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Aryan </a:t>
            </a:r>
            <a:r>
              <a:rPr b="1" i="1" lang="en-PH" sz="3600" spc="-1" strike="noStrike">
                <a:solidFill>
                  <a:srgbClr val="ffffff"/>
                </a:solidFill>
                <a:latin typeface="Montserrat Medium"/>
                <a:ea typeface="DejaVu Sans"/>
              </a:rPr>
              <a:t>(Panahon ng Veda: 1500-1000 BCE)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87" name=""/>
          <p:cNvGraphicFramePr/>
          <p:nvPr/>
        </p:nvGraphicFramePr>
        <p:xfrm>
          <a:off x="742320" y="1445400"/>
          <a:ext cx="10625760" cy="4477680"/>
        </p:xfrm>
        <a:graphic>
          <a:graphicData uri="http://schemas.openxmlformats.org/drawingml/2006/table">
            <a:tbl>
              <a:tblPr/>
              <a:tblGrid>
                <a:gridCol w="1579320"/>
                <a:gridCol w="9046800"/>
              </a:tblGrid>
              <a:tr h="1967760">
                <a:tc>
                  <a:txBody>
                    <a:bodyPr lIns="90000" rIns="90000" anchor="ctr">
                      <a:noAutofit/>
                    </a:bodyPr>
                    <a:p>
                      <a:pPr algn="ctr">
                        <a:lnSpc>
                          <a:spcPct val="100000"/>
                        </a:lnSpc>
                      </a:pPr>
                      <a:r>
                        <a:rPr b="1" lang="en-PH" sz="1800" spc="-1" strike="noStrike">
                          <a:solidFill>
                            <a:srgbClr val="000000"/>
                          </a:solidFill>
                          <a:latin typeface="Lato"/>
                          <a:ea typeface="AppleSystemUIFont"/>
                        </a:rPr>
                        <a:t>Ekonomiya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Natuto silang magsaka at mag-alaga ng mga hayop tulad ng baka.</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Noong 800 BCE ay natutuhan nilang gumawa ng mga kasangkapang yari sa bakal.</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Nakipagdigma ang mga pinuno nila sa pagkontrol ng kalakalan at teritoryo sa hilagang kapatagan.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509920">
                <a:tc>
                  <a:txBody>
                    <a:bodyPr lIns="90000" rIns="90000" anchor="ctr">
                      <a:noAutofit/>
                    </a:bodyPr>
                    <a:p>
                      <a:pPr algn="ctr">
                        <a:lnSpc>
                          <a:spcPct val="100000"/>
                        </a:lnSpc>
                      </a:pPr>
                      <a:r>
                        <a:rPr b="1" lang="en-PH" sz="1800" spc="-1" strike="noStrike">
                          <a:solidFill>
                            <a:srgbClr val="000000"/>
                          </a:solidFill>
                          <a:latin typeface="Lato"/>
                          <a:ea typeface="AppleSystemUIFont"/>
                        </a:rPr>
                        <a:t>Sosyo-kultural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Veda ay nagpasalin-salin lamang sa pamamagitan ng pagmememorya at naisulat lamang ito pagkaraan ng Panahon ng Veda.</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May apat na koleksiyon ang </a:t>
                      </a:r>
                      <a:r>
                        <a:rPr b="0" i="1" lang="en-PH" sz="1800" spc="-1" strike="noStrike">
                          <a:solidFill>
                            <a:srgbClr val="000000"/>
                          </a:solidFill>
                          <a:latin typeface="Lato"/>
                        </a:rPr>
                        <a:t>Veda:</a:t>
                      </a:r>
                      <a:r>
                        <a:rPr b="0" lang="en-PH" sz="1800" spc="-1" strike="noStrike">
                          <a:solidFill>
                            <a:srgbClr val="000000"/>
                          </a:solidFill>
                          <a:latin typeface="Lato"/>
                        </a:rPr>
                        <a:t> ang </a:t>
                      </a:r>
                      <a:r>
                        <a:rPr b="1" i="1" lang="en-PH" sz="1800" spc="-1" strike="noStrike">
                          <a:solidFill>
                            <a:srgbClr val="000000"/>
                          </a:solidFill>
                          <a:latin typeface="Lato"/>
                        </a:rPr>
                        <a:t>Rig Veda</a:t>
                      </a:r>
                      <a:r>
                        <a:rPr b="0" lang="en-PH" sz="1800" spc="-1" strike="noStrike">
                          <a:solidFill>
                            <a:srgbClr val="000000"/>
                          </a:solidFill>
                          <a:latin typeface="Lato"/>
                        </a:rPr>
                        <a:t>, ang himno ng papuri; ang </a:t>
                      </a:r>
                      <a:r>
                        <a:rPr b="1" i="1" lang="en-PH" sz="1800" spc="-1" strike="noStrike">
                          <a:solidFill>
                            <a:srgbClr val="000000"/>
                          </a:solidFill>
                          <a:latin typeface="Lato"/>
                        </a:rPr>
                        <a:t>Sama Veda,</a:t>
                      </a:r>
                      <a:r>
                        <a:rPr b="0" lang="en-PH" sz="1800" spc="-1" strike="noStrike">
                          <a:solidFill>
                            <a:srgbClr val="000000"/>
                          </a:solidFill>
                          <a:latin typeface="Lato"/>
                        </a:rPr>
                        <a:t> mga awit at papuri; </a:t>
                      </a:r>
                      <a:r>
                        <a:rPr b="1" i="1" lang="en-PH" sz="1800" spc="-1" strike="noStrike">
                          <a:solidFill>
                            <a:srgbClr val="000000"/>
                          </a:solidFill>
                          <a:latin typeface="Lato"/>
                        </a:rPr>
                        <a:t>Yajur Veda</a:t>
                      </a:r>
                      <a:r>
                        <a:rPr b="0" lang="en-PH" sz="1800" spc="-1" strike="noStrike">
                          <a:solidFill>
                            <a:srgbClr val="000000"/>
                          </a:solidFill>
                          <a:latin typeface="Lato"/>
                        </a:rPr>
                        <a:t>, mga ritwal ng sakripisyo; at ang </a:t>
                      </a:r>
                      <a:r>
                        <a:rPr b="1" i="1" lang="en-PH" sz="1800" spc="-1" strike="noStrike">
                          <a:solidFill>
                            <a:srgbClr val="000000"/>
                          </a:solidFill>
                          <a:latin typeface="Lato"/>
                        </a:rPr>
                        <a:t>Atharva Veda</a:t>
                      </a:r>
                      <a:r>
                        <a:rPr b="0" lang="en-PH" sz="1800" spc="-1" strike="noStrike">
                          <a:solidFill>
                            <a:srgbClr val="000000"/>
                          </a:solidFill>
                          <a:latin typeface="Lato"/>
                        </a:rPr>
                        <a:t>, mga mahika.</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Sa aspekto ng relihiyon, ang mga sinaunang diyos na tinutukoy sa Veda ay ang mga puwersa ng kalikasan tulad ng langit, araw, lupa, apoy, hangin, tubig, at ulan.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Rectangle 41"/>
          <p:cNvSpPr/>
          <p:nvPr/>
        </p:nvSpPr>
        <p:spPr>
          <a:xfrm>
            <a:off x="-113040" y="532080"/>
            <a:ext cx="101487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9" name="Rectangle 42"/>
          <p:cNvSpPr/>
          <p:nvPr/>
        </p:nvSpPr>
        <p:spPr>
          <a:xfrm>
            <a:off x="426960" y="532080"/>
            <a:ext cx="9739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Aryan </a:t>
            </a:r>
            <a:r>
              <a:rPr b="1" i="1" lang="en-PH" sz="3600" spc="-1" strike="noStrike">
                <a:solidFill>
                  <a:srgbClr val="ffffff"/>
                </a:solidFill>
                <a:latin typeface="Montserrat Medium"/>
                <a:ea typeface="DejaVu Sans"/>
              </a:rPr>
              <a:t>(Panahon ng Veda: 1500-1000 BCE)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90" name=""/>
          <p:cNvGraphicFramePr/>
          <p:nvPr/>
        </p:nvGraphicFramePr>
        <p:xfrm>
          <a:off x="742320" y="1445400"/>
          <a:ext cx="10625760" cy="4593960"/>
        </p:xfrm>
        <a:graphic>
          <a:graphicData uri="http://schemas.openxmlformats.org/drawingml/2006/table">
            <a:tbl>
              <a:tblPr/>
              <a:tblGrid>
                <a:gridCol w="1579320"/>
                <a:gridCol w="9046800"/>
              </a:tblGrid>
              <a:tr h="2544840">
                <a:tc>
                  <a:txBody>
                    <a:bodyPr lIns="90000" rIns="90000" anchor="ctr">
                      <a:noAutofit/>
                    </a:bodyPr>
                    <a:p>
                      <a:pPr algn="ctr">
                        <a:lnSpc>
                          <a:spcPct val="100000"/>
                        </a:lnSpc>
                      </a:pPr>
                      <a:r>
                        <a:rPr b="1" lang="en-PH" sz="1800" spc="-1" strike="noStrike">
                          <a:solidFill>
                            <a:srgbClr val="000000"/>
                          </a:solidFill>
                          <a:latin typeface="Lato"/>
                          <a:ea typeface="AppleSystemUIFont"/>
                        </a:rPr>
                        <a:t>Sosyo-kultural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Naniniwala sila na ang kaluluwa ay maaaring mapunta sa impiyerno o sa langit at naniniwala rin sa </a:t>
                      </a:r>
                      <a:r>
                        <a:rPr b="1" lang="en-PH" sz="1800" spc="-1" strike="noStrike">
                          <a:solidFill>
                            <a:srgbClr val="000000"/>
                          </a:solidFill>
                          <a:latin typeface="Lato"/>
                          <a:ea typeface="AppleSystemUIFont"/>
                        </a:rPr>
                        <a:t>karma</a:t>
                      </a:r>
                      <a:r>
                        <a:rPr b="0" lang="en-PH" sz="1800" spc="-1" strike="noStrike">
                          <a:solidFill>
                            <a:srgbClr val="000000"/>
                          </a:solidFill>
                          <a:latin typeface="Lato"/>
                          <a:ea typeface="AppleSystemUIFont"/>
                        </a:rPr>
                        <a:t>.</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ppleSystemUIFont"/>
                        </a:rPr>
                        <a:t>Brahman</a:t>
                      </a:r>
                      <a:r>
                        <a:rPr b="0" lang="en-PH" sz="1800" spc="-1" strike="noStrike">
                          <a:solidFill>
                            <a:srgbClr val="000000"/>
                          </a:solidFill>
                          <a:latin typeface="Lato"/>
                          <a:ea typeface="AppleSystemUIFont"/>
                        </a:rPr>
                        <a:t> – pari</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ppleSystemUIFont"/>
                        </a:rPr>
                        <a:t>Aryan</a:t>
                      </a:r>
                      <a:r>
                        <a:rPr b="0" lang="en-PH" sz="1800" spc="-1" strike="noStrike">
                          <a:solidFill>
                            <a:srgbClr val="000000"/>
                          </a:solidFill>
                          <a:latin typeface="Lato"/>
                          <a:ea typeface="AppleSystemUIFont"/>
                        </a:rPr>
                        <a:t> – mapuputi</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ppleSystemUIFont"/>
                        </a:rPr>
                        <a:t>Katutubo</a:t>
                      </a:r>
                      <a:r>
                        <a:rPr b="0" lang="en-PH" sz="1800" spc="-1" strike="noStrike">
                          <a:solidFill>
                            <a:srgbClr val="000000"/>
                          </a:solidFill>
                          <a:latin typeface="Lato"/>
                          <a:ea typeface="AppleSystemUIFont"/>
                        </a:rPr>
                        <a:t> – maiitim</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Mababa ang tingin ng mga Aryan sa mga taong kanilang sinakop.</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Sinusunod nila ang </a:t>
                      </a:r>
                      <a:r>
                        <a:rPr b="1" lang="en-PH" sz="1800" spc="-1" strike="noStrike">
                          <a:solidFill>
                            <a:srgbClr val="000000"/>
                          </a:solidFill>
                          <a:latin typeface="Lato"/>
                          <a:ea typeface="AppleSystemUIFont"/>
                        </a:rPr>
                        <a:t>sistemang caste</a:t>
                      </a:r>
                      <a:r>
                        <a:rPr b="0" lang="en-PH" sz="1800" spc="-1" strike="noStrike">
                          <a:solidFill>
                            <a:srgbClr val="000000"/>
                          </a:solidFill>
                          <a:latin typeface="Lato"/>
                          <a:ea typeface="AppleSystemUIFont"/>
                        </a:rPr>
                        <a:t> o ang pag-uuri ng tao sa lipunan o hirarkiya sa lipunang Aryan.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049120">
                <a:tc>
                  <a:txBody>
                    <a:bodyPr lIns="90000" rIns="90000" anchor="ctr">
                      <a:noAutofit/>
                    </a:bodyPr>
                    <a:p>
                      <a:pPr algn="ctr">
                        <a:lnSpc>
                          <a:spcPct val="100000"/>
                        </a:lnSpc>
                      </a:pPr>
                      <a:r>
                        <a:rPr b="1" lang="en-PH" sz="1800" spc="-1" strike="noStrike">
                          <a:solidFill>
                            <a:srgbClr val="000000"/>
                          </a:solidFill>
                          <a:latin typeface="Lato"/>
                        </a:rPr>
                        <a:t>Politika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Bawat estado ay pinamumunuan ng isang hari at konseho ng mga mandirigma. Ito ay binubuo ng halos malayang nayon at ang bawat nayon ay pinamumunuan ng asamblea ng mga puno ng pamilya.</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Nagpasa ng batas na nagbabawal sa pag-aasawa ng Aryan sa mga taong kanilang sinakop.</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Rectangle 35"/>
          <p:cNvSpPr/>
          <p:nvPr/>
        </p:nvSpPr>
        <p:spPr>
          <a:xfrm>
            <a:off x="-113040" y="532080"/>
            <a:ext cx="101487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92" name="Rectangle 36"/>
          <p:cNvSpPr/>
          <p:nvPr/>
        </p:nvSpPr>
        <p:spPr>
          <a:xfrm>
            <a:off x="426960" y="532080"/>
            <a:ext cx="9739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Aryan </a:t>
            </a:r>
            <a:r>
              <a:rPr b="1" i="1" lang="en-PH" sz="3600" spc="-1" strike="noStrike">
                <a:solidFill>
                  <a:srgbClr val="ffffff"/>
                </a:solidFill>
                <a:latin typeface="Montserrat Medium"/>
                <a:ea typeface="DejaVu Sans"/>
              </a:rPr>
              <a:t>(Panahon ng Veda: 1500-1000 BCE)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93" name=""/>
          <p:cNvGraphicFramePr/>
          <p:nvPr/>
        </p:nvGraphicFramePr>
        <p:xfrm>
          <a:off x="742320" y="1445400"/>
          <a:ext cx="10625760" cy="3565440"/>
        </p:xfrm>
        <a:graphic>
          <a:graphicData uri="http://schemas.openxmlformats.org/drawingml/2006/table">
            <a:tbl>
              <a:tblPr/>
              <a:tblGrid>
                <a:gridCol w="1579320"/>
                <a:gridCol w="9046800"/>
              </a:tblGrid>
              <a:tr h="1523520">
                <a:tc>
                  <a:txBody>
                    <a:bodyPr lIns="90000" rIns="90000" anchor="ctr">
                      <a:noAutofit/>
                    </a:bodyPr>
                    <a:p>
                      <a:pPr algn="ctr">
                        <a:lnSpc>
                          <a:spcPct val="100000"/>
                        </a:lnSpc>
                      </a:pPr>
                      <a:r>
                        <a:rPr b="1" lang="en-PH" sz="1800" spc="-1" strike="noStrike">
                          <a:solidFill>
                            <a:srgbClr val="000000"/>
                          </a:solidFill>
                          <a:latin typeface="Lato"/>
                        </a:rPr>
                        <a:t>Politika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rPr>
                        <a:t>Raha</a:t>
                      </a:r>
                      <a:r>
                        <a:rPr b="0" lang="en-PH" sz="1800" spc="-1" strike="noStrike">
                          <a:solidFill>
                            <a:srgbClr val="000000"/>
                          </a:solidFill>
                          <a:latin typeface="Lato"/>
                        </a:rPr>
                        <a:t> ang tawag sa pinuno na kadalasan ay ang pinakabihasa sa digmaan at siya ay hinihirang ng isang asamblea ng mga mandirigma. Namumuno siya batay sa desisyon ng konseho ng matatanda na binubuo ng mga pinuno ng mga tahanan.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041920">
                <a:tc>
                  <a:txBody>
                    <a:bodyPr lIns="90000" rIns="90000" anchor="ctr">
                      <a:noAutofit/>
                    </a:bodyPr>
                    <a:p>
                      <a:pPr algn="ctr">
                        <a:lnSpc>
                          <a:spcPct val="100000"/>
                        </a:lnSpc>
                      </a:pPr>
                      <a:r>
                        <a:rPr b="1" lang="en-PH" sz="1800" spc="-1" strike="noStrike">
                          <a:solidFill>
                            <a:srgbClr val="000000"/>
                          </a:solidFill>
                          <a:latin typeface="Lato"/>
                        </a:rPr>
                        <a:t>Paglawak at Pagbabago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Noong 500 BCE, isang bagong kabihasnan ang sumibol. Bagama’t binubuo ito ng maraming magkakaribal na kaharian, nagkaisa ang mga tao sa isang kulturang nag-ugat sa tradisyong Aryan at Dravidian. Sa panahong ito, ang mga Indian ay may taglay nang nakasulat na wika, ang </a:t>
                      </a:r>
                      <a:r>
                        <a:rPr b="0" i="1" lang="en-PH" sz="1800" spc="-1" strike="noStrike">
                          <a:solidFill>
                            <a:srgbClr val="000000"/>
                          </a:solidFill>
                          <a:latin typeface="Lato"/>
                        </a:rPr>
                        <a:t>Sanskrit</a:t>
                      </a:r>
                      <a:r>
                        <a:rPr b="0" lang="en-PH" sz="1800" spc="-1" strike="noStrike">
                          <a:solidFill>
                            <a:srgbClr val="000000"/>
                          </a:solidFill>
                          <a:latin typeface="Lato"/>
                        </a:rPr>
                        <a:t>, at nagsimula nang isulat ng mga pari ang mga sagradong teksto.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36316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288900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Sibilisasyon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851040" y="1572840"/>
            <a:ext cx="10386720" cy="26665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850"/>
              </a:spcBef>
              <a:spcAft>
                <a:spcPts val="850"/>
              </a:spcAft>
              <a:buClr>
                <a:srgbClr val="000000"/>
              </a:buClr>
              <a:buFont typeface="Symbol"/>
              <a:buChar char=""/>
            </a:pPr>
            <a:r>
              <a:rPr b="0" lang="en-PH" sz="1800" spc="-1" strike="noStrike">
                <a:solidFill>
                  <a:srgbClr val="000000"/>
                </a:solidFill>
                <a:latin typeface="Lato"/>
              </a:rPr>
              <a:t>Ang </a:t>
            </a:r>
            <a:r>
              <a:rPr b="1" lang="en-PH" sz="1800" spc="-1" strike="noStrike">
                <a:solidFill>
                  <a:srgbClr val="000000"/>
                </a:solidFill>
                <a:latin typeface="Lato"/>
              </a:rPr>
              <a:t>sibilisasyon</a:t>
            </a:r>
            <a:r>
              <a:rPr b="0" lang="en-PH" sz="1800" spc="-1" strike="noStrike">
                <a:solidFill>
                  <a:srgbClr val="000000"/>
                </a:solidFill>
                <a:latin typeface="Lato"/>
              </a:rPr>
              <a:t> ay nagmula sa salitang Latin na </a:t>
            </a:r>
            <a:r>
              <a:rPr b="0" i="1" lang="en-PH" sz="1800" spc="-1" strike="noStrike">
                <a:solidFill>
                  <a:srgbClr val="000000"/>
                </a:solidFill>
                <a:latin typeface="Lato"/>
              </a:rPr>
              <a:t>“civitas” </a:t>
            </a:r>
            <a:r>
              <a:rPr b="0" lang="en-PH" sz="1800" spc="-1" strike="noStrike">
                <a:solidFill>
                  <a:srgbClr val="000000"/>
                </a:solidFill>
                <a:latin typeface="Lato"/>
              </a:rPr>
              <a:t>na ang ibig sabihin ay “lungsod.” </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Font typeface="Symbol"/>
              <a:buChar char=""/>
            </a:pPr>
            <a:r>
              <a:rPr b="0" lang="en-PH" sz="1800" spc="-1" strike="noStrike">
                <a:solidFill>
                  <a:srgbClr val="000000"/>
                </a:solidFill>
                <a:latin typeface="Lato"/>
              </a:rPr>
              <a:t>Sa mga lungsod matatagpuan ang sentro ng sibilisasyon ng isang pangkat ng tao. Narito ang iba’t ibang sangay at tanggapan ng pamahalaan; ang sentro ng kalakalan; ang mga sentro ng edukasyon, transportasyon at komunikasyon; at iba pang kaugnay na ahensiya. </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Font typeface="Symbol"/>
              <a:buChar char=""/>
            </a:pPr>
            <a:r>
              <a:rPr b="0" lang="en-PH" sz="1800" spc="-1" strike="noStrike">
                <a:solidFill>
                  <a:srgbClr val="000000"/>
                </a:solidFill>
                <a:latin typeface="Lato"/>
              </a:rPr>
              <a:t>Sa simula ng kasaysayan ng tao, ang mga lungsod ang naging bunga ng paglaki ng populasyon ng tao, paglakas ng kalakalan, at pagdami ng pagkain, kaya naging simbolo na rin ito ng pag-unlad.</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Rectangle 37"/>
          <p:cNvSpPr/>
          <p:nvPr/>
        </p:nvSpPr>
        <p:spPr>
          <a:xfrm>
            <a:off x="-113040" y="532080"/>
            <a:ext cx="90190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95" name="Rectangle 38"/>
          <p:cNvSpPr/>
          <p:nvPr/>
        </p:nvSpPr>
        <p:spPr>
          <a:xfrm>
            <a:off x="426960" y="532080"/>
            <a:ext cx="9739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Sinaunang China </a:t>
            </a:r>
            <a:r>
              <a:rPr b="1" i="1" lang="en-PH" sz="3600" spc="-1" strike="noStrike">
                <a:solidFill>
                  <a:srgbClr val="ffffff"/>
                </a:solidFill>
                <a:latin typeface="Montserrat Medium"/>
                <a:ea typeface="DejaVu Sans"/>
              </a:rPr>
              <a:t>(Dinastiyang Zhou)</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96" name=""/>
          <p:cNvGraphicFramePr/>
          <p:nvPr/>
        </p:nvGraphicFramePr>
        <p:xfrm>
          <a:off x="742320" y="1445400"/>
          <a:ext cx="10625760" cy="4246200"/>
        </p:xfrm>
        <a:graphic>
          <a:graphicData uri="http://schemas.openxmlformats.org/drawingml/2006/table">
            <a:tbl>
              <a:tblPr/>
              <a:tblGrid>
                <a:gridCol w="1579320"/>
                <a:gridCol w="9046800"/>
              </a:tblGrid>
              <a:tr h="2450160">
                <a:tc>
                  <a:txBody>
                    <a:bodyPr lIns="90000" rIns="90000" anchor="ctr">
                      <a:noAutofit/>
                    </a:bodyPr>
                    <a:p>
                      <a:pPr algn="ctr">
                        <a:lnSpc>
                          <a:spcPct val="100000"/>
                        </a:lnSpc>
                      </a:pPr>
                      <a:r>
                        <a:rPr b="1" lang="en-PH" sz="1800" spc="-1" strike="noStrike">
                          <a:solidFill>
                            <a:srgbClr val="000000"/>
                          </a:solidFill>
                          <a:latin typeface="Lato"/>
                        </a:rPr>
                        <a:t>Ekonomiya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Arial"/>
                        </a:rPr>
                        <a:t>Noong 500 BCE, nakarating ang kaalaman ng paggawa ng bakal sa China.</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Arial"/>
                        </a:rPr>
                        <a:t>Napalitan ng mga bakal ang mga kagamitan sa pagsasaka na yari sa kahoy at nagdulot ng mas malaking produksiyon.</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Arial"/>
                        </a:rPr>
                        <a:t>Ang ilang mga panginoong piyudal ay nag-organisa ng malawak na sistema ng irigasyon na lalong nagpaunlad sa pagsasaka.</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Arial"/>
                        </a:rPr>
                        <a:t>Nagsimula nang gumamit ng salaping barya ng mga Tsino; ito ay may butas sa gitna upang maitali nila ito.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796040">
                <a:tc>
                  <a:txBody>
                    <a:bodyPr lIns="90000" rIns="90000" anchor="ctr">
                      <a:noAutofit/>
                    </a:bodyPr>
                    <a:p>
                      <a:pPr algn="ctr">
                        <a:lnSpc>
                          <a:spcPct val="100000"/>
                        </a:lnSpc>
                      </a:pPr>
                      <a:r>
                        <a:rPr b="1" lang="en-PH" sz="1800" spc="-1" strike="noStrike">
                          <a:solidFill>
                            <a:srgbClr val="000000"/>
                          </a:solidFill>
                          <a:latin typeface="Lato"/>
                        </a:rPr>
                        <a:t>Sosyo-kultural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Ginamit ng mga Tsino ang kanilang sistema ng pagsulat sa pagbuo ng kanilang literatura. Naging sining ang pagsulat at tinawag itong </a:t>
                      </a:r>
                      <a:r>
                        <a:rPr b="1" lang="en-PH" sz="1800" spc="-1" strike="noStrike">
                          <a:solidFill>
                            <a:srgbClr val="000000"/>
                          </a:solidFill>
                          <a:latin typeface="Lato"/>
                        </a:rPr>
                        <a:t>kaligrapiya</a:t>
                      </a:r>
                      <a:r>
                        <a:rPr b="0" lang="en-PH" sz="1800" spc="-1" strike="noStrike">
                          <a:solidFill>
                            <a:srgbClr val="000000"/>
                          </a:solidFill>
                          <a:latin typeface="Lato"/>
                        </a:rPr>
                        <a:t> </a:t>
                      </a:r>
                      <a:r>
                        <a:rPr b="1" i="1" lang="en-PH" sz="1800" spc="-1" strike="noStrike">
                          <a:solidFill>
                            <a:srgbClr val="000000"/>
                          </a:solidFill>
                          <a:latin typeface="Lato"/>
                        </a:rPr>
                        <a:t>(calligraphy)</a:t>
                      </a:r>
                      <a:r>
                        <a:rPr b="0" lang="en-PH" sz="1800" spc="-1" strike="noStrike">
                          <a:solidFill>
                            <a:srgbClr val="000000"/>
                          </a:solidFill>
                          <a:latin typeface="Lato"/>
                        </a:rPr>
                        <a:t>.</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Sa panahong ito umusbong ang mga kaisipan at pilosopiyang Confucianism, Legalism, at Taoism.</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Rectangle 43"/>
          <p:cNvSpPr/>
          <p:nvPr/>
        </p:nvSpPr>
        <p:spPr>
          <a:xfrm>
            <a:off x="-113040" y="532080"/>
            <a:ext cx="90190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98" name="Rectangle 44"/>
          <p:cNvSpPr/>
          <p:nvPr/>
        </p:nvSpPr>
        <p:spPr>
          <a:xfrm>
            <a:off x="426960" y="532080"/>
            <a:ext cx="9739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Sinaunang China </a:t>
            </a:r>
            <a:r>
              <a:rPr b="1" i="1" lang="en-PH" sz="3600" spc="-1" strike="noStrike">
                <a:solidFill>
                  <a:srgbClr val="ffffff"/>
                </a:solidFill>
                <a:latin typeface="Montserrat Medium"/>
                <a:ea typeface="DejaVu Sans"/>
              </a:rPr>
              <a:t>(Dinastiyang Zhou)</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99" name=""/>
          <p:cNvGraphicFramePr/>
          <p:nvPr/>
        </p:nvGraphicFramePr>
        <p:xfrm>
          <a:off x="742320" y="1445400"/>
          <a:ext cx="10625760" cy="4448880"/>
        </p:xfrm>
        <a:graphic>
          <a:graphicData uri="http://schemas.openxmlformats.org/drawingml/2006/table">
            <a:tbl>
              <a:tblPr/>
              <a:tblGrid>
                <a:gridCol w="1579320"/>
                <a:gridCol w="9046800"/>
              </a:tblGrid>
              <a:tr h="4448880">
                <a:tc>
                  <a:txBody>
                    <a:bodyPr lIns="90000" rIns="90000" anchor="ctr">
                      <a:noAutofit/>
                    </a:bodyPr>
                    <a:p>
                      <a:pPr algn="ctr">
                        <a:lnSpc>
                          <a:spcPct val="100000"/>
                        </a:lnSpc>
                      </a:pPr>
                      <a:r>
                        <a:rPr b="1" lang="en-PH" sz="1800" spc="-1" strike="noStrike">
                          <a:solidFill>
                            <a:srgbClr val="000000"/>
                          </a:solidFill>
                          <a:latin typeface="Lato"/>
                        </a:rPr>
                        <a:t>Politika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Umiral ang sistema ng </a:t>
                      </a:r>
                      <a:r>
                        <a:rPr b="1" lang="en-PH" sz="1800" spc="-1" strike="noStrike">
                          <a:solidFill>
                            <a:srgbClr val="000000"/>
                          </a:solidFill>
                          <a:latin typeface="Lato"/>
                        </a:rPr>
                        <a:t>dinastiya </a:t>
                      </a:r>
                      <a:r>
                        <a:rPr b="1" i="1" lang="en-PH" sz="1800" spc="-1" strike="noStrike">
                          <a:solidFill>
                            <a:srgbClr val="000000"/>
                          </a:solidFill>
                          <a:latin typeface="Lato"/>
                        </a:rPr>
                        <a:t>(dynasty)</a:t>
                      </a:r>
                      <a:r>
                        <a:rPr b="0" i="1" lang="en-PH" sz="1800" spc="-1" strike="noStrike">
                          <a:solidFill>
                            <a:srgbClr val="000000"/>
                          </a:solidFill>
                          <a:latin typeface="Lato"/>
                        </a:rPr>
                        <a:t> </a:t>
                      </a:r>
                      <a:r>
                        <a:rPr b="0" lang="en-PH" sz="1800" spc="-1" strike="noStrike">
                          <a:solidFill>
                            <a:srgbClr val="000000"/>
                          </a:solidFill>
                          <a:latin typeface="Lato"/>
                        </a:rPr>
                        <a:t>na tumutukoy sa linya ng mga pinuno na nagmula sa iisang pamilya.</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Naniniwala ang sinaunang kabihasnang ito sa </a:t>
                      </a:r>
                      <a:r>
                        <a:rPr b="1" lang="en-PH" sz="1800" spc="-1" strike="noStrike">
                          <a:solidFill>
                            <a:srgbClr val="000000"/>
                          </a:solidFill>
                          <a:latin typeface="Lato"/>
                        </a:rPr>
                        <a:t>Mandate of Heaven</a:t>
                      </a:r>
                      <a:r>
                        <a:rPr b="0" lang="en-PH" sz="1800" spc="-1" strike="noStrike">
                          <a:solidFill>
                            <a:srgbClr val="000000"/>
                          </a:solidFill>
                          <a:latin typeface="Lato"/>
                        </a:rPr>
                        <a:t> o ang konsepto ng banal na pamamahala.</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Naniniwala rin ang sinaunang kabihasnang ito na ipinaliliwanag ng </a:t>
                      </a:r>
                      <a:r>
                        <a:rPr b="1" lang="en-PH" sz="1800" spc="-1" strike="noStrike">
                          <a:solidFill>
                            <a:srgbClr val="000000"/>
                          </a:solidFill>
                          <a:latin typeface="Lato"/>
                        </a:rPr>
                        <a:t>dinastikong daloy </a:t>
                      </a:r>
                      <a:r>
                        <a:rPr b="1" i="1" lang="en-PH" sz="1800" spc="-1" strike="noStrike">
                          <a:solidFill>
                            <a:srgbClr val="000000"/>
                          </a:solidFill>
                          <a:latin typeface="Lato"/>
                        </a:rPr>
                        <a:t>(dynastic cycle) </a:t>
                      </a:r>
                      <a:r>
                        <a:rPr b="0" lang="en-PH" sz="1800" spc="-1" strike="noStrike">
                          <a:solidFill>
                            <a:srgbClr val="000000"/>
                          </a:solidFill>
                          <a:latin typeface="Lato"/>
                        </a:rPr>
                        <a:t>ang tungkol sa pagtaas at pagbagsak ng mga dinastiya.</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Ang madalas na pagbaha, kagutuman, at iba pang kalamidad ay mga pahiwatig lamang na inaalis na ng langit ang suporta nito sa mga namumuno.</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May estadong mala-piyudal.</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Ang </a:t>
                      </a:r>
                      <a:r>
                        <a:rPr b="1" lang="en-PH" sz="1800" spc="-1" strike="noStrike">
                          <a:solidFill>
                            <a:srgbClr val="000000"/>
                          </a:solidFill>
                          <a:latin typeface="Lato"/>
                        </a:rPr>
                        <a:t>piyudalismo </a:t>
                      </a:r>
                      <a:r>
                        <a:rPr b="1" i="1" lang="en-PH" sz="1800" spc="-1" strike="noStrike">
                          <a:solidFill>
                            <a:srgbClr val="000000"/>
                          </a:solidFill>
                          <a:latin typeface="Lato"/>
                        </a:rPr>
                        <a:t>(feudalism) </a:t>
                      </a:r>
                      <a:r>
                        <a:rPr b="0" lang="en-PH" sz="1800" spc="-1" strike="noStrike">
                          <a:solidFill>
                            <a:srgbClr val="000000"/>
                          </a:solidFill>
                          <a:latin typeface="Lato"/>
                        </a:rPr>
                        <a:t>ay isang sistema ng pamamahala kung saan ang mga lokal na pinuno ang namumuno sa kanilang sariling lupain o estado na tinatawag na piyudal ngunit ang serbisyong militar at iba pang suporta ay nagmumula sa mga tao.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Rectangle 45"/>
          <p:cNvSpPr/>
          <p:nvPr/>
        </p:nvSpPr>
        <p:spPr>
          <a:xfrm>
            <a:off x="-113040" y="532080"/>
            <a:ext cx="90190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01" name="Rectangle 46"/>
          <p:cNvSpPr/>
          <p:nvPr/>
        </p:nvSpPr>
        <p:spPr>
          <a:xfrm>
            <a:off x="426960" y="532080"/>
            <a:ext cx="9739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Sinaunang China </a:t>
            </a:r>
            <a:r>
              <a:rPr b="1" i="1" lang="en-PH" sz="3600" spc="-1" strike="noStrike">
                <a:solidFill>
                  <a:srgbClr val="ffffff"/>
                </a:solidFill>
                <a:latin typeface="Montserrat Medium"/>
                <a:ea typeface="DejaVu Sans"/>
              </a:rPr>
              <a:t>(Dinastiyang Zhou)</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202" name=""/>
          <p:cNvGraphicFramePr/>
          <p:nvPr/>
        </p:nvGraphicFramePr>
        <p:xfrm>
          <a:off x="742320" y="1445400"/>
          <a:ext cx="10625760" cy="2073600"/>
        </p:xfrm>
        <a:graphic>
          <a:graphicData uri="http://schemas.openxmlformats.org/drawingml/2006/table">
            <a:tbl>
              <a:tblPr/>
              <a:tblGrid>
                <a:gridCol w="1579320"/>
                <a:gridCol w="9046800"/>
              </a:tblGrid>
              <a:tr h="2073600">
                <a:tc>
                  <a:txBody>
                    <a:bodyPr lIns="90000" rIns="90000" anchor="ctr">
                      <a:noAutofit/>
                    </a:bodyPr>
                    <a:p>
                      <a:pPr algn="ctr">
                        <a:lnSpc>
                          <a:spcPct val="100000"/>
                        </a:lnSpc>
                      </a:pPr>
                      <a:r>
                        <a:rPr b="1" lang="en-PH" sz="1800" spc="-1" strike="noStrike">
                          <a:solidFill>
                            <a:srgbClr val="000000"/>
                          </a:solidFill>
                          <a:latin typeface="Lato"/>
                        </a:rPr>
                        <a:t>Paglawak at Pagbabago Hanggang sa Pagbagsak</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just">
                        <a:lnSpc>
                          <a:spcPct val="100000"/>
                        </a:lnSpc>
                      </a:pPr>
                      <a:r>
                        <a:rPr b="0" lang="en-PH" sz="1800" spc="-1" strike="noStrike">
                          <a:solidFill>
                            <a:srgbClr val="000000"/>
                          </a:solidFill>
                          <a:latin typeface="Lato"/>
                          <a:ea typeface="PingFang SC"/>
                        </a:rPr>
                        <a:t>Sa loob ng 250 taong pamumuno ng Dinastiyang Zhou, ang kaharian ay binuo ng mahigit 1,000 estado. Ang mga estadong ito ay lupain na pinamamahalaan ng isang maharlika na ang kapangyarihan ay nagmula sa langit. Sa ganitong paraan, ang katapatan ng isang maharlika ay nasa hari ngunit hindi nagtagal, ginamit ng mga maharlika ang kanilang mga sundalo upang kalabanin ang kapangyarihan ng hari.</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Rectangle 47"/>
          <p:cNvSpPr/>
          <p:nvPr/>
        </p:nvSpPr>
        <p:spPr>
          <a:xfrm>
            <a:off x="-113040" y="532080"/>
            <a:ext cx="7338960" cy="11473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04" name="Rectangle 48"/>
          <p:cNvSpPr/>
          <p:nvPr/>
        </p:nvSpPr>
        <p:spPr>
          <a:xfrm>
            <a:off x="426960" y="532080"/>
            <a:ext cx="712152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Kontribusyon ng mga Sinaunang Kabihasnan sa Daigdig </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205" name=""/>
          <p:cNvGraphicFramePr/>
          <p:nvPr/>
        </p:nvGraphicFramePr>
        <p:xfrm>
          <a:off x="742320" y="1877400"/>
          <a:ext cx="10625760" cy="4089240"/>
        </p:xfrm>
        <a:graphic>
          <a:graphicData uri="http://schemas.openxmlformats.org/drawingml/2006/table">
            <a:tbl>
              <a:tblPr/>
              <a:tblGrid>
                <a:gridCol w="1748520"/>
                <a:gridCol w="8877600"/>
              </a:tblGrid>
              <a:tr h="4089240">
                <a:tc>
                  <a:txBody>
                    <a:bodyPr lIns="90000" rIns="90000" anchor="ctr">
                      <a:noAutofit/>
                    </a:bodyPr>
                    <a:p>
                      <a:pPr algn="ctr">
                        <a:lnSpc>
                          <a:spcPct val="100000"/>
                        </a:lnSpc>
                      </a:pPr>
                      <a:r>
                        <a:rPr b="1" lang="en-PH" sz="1800" spc="-1" strike="noStrike">
                          <a:solidFill>
                            <a:srgbClr val="000000"/>
                          </a:solidFill>
                          <a:latin typeface="Lato"/>
                        </a:rPr>
                        <a:t>Mesopotamia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PingFang SC"/>
                        </a:rPr>
                        <a:t>Paggamit ng </a:t>
                      </a:r>
                      <a:r>
                        <a:rPr b="1" lang="en-PH" sz="1800" spc="-1" strike="noStrike">
                          <a:solidFill>
                            <a:srgbClr val="000000"/>
                          </a:solidFill>
                          <a:latin typeface="Lato"/>
                          <a:ea typeface="PingFang SC"/>
                        </a:rPr>
                        <a:t>gulong</a:t>
                      </a:r>
                      <a:r>
                        <a:rPr b="0" lang="en-PH" sz="1800" spc="-1" strike="noStrike">
                          <a:solidFill>
                            <a:srgbClr val="000000"/>
                          </a:solidFill>
                          <a:latin typeface="Lato"/>
                          <a:ea typeface="PingFang SC"/>
                        </a:rPr>
                        <a:t> na ipinakilala ng mga Sumerian</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PingFang SC"/>
                        </a:rPr>
                        <a:t>Paggamit ng </a:t>
                      </a:r>
                      <a:r>
                        <a:rPr b="1" lang="en-PH" sz="1800" spc="-1" strike="noStrike">
                          <a:solidFill>
                            <a:srgbClr val="000000"/>
                          </a:solidFill>
                          <a:latin typeface="Lato"/>
                          <a:ea typeface="PingFang SC"/>
                        </a:rPr>
                        <a:t>baryang pilak</a:t>
                      </a:r>
                      <a:r>
                        <a:rPr b="0" lang="en-PH" sz="1800" spc="-1" strike="noStrike">
                          <a:solidFill>
                            <a:srgbClr val="000000"/>
                          </a:solidFill>
                          <a:latin typeface="Lato"/>
                          <a:ea typeface="PingFang SC"/>
                        </a:rPr>
                        <a:t> bilang salapi</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PingFang SC"/>
                        </a:rPr>
                        <a:t>Ang sistema ng pagsulat na tinawag na </a:t>
                      </a:r>
                      <a:r>
                        <a:rPr b="1" i="1" lang="en-PH" sz="1800" spc="-1" strike="noStrike">
                          <a:solidFill>
                            <a:srgbClr val="000000"/>
                          </a:solidFill>
                          <a:latin typeface="Lato"/>
                          <a:ea typeface="PingFang SC"/>
                        </a:rPr>
                        <a:t>cuneiform</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PingFang SC"/>
                        </a:rPr>
                        <a:t>Paglinang sa unang nasusulat na kodigo ng batas</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PingFang SC"/>
                        </a:rPr>
                        <a:t>Mga </a:t>
                      </a:r>
                      <a:r>
                        <a:rPr b="1" i="1" lang="en-PH" sz="1800" spc="-1" strike="noStrike">
                          <a:solidFill>
                            <a:srgbClr val="000000"/>
                          </a:solidFill>
                          <a:latin typeface="Lato"/>
                          <a:ea typeface="PingFang SC"/>
                        </a:rPr>
                        <a:t>ziggurat</a:t>
                      </a:r>
                      <a:r>
                        <a:rPr b="0" lang="en-PH" sz="1800" spc="-1" strike="noStrike">
                          <a:solidFill>
                            <a:srgbClr val="000000"/>
                          </a:solidFill>
                          <a:latin typeface="Lato"/>
                          <a:ea typeface="PingFang SC"/>
                        </a:rPr>
                        <a:t> o templo ng Sumerian na binubuo ng ilang palapag</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PingFang SC"/>
                        </a:rPr>
                        <a:t>Pagkaimbento ng </a:t>
                      </a:r>
                      <a:r>
                        <a:rPr b="1" i="1" lang="en-PH" sz="1800" spc="-1" strike="noStrike">
                          <a:solidFill>
                            <a:srgbClr val="000000"/>
                          </a:solidFill>
                          <a:latin typeface="Lato"/>
                          <a:ea typeface="PingFang SC"/>
                        </a:rPr>
                        <a:t>water clock</a:t>
                      </a:r>
                      <a:r>
                        <a:rPr b="0" lang="en-PH" sz="1800" spc="-1" strike="noStrike">
                          <a:solidFill>
                            <a:srgbClr val="000000"/>
                          </a:solidFill>
                          <a:latin typeface="Lato"/>
                          <a:ea typeface="PingFang SC"/>
                        </a:rPr>
                        <a:t> at </a:t>
                      </a:r>
                      <a:r>
                        <a:rPr b="1" i="1" lang="en-PH" sz="1800" spc="-1" strike="noStrike">
                          <a:solidFill>
                            <a:srgbClr val="000000"/>
                          </a:solidFill>
                          <a:latin typeface="Lato"/>
                          <a:ea typeface="PingFang SC"/>
                        </a:rPr>
                        <a:t>sundial</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1" lang="en-PH" sz="1800" spc="-1" strike="noStrike">
                          <a:solidFill>
                            <a:srgbClr val="000000"/>
                          </a:solidFill>
                          <a:latin typeface="Lato"/>
                          <a:ea typeface="PingFang SC"/>
                        </a:rPr>
                        <a:t>Kodigo ng Batas ni Hammurabi</a:t>
                      </a:r>
                      <a:r>
                        <a:rPr b="0" lang="en-PH" sz="1800" spc="-1" strike="noStrike">
                          <a:solidFill>
                            <a:srgbClr val="000000"/>
                          </a:solidFill>
                          <a:latin typeface="Lato"/>
                          <a:ea typeface="PingFang SC"/>
                        </a:rPr>
                        <a:t> na tinatayang pangunahing kontribusyon ng mga Babylonian sa kabihasnan</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PingFang SC"/>
                        </a:rPr>
                        <a:t>Ang </a:t>
                      </a:r>
                      <a:r>
                        <a:rPr b="1" lang="en-PH" sz="1800" spc="-1" strike="noStrike">
                          <a:solidFill>
                            <a:srgbClr val="000000"/>
                          </a:solidFill>
                          <a:latin typeface="Lato"/>
                          <a:ea typeface="PingFang SC"/>
                        </a:rPr>
                        <a:t>Hanging Gardens of Babylon</a:t>
                      </a:r>
                      <a:r>
                        <a:rPr b="0" lang="en-PH" sz="1800" spc="-1" strike="noStrike">
                          <a:solidFill>
                            <a:srgbClr val="000000"/>
                          </a:solidFill>
                          <a:latin typeface="Lato"/>
                          <a:ea typeface="PingFang SC"/>
                        </a:rPr>
                        <a:t> na nilikha ni Haring Nebuchadnezzar</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PingFang SC"/>
                        </a:rPr>
                        <a:t>Pagpapakilala sa paggamit ng bilang na 60 sa paghahati ng oras at sa paghahati ng isang bilog</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PingFang SC"/>
                        </a:rPr>
                        <a:t>Pagpapakilala sa </a:t>
                      </a:r>
                      <a:r>
                        <a:rPr b="1" i="1" lang="en-PH" sz="1800" spc="-1" strike="noStrike">
                          <a:solidFill>
                            <a:srgbClr val="000000"/>
                          </a:solidFill>
                          <a:latin typeface="Lato"/>
                          <a:ea typeface="PingFang SC"/>
                        </a:rPr>
                        <a:t>multiplication</a:t>
                      </a:r>
                      <a:r>
                        <a:rPr b="0" lang="en-PH" sz="1800" spc="-1" strike="noStrike">
                          <a:solidFill>
                            <a:srgbClr val="000000"/>
                          </a:solidFill>
                          <a:latin typeface="Lato"/>
                          <a:ea typeface="PingFang SC"/>
                        </a:rPr>
                        <a:t> at </a:t>
                      </a:r>
                      <a:r>
                        <a:rPr b="1" i="1" lang="en-PH" sz="1800" spc="-1" strike="noStrike">
                          <a:solidFill>
                            <a:srgbClr val="000000"/>
                          </a:solidFill>
                          <a:latin typeface="Lato"/>
                          <a:ea typeface="PingFang SC"/>
                        </a:rPr>
                        <a:t>division table</a:t>
                      </a:r>
                      <a:r>
                        <a:rPr b="0" lang="en-PH" sz="1800" spc="-1" strike="noStrike">
                          <a:solidFill>
                            <a:srgbClr val="000000"/>
                          </a:solidFill>
                          <a:latin typeface="Lato"/>
                          <a:ea typeface="PingFang SC"/>
                        </a:rPr>
                        <a:t> sa larang ng matematika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Rectangle 49"/>
          <p:cNvSpPr/>
          <p:nvPr/>
        </p:nvSpPr>
        <p:spPr>
          <a:xfrm>
            <a:off x="-113040" y="532080"/>
            <a:ext cx="7338960" cy="11473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07" name="Rectangle 50"/>
          <p:cNvSpPr/>
          <p:nvPr/>
        </p:nvSpPr>
        <p:spPr>
          <a:xfrm>
            <a:off x="426960" y="532080"/>
            <a:ext cx="72788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Kontribusyon ng mga Sinaunang Kabihasnan sa Daigdig </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208" name=""/>
          <p:cNvGraphicFramePr/>
          <p:nvPr/>
        </p:nvGraphicFramePr>
        <p:xfrm>
          <a:off x="742320" y="1877400"/>
          <a:ext cx="10625760" cy="1844280"/>
        </p:xfrm>
        <a:graphic>
          <a:graphicData uri="http://schemas.openxmlformats.org/drawingml/2006/table">
            <a:tbl>
              <a:tblPr/>
              <a:tblGrid>
                <a:gridCol w="1748520"/>
                <a:gridCol w="8877600"/>
              </a:tblGrid>
              <a:tr h="1844280">
                <a:tc>
                  <a:txBody>
                    <a:bodyPr lIns="90000" rIns="90000" anchor="ctr">
                      <a:noAutofit/>
                    </a:bodyPr>
                    <a:p>
                      <a:pPr algn="ctr">
                        <a:lnSpc>
                          <a:spcPct val="100000"/>
                        </a:lnSpc>
                      </a:pPr>
                      <a:r>
                        <a:rPr b="1" lang="en-PH" sz="1800" spc="-1" strike="noStrike">
                          <a:solidFill>
                            <a:srgbClr val="000000"/>
                          </a:solidFill>
                          <a:latin typeface="Lato"/>
                        </a:rPr>
                        <a:t>Mesopotamia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PingFang SC"/>
                        </a:rPr>
                        <a:t>Pinaunlad ang astronomiya sa pamamagitan ng paghahati sa isang taon sa </a:t>
                      </a:r>
                      <a:r>
                        <a:rPr b="1" lang="en-PH" sz="1800" spc="-1" strike="noStrike">
                          <a:solidFill>
                            <a:srgbClr val="000000"/>
                          </a:solidFill>
                          <a:latin typeface="Lato"/>
                          <a:ea typeface="PingFang SC"/>
                        </a:rPr>
                        <a:t>12 buwan at ang isang buwan sa 30 araw</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PingFang SC"/>
                        </a:rPr>
                        <a:t>Ang tulang epiko na </a:t>
                      </a:r>
                      <a:r>
                        <a:rPr b="1" i="1" lang="en-PH" sz="1800" spc="-1" strike="noStrike">
                          <a:solidFill>
                            <a:srgbClr val="000000"/>
                          </a:solidFill>
                          <a:latin typeface="Lato"/>
                          <a:ea typeface="PingFang SC"/>
                        </a:rPr>
                        <a:t>Gilgamesh</a:t>
                      </a:r>
                      <a:r>
                        <a:rPr b="0" lang="en-PH" sz="1800" spc="-1" strike="noStrike">
                          <a:solidFill>
                            <a:srgbClr val="000000"/>
                          </a:solidFill>
                          <a:latin typeface="Lato"/>
                          <a:ea typeface="PingFang SC"/>
                        </a:rPr>
                        <a:t> na nagmula sa mga Sumerian at itinuring na dakila sa larang ng panitikan (si Gilgamesh ay isang hari sa Uruk)</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Rectangle 51"/>
          <p:cNvSpPr/>
          <p:nvPr/>
        </p:nvSpPr>
        <p:spPr>
          <a:xfrm>
            <a:off x="-113040" y="532080"/>
            <a:ext cx="7338960" cy="11473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10" name="Rectangle 52"/>
          <p:cNvSpPr/>
          <p:nvPr/>
        </p:nvSpPr>
        <p:spPr>
          <a:xfrm>
            <a:off x="426960" y="532080"/>
            <a:ext cx="789372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Kontribusyon ng mga Sinaunang Kabihasnan sa Daigdig </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211" name=""/>
          <p:cNvGraphicFramePr/>
          <p:nvPr/>
        </p:nvGraphicFramePr>
        <p:xfrm>
          <a:off x="742320" y="1877400"/>
          <a:ext cx="10625760" cy="4219560"/>
        </p:xfrm>
        <a:graphic>
          <a:graphicData uri="http://schemas.openxmlformats.org/drawingml/2006/table">
            <a:tbl>
              <a:tblPr/>
              <a:tblGrid>
                <a:gridCol w="1748520"/>
                <a:gridCol w="8877600"/>
              </a:tblGrid>
              <a:tr h="4219560">
                <a:tc>
                  <a:txBody>
                    <a:bodyPr lIns="90000" rIns="90000" anchor="ctr">
                      <a:noAutofit/>
                    </a:bodyPr>
                    <a:p>
                      <a:pPr algn="ctr">
                        <a:lnSpc>
                          <a:spcPct val="100000"/>
                        </a:lnSpc>
                      </a:pPr>
                      <a:r>
                        <a:rPr b="1" lang="en-PH" sz="1800" spc="-1" strike="noStrike">
                          <a:solidFill>
                            <a:srgbClr val="000000"/>
                          </a:solidFill>
                          <a:latin typeface="Lato"/>
                        </a:rPr>
                        <a:t>Egypt</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PingFang SC"/>
                        </a:rPr>
                        <a:t>Bumuo ang mga astronomong Egyptian noong 424 BCE ng isang </a:t>
                      </a:r>
                      <a:r>
                        <a:rPr b="1" lang="en-PH" sz="1800" spc="-1" strike="noStrike">
                          <a:solidFill>
                            <a:srgbClr val="000000"/>
                          </a:solidFill>
                          <a:latin typeface="Lato"/>
                          <a:ea typeface="PingFang SC"/>
                        </a:rPr>
                        <a:t>kalendaryo</a:t>
                      </a:r>
                      <a:r>
                        <a:rPr b="0" lang="en-PH" sz="1800" spc="-1" strike="noStrike">
                          <a:solidFill>
                            <a:srgbClr val="000000"/>
                          </a:solidFill>
                          <a:latin typeface="Lato"/>
                          <a:ea typeface="PingFang SC"/>
                        </a:rPr>
                        <a:t> upang masubaybayan ang pagtaas ng tubig sa Nile River. Ang kalendaryong ito ay binubuo ng </a:t>
                      </a:r>
                      <a:r>
                        <a:rPr b="1" lang="en-PH" sz="1800" spc="-1" strike="noStrike">
                          <a:solidFill>
                            <a:srgbClr val="000000"/>
                          </a:solidFill>
                          <a:latin typeface="Lato"/>
                          <a:ea typeface="PingFang SC"/>
                        </a:rPr>
                        <a:t>365 na araw</a:t>
                      </a:r>
                      <a:r>
                        <a:rPr b="0" lang="en-PH" sz="1800" spc="-1" strike="noStrike">
                          <a:solidFill>
                            <a:srgbClr val="000000"/>
                          </a:solidFill>
                          <a:latin typeface="Lato"/>
                          <a:ea typeface="PingFang SC"/>
                        </a:rPr>
                        <a:t> sa loob ng isang taon na kanilang hinati sa </a:t>
                      </a:r>
                      <a:r>
                        <a:rPr b="1" lang="en-PH" sz="1800" spc="-1" strike="noStrike">
                          <a:solidFill>
                            <a:srgbClr val="000000"/>
                          </a:solidFill>
                          <a:latin typeface="Lato"/>
                          <a:ea typeface="PingFang SC"/>
                        </a:rPr>
                        <a:t>12 buwan</a:t>
                      </a:r>
                      <a:r>
                        <a:rPr b="0" lang="en-PH" sz="1800" spc="-1" strike="noStrike">
                          <a:solidFill>
                            <a:srgbClr val="000000"/>
                          </a:solidFill>
                          <a:latin typeface="Lato"/>
                          <a:ea typeface="PingFang SC"/>
                        </a:rPr>
                        <a:t>.</a:t>
                      </a:r>
                      <a:endParaRPr b="0" lang="en-PH" sz="1800" spc="-1" strike="noStrike">
                        <a:solidFill>
                          <a:srgbClr val="000000"/>
                        </a:solidFill>
                        <a:latin typeface="Arial"/>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PingFang SC"/>
                        </a:rPr>
                        <a:t>Nagmula sa mga Egyptian ang </a:t>
                      </a:r>
                      <a:r>
                        <a:rPr b="1" i="1" lang="en-PH" sz="1800" spc="-1" strike="noStrike">
                          <a:solidFill>
                            <a:srgbClr val="000000"/>
                          </a:solidFill>
                          <a:latin typeface="Lato"/>
                          <a:ea typeface="PingFang SC"/>
                        </a:rPr>
                        <a:t>hieroglyphics</a:t>
                      </a:r>
                      <a:r>
                        <a:rPr b="0" lang="en-PH" sz="1800" spc="-1" strike="noStrike">
                          <a:solidFill>
                            <a:srgbClr val="000000"/>
                          </a:solidFill>
                          <a:latin typeface="Lato"/>
                          <a:ea typeface="PingFang SC"/>
                        </a:rPr>
                        <a:t>. Ito ay isang sistema ng panulat na binubuo ng 24 na simbolo at ang bawat isang simbolo ay kumakatawan ng isang letrang katinig. Ito ay mula sa dalawang salitang Griyego na </a:t>
                      </a:r>
                      <a:r>
                        <a:rPr b="1" i="1" lang="en-PH" sz="1800" spc="-1" strike="noStrike">
                          <a:solidFill>
                            <a:srgbClr val="000000"/>
                          </a:solidFill>
                          <a:latin typeface="Lato"/>
                          <a:ea typeface="PingFang SC"/>
                        </a:rPr>
                        <a:t>hier</a:t>
                      </a:r>
                      <a:r>
                        <a:rPr b="0" lang="en-PH" sz="1800" spc="-1" strike="noStrike">
                          <a:solidFill>
                            <a:srgbClr val="000000"/>
                          </a:solidFill>
                          <a:latin typeface="Lato"/>
                          <a:ea typeface="PingFang SC"/>
                        </a:rPr>
                        <a:t>, na ang ibig sabihin ay “sagrado” o “banal” at </a:t>
                      </a:r>
                      <a:r>
                        <a:rPr b="1" i="1" lang="en-PH" sz="1800" spc="-1" strike="noStrike">
                          <a:solidFill>
                            <a:srgbClr val="000000"/>
                          </a:solidFill>
                          <a:latin typeface="Lato"/>
                          <a:ea typeface="PingFang SC"/>
                        </a:rPr>
                        <a:t>glype</a:t>
                      </a:r>
                      <a:r>
                        <a:rPr b="0" lang="en-PH" sz="1800" spc="-1" strike="noStrike">
                          <a:solidFill>
                            <a:srgbClr val="000000"/>
                          </a:solidFill>
                          <a:latin typeface="Lato"/>
                          <a:ea typeface="PingFang SC"/>
                        </a:rPr>
                        <a:t> na nangangahulugang “pagsulat.” Noong 1789, natagpuan ng mga inhenyerong Pranses sa isang ekspedisyon ng hukbo ni Napoleon Bonaparte ang tapyas na bato sa Nile Delta. Ito ay naglalaman ng tatlong uri ng panulat na </a:t>
                      </a:r>
                      <a:r>
                        <a:rPr b="0" i="1" lang="en-PH" sz="1800" spc="-1" strike="noStrike">
                          <a:solidFill>
                            <a:srgbClr val="000000"/>
                          </a:solidFill>
                          <a:latin typeface="Lato"/>
                          <a:ea typeface="PingFang SC"/>
                        </a:rPr>
                        <a:t>hieroglyphics</a:t>
                      </a:r>
                      <a:r>
                        <a:rPr b="0" lang="en-PH" sz="1800" spc="-1" strike="noStrike">
                          <a:solidFill>
                            <a:srgbClr val="000000"/>
                          </a:solidFill>
                          <a:latin typeface="Lato"/>
                          <a:ea typeface="PingFang SC"/>
                        </a:rPr>
                        <a:t>. Tinawag itong </a:t>
                      </a:r>
                      <a:r>
                        <a:rPr b="1" lang="en-PH" sz="1800" spc="-1" strike="noStrike">
                          <a:solidFill>
                            <a:srgbClr val="000000"/>
                          </a:solidFill>
                          <a:latin typeface="Lato"/>
                          <a:ea typeface="PingFang SC"/>
                        </a:rPr>
                        <a:t>Rosetta Stone</a:t>
                      </a:r>
                      <a:r>
                        <a:rPr b="0" lang="en-PH" sz="1800" spc="-1" strike="noStrike">
                          <a:solidFill>
                            <a:srgbClr val="000000"/>
                          </a:solidFill>
                          <a:latin typeface="Lato"/>
                          <a:ea typeface="PingFang SC"/>
                        </a:rPr>
                        <a:t> na inukit noong 196 BCE. Isang iskolar na Pranses na si </a:t>
                      </a:r>
                      <a:r>
                        <a:rPr b="1" lang="en-PH" sz="1800" spc="-1" strike="noStrike">
                          <a:solidFill>
                            <a:srgbClr val="000000"/>
                          </a:solidFill>
                          <a:latin typeface="Lato"/>
                          <a:ea typeface="PingFang SC"/>
                        </a:rPr>
                        <a:t>Jean Francois Champollion</a:t>
                      </a:r>
                      <a:r>
                        <a:rPr b="0" lang="en-PH" sz="1800" spc="-1" strike="noStrike">
                          <a:solidFill>
                            <a:srgbClr val="000000"/>
                          </a:solidFill>
                          <a:latin typeface="Lato"/>
                          <a:ea typeface="PingFang SC"/>
                        </a:rPr>
                        <a:t> ang nakabasa ng Rosetta Stone. Ito ang nagbukas sa kasaysayan ng sinaunang Egypt.</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Rectangle 53"/>
          <p:cNvSpPr/>
          <p:nvPr/>
        </p:nvSpPr>
        <p:spPr>
          <a:xfrm>
            <a:off x="-113040" y="532080"/>
            <a:ext cx="7338960" cy="11473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13" name="Rectangle 54"/>
          <p:cNvSpPr/>
          <p:nvPr/>
        </p:nvSpPr>
        <p:spPr>
          <a:xfrm>
            <a:off x="426960" y="532080"/>
            <a:ext cx="74217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Kontribusyon ng mga Sinaunang Kabihasnan sa Daigdig </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214" name=""/>
          <p:cNvGraphicFramePr/>
          <p:nvPr/>
        </p:nvGraphicFramePr>
        <p:xfrm>
          <a:off x="742320" y="1877400"/>
          <a:ext cx="10625760" cy="4219560"/>
        </p:xfrm>
        <a:graphic>
          <a:graphicData uri="http://schemas.openxmlformats.org/drawingml/2006/table">
            <a:tbl>
              <a:tblPr/>
              <a:tblGrid>
                <a:gridCol w="1748520"/>
                <a:gridCol w="8877600"/>
              </a:tblGrid>
              <a:tr h="4219560">
                <a:tc>
                  <a:txBody>
                    <a:bodyPr lIns="90000" rIns="90000" anchor="ctr">
                      <a:noAutofit/>
                    </a:bodyPr>
                    <a:p>
                      <a:pPr algn="ctr">
                        <a:lnSpc>
                          <a:spcPct val="100000"/>
                        </a:lnSpc>
                      </a:pPr>
                      <a:r>
                        <a:rPr b="1" lang="en-PH" sz="1800" spc="-1" strike="noStrike">
                          <a:solidFill>
                            <a:srgbClr val="000000"/>
                          </a:solidFill>
                          <a:latin typeface="Lato"/>
                        </a:rPr>
                        <a:t>Egypt</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Kinilala ang mga Egyptian sa larang ng pag-eembalsamo na tinawag na </a:t>
                      </a:r>
                      <a:r>
                        <a:rPr b="1" i="1" lang="en-PH" sz="1800" spc="-1" strike="noStrike">
                          <a:solidFill>
                            <a:srgbClr val="000000"/>
                          </a:solidFill>
                          <a:latin typeface="Lato"/>
                          <a:ea typeface="PingFang SC"/>
                        </a:rPr>
                        <a:t>mummification</a:t>
                      </a:r>
                      <a:r>
                        <a:rPr b="0" lang="en-PH" sz="1800" spc="-1" strike="noStrike">
                          <a:solidFill>
                            <a:srgbClr val="000000"/>
                          </a:solidFill>
                          <a:latin typeface="Lato"/>
                          <a:ea typeface="PingFang SC"/>
                        </a:rPr>
                        <a:t>. Nagsimula ang prosesong ito noong 2600 BCE sa panahon ni </a:t>
                      </a:r>
                      <a:r>
                        <a:rPr b="1" lang="en-PH" sz="1800" spc="-1" strike="noStrike">
                          <a:solidFill>
                            <a:srgbClr val="000000"/>
                          </a:solidFill>
                          <a:latin typeface="Lato"/>
                          <a:ea typeface="PingFang SC"/>
                        </a:rPr>
                        <a:t>Haring Khufu</a:t>
                      </a:r>
                      <a:r>
                        <a:rPr b="0" lang="en-PH" sz="1800" spc="-1" strike="noStrike">
                          <a:solidFill>
                            <a:srgbClr val="000000"/>
                          </a:solidFill>
                          <a:latin typeface="Lato"/>
                          <a:ea typeface="PingFang SC"/>
                        </a:rPr>
                        <a:t>. Isang </a:t>
                      </a:r>
                      <a:r>
                        <a:rPr b="0" i="1" lang="en-PH" sz="1800" spc="-1" strike="noStrike">
                          <a:solidFill>
                            <a:srgbClr val="000000"/>
                          </a:solidFill>
                          <a:latin typeface="Lato"/>
                          <a:ea typeface="PingFang SC"/>
                        </a:rPr>
                        <a:t>mummy</a:t>
                      </a:r>
                      <a:r>
                        <a:rPr b="0" lang="en-PH" sz="1800" spc="-1" strike="noStrike">
                          <a:solidFill>
                            <a:srgbClr val="000000"/>
                          </a:solidFill>
                          <a:latin typeface="Lato"/>
                          <a:ea typeface="PingFang SC"/>
                        </a:rPr>
                        <a:t> ang natagpuan sa Medun na tinatayang pinakaluma. Natagpuan ito ni Sir Flinders Petrie. Ang pag-eembalsamo ay isang ritwal sa mga Egyptian at ito ay nakatala sa kanilang </a:t>
                      </a:r>
                      <a:r>
                        <a:rPr b="0" i="1" lang="en-PH" sz="1800" spc="-1" strike="noStrike">
                          <a:solidFill>
                            <a:srgbClr val="000000"/>
                          </a:solidFill>
                          <a:latin typeface="Lato"/>
                          <a:ea typeface="PingFang SC"/>
                        </a:rPr>
                        <a:t>scroll</a:t>
                      </a:r>
                      <a:r>
                        <a:rPr b="0" lang="en-PH" sz="1800" spc="-1" strike="noStrike">
                          <a:solidFill>
                            <a:srgbClr val="000000"/>
                          </a:solidFill>
                          <a:latin typeface="Lato"/>
                          <a:ea typeface="PingFang SC"/>
                        </a:rPr>
                        <a:t> na tinawag nilang </a:t>
                      </a:r>
                      <a:r>
                        <a:rPr b="1" lang="en-PH" sz="1800" spc="-1" strike="noStrike">
                          <a:solidFill>
                            <a:srgbClr val="000000"/>
                          </a:solidFill>
                          <a:latin typeface="Lato"/>
                          <a:ea typeface="PingFang SC"/>
                        </a:rPr>
                        <a:t>Book of the Dead.</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Nailimbag ng mga Egyptian ang </a:t>
                      </a:r>
                      <a:r>
                        <a:rPr b="1" lang="en-PH" sz="1800" spc="-1" strike="noStrike">
                          <a:solidFill>
                            <a:srgbClr val="000000"/>
                          </a:solidFill>
                          <a:latin typeface="Lato"/>
                          <a:ea typeface="PingFang SC"/>
                        </a:rPr>
                        <a:t>kauna-unahang aklat na medikal.</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mga </a:t>
                      </a:r>
                      <a:r>
                        <a:rPr b="1" lang="en-PH" sz="1800" spc="-1" strike="noStrike">
                          <a:solidFill>
                            <a:srgbClr val="000000"/>
                          </a:solidFill>
                          <a:latin typeface="Lato"/>
                          <a:ea typeface="PingFang SC"/>
                        </a:rPr>
                        <a:t>piramide</a:t>
                      </a:r>
                      <a:r>
                        <a:rPr b="0" lang="en-PH" sz="1800" spc="-1" strike="noStrike">
                          <a:solidFill>
                            <a:srgbClr val="000000"/>
                          </a:solidFill>
                          <a:latin typeface="Lato"/>
                          <a:ea typeface="PingFang SC"/>
                        </a:rPr>
                        <a:t> ay dakilang ambag ng mga Egyptian. Marami pang mga piramide na tinawag na monumentong bato ang nananatili pa hanggang sa kasalukuyang panahon. Itinuring na pinakadakila sa mga piramide ang piramide ni </a:t>
                      </a:r>
                      <a:r>
                        <a:rPr b="1" lang="en-PH" sz="1800" spc="-1" strike="noStrike">
                          <a:solidFill>
                            <a:srgbClr val="000000"/>
                          </a:solidFill>
                          <a:latin typeface="Lato"/>
                          <a:ea typeface="PingFang SC"/>
                        </a:rPr>
                        <a:t>Khufu </a:t>
                      </a:r>
                      <a:r>
                        <a:rPr b="0" lang="en-PH" sz="1800" spc="-1" strike="noStrike">
                          <a:solidFill>
                            <a:srgbClr val="000000"/>
                          </a:solidFill>
                          <a:latin typeface="Lato"/>
                          <a:ea typeface="PingFang SC"/>
                        </a:rPr>
                        <a:t>o </a:t>
                      </a:r>
                      <a:r>
                        <a:rPr b="1" lang="en-PH" sz="1800" spc="-1" strike="noStrike">
                          <a:solidFill>
                            <a:srgbClr val="000000"/>
                          </a:solidFill>
                          <a:latin typeface="Lato"/>
                          <a:ea typeface="PingFang SC"/>
                        </a:rPr>
                        <a:t>Cheops</a:t>
                      </a:r>
                      <a:r>
                        <a:rPr b="0" lang="en-PH" sz="1800" spc="-1" strike="noStrike">
                          <a:solidFill>
                            <a:srgbClr val="000000"/>
                          </a:solidFill>
                          <a:latin typeface="Lato"/>
                          <a:ea typeface="PingFang SC"/>
                        </a:rPr>
                        <a:t>.</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Nakagawa ang mga Egyptian ng papel na nagmula sa halamang </a:t>
                      </a:r>
                      <a:r>
                        <a:rPr b="1" i="1" lang="en-PH" sz="1800" spc="-1" strike="noStrike">
                          <a:solidFill>
                            <a:srgbClr val="000000"/>
                          </a:solidFill>
                          <a:latin typeface="Lato"/>
                          <a:ea typeface="PingFang SC"/>
                        </a:rPr>
                        <a:t>papyrus</a:t>
                      </a:r>
                      <a:r>
                        <a:rPr b="0" lang="en-PH" sz="1800" spc="-1" strike="noStrike">
                          <a:solidFill>
                            <a:srgbClr val="000000"/>
                          </a:solidFill>
                          <a:latin typeface="Lato"/>
                          <a:ea typeface="PingFang SC"/>
                        </a:rPr>
                        <a:t> na matatagpuan sa may lambak ng Nile River.</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Rectangle 55"/>
          <p:cNvSpPr/>
          <p:nvPr/>
        </p:nvSpPr>
        <p:spPr>
          <a:xfrm>
            <a:off x="-113040" y="532080"/>
            <a:ext cx="7338960" cy="11473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16" name="Rectangle 56"/>
          <p:cNvSpPr/>
          <p:nvPr/>
        </p:nvSpPr>
        <p:spPr>
          <a:xfrm>
            <a:off x="426960" y="532080"/>
            <a:ext cx="73504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Kontribusyon ng mga Sinaunang Kabihasnan sa Daigdig </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217" name=""/>
          <p:cNvGraphicFramePr/>
          <p:nvPr/>
        </p:nvGraphicFramePr>
        <p:xfrm>
          <a:off x="742320" y="1877400"/>
          <a:ext cx="10625760" cy="3785040"/>
        </p:xfrm>
        <a:graphic>
          <a:graphicData uri="http://schemas.openxmlformats.org/drawingml/2006/table">
            <a:tbl>
              <a:tblPr/>
              <a:tblGrid>
                <a:gridCol w="1748520"/>
                <a:gridCol w="8877600"/>
              </a:tblGrid>
              <a:tr h="3785040">
                <a:tc>
                  <a:txBody>
                    <a:bodyPr lIns="90000" rIns="90000" anchor="ctr">
                      <a:noAutofit/>
                    </a:bodyPr>
                    <a:p>
                      <a:pPr algn="ctr">
                        <a:lnSpc>
                          <a:spcPct val="100000"/>
                        </a:lnSpc>
                      </a:pPr>
                      <a:r>
                        <a:rPr b="1" lang="en-PH" sz="1800" spc="-1" strike="noStrike">
                          <a:solidFill>
                            <a:srgbClr val="000000"/>
                          </a:solidFill>
                          <a:latin typeface="Lato"/>
                        </a:rPr>
                        <a:t>Persian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Ipinakilala ang </a:t>
                      </a:r>
                      <a:r>
                        <a:rPr b="1" i="1" lang="en-PH" sz="1800" spc="-1" strike="noStrike">
                          <a:solidFill>
                            <a:srgbClr val="000000"/>
                          </a:solidFill>
                          <a:latin typeface="Lato"/>
                          <a:ea typeface="PingFang SC"/>
                        </a:rPr>
                        <a:t>satrapy</a:t>
                      </a:r>
                      <a:r>
                        <a:rPr b="0" lang="en-PH" sz="1800" spc="-1" strike="noStrike">
                          <a:solidFill>
                            <a:srgbClr val="000000"/>
                          </a:solidFill>
                          <a:latin typeface="Lato"/>
                          <a:ea typeface="PingFang SC"/>
                        </a:rPr>
                        <a:t> o paghahati ng imperyo sa mga lalawigan para mas madaling pamahalaan.</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Itinatalaga ang pinuno nito na tinawag na satrap ng hari ng imperyo.</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Nalinang ang sentralisadong pamamahala</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Ipinakilala ang </a:t>
                      </a:r>
                      <a:r>
                        <a:rPr b="1" lang="en-PH" sz="1800" spc="-1" strike="noStrike">
                          <a:solidFill>
                            <a:srgbClr val="000000"/>
                          </a:solidFill>
                          <a:latin typeface="Lato"/>
                          <a:ea typeface="PingFang SC"/>
                        </a:rPr>
                        <a:t>Zoroastrianism</a:t>
                      </a:r>
                      <a:r>
                        <a:rPr b="0" lang="en-PH" sz="1800" spc="-1" strike="noStrike">
                          <a:solidFill>
                            <a:srgbClr val="000000"/>
                          </a:solidFill>
                          <a:latin typeface="Lato"/>
                          <a:ea typeface="PingFang SC"/>
                        </a:rPr>
                        <a:t> o ang pananampalataya na nagpakilala ng konsepto ng pagpili ng tao sa landas na kanilang tatahakin.</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karapatan ng mga tao sa mga lupang sakop ay binigyang-diin ng mga Persian.</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Makatao ang naging pamumuno sa bansa dahil sa pagkilala sa karapatan ng bawat Persian at maging ang mga taong kanilang nasakop.</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Rectangle 57"/>
          <p:cNvSpPr/>
          <p:nvPr/>
        </p:nvSpPr>
        <p:spPr>
          <a:xfrm>
            <a:off x="-113040" y="532080"/>
            <a:ext cx="7338960" cy="11473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19" name="Rectangle 58"/>
          <p:cNvSpPr/>
          <p:nvPr/>
        </p:nvSpPr>
        <p:spPr>
          <a:xfrm>
            <a:off x="426960" y="532080"/>
            <a:ext cx="7093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Kontribusyon ng mga Sinaunang Kabihasnan sa Daigdig </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220" name=""/>
          <p:cNvGraphicFramePr/>
          <p:nvPr/>
        </p:nvGraphicFramePr>
        <p:xfrm>
          <a:off x="742320" y="1877400"/>
          <a:ext cx="10625760" cy="3640320"/>
        </p:xfrm>
        <a:graphic>
          <a:graphicData uri="http://schemas.openxmlformats.org/drawingml/2006/table">
            <a:tbl>
              <a:tblPr/>
              <a:tblGrid>
                <a:gridCol w="1748520"/>
                <a:gridCol w="8877600"/>
              </a:tblGrid>
              <a:tr h="3640320">
                <a:tc>
                  <a:txBody>
                    <a:bodyPr lIns="90000" rIns="90000" anchor="ctr">
                      <a:noAutofit/>
                    </a:bodyPr>
                    <a:p>
                      <a:pPr algn="ctr">
                        <a:lnSpc>
                          <a:spcPct val="100000"/>
                        </a:lnSpc>
                      </a:pPr>
                      <a:r>
                        <a:rPr b="1" lang="en-PH" sz="1800" spc="-1" strike="noStrike">
                          <a:solidFill>
                            <a:srgbClr val="000000"/>
                          </a:solidFill>
                          <a:latin typeface="Lato"/>
                        </a:rPr>
                        <a:t>Pheonician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PingFang SC"/>
                        </a:rPr>
                        <a:t>Nakaimbento ng pangkulay o </a:t>
                      </a:r>
                      <a:r>
                        <a:rPr b="0" i="1" lang="en-PH" sz="1800" spc="-1" strike="noStrike">
                          <a:solidFill>
                            <a:srgbClr val="000000"/>
                          </a:solidFill>
                          <a:latin typeface="Lato"/>
                          <a:ea typeface="PingFang SC"/>
                        </a:rPr>
                        <a:t>dye</a:t>
                      </a:r>
                      <a:r>
                        <a:rPr b="0" lang="en-PH" sz="1800" spc="-1" strike="noStrike">
                          <a:solidFill>
                            <a:srgbClr val="000000"/>
                          </a:solidFill>
                          <a:latin typeface="Lato"/>
                          <a:ea typeface="PingFang SC"/>
                        </a:rPr>
                        <a:t> na nagmula sa kabibe.</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PingFang SC"/>
                        </a:rPr>
                        <a:t>Ipinakilala ang </a:t>
                      </a:r>
                      <a:r>
                        <a:rPr b="1" lang="en-PH" sz="1800" spc="-1" strike="noStrike">
                          <a:solidFill>
                            <a:srgbClr val="000000"/>
                          </a:solidFill>
                          <a:latin typeface="Lato"/>
                          <a:ea typeface="PingFang SC"/>
                        </a:rPr>
                        <a:t>alpabeto</a:t>
                      </a:r>
                      <a:r>
                        <a:rPr b="0" lang="en-PH" sz="1800" spc="-1" strike="noStrike">
                          <a:solidFill>
                            <a:srgbClr val="000000"/>
                          </a:solidFill>
                          <a:latin typeface="Lato"/>
                          <a:ea typeface="PingFang SC"/>
                        </a:rPr>
                        <a:t> na may 22 letra. Nilinang ito ng mga Griyego at dinagdagan pa ng mga Romano. Ang salitang </a:t>
                      </a:r>
                      <a:r>
                        <a:rPr b="0" i="1" lang="en-PH" sz="1800" spc="-1" strike="noStrike">
                          <a:solidFill>
                            <a:srgbClr val="000000"/>
                          </a:solidFill>
                          <a:latin typeface="Lato"/>
                          <a:ea typeface="PingFang SC"/>
                        </a:rPr>
                        <a:t>alphabet</a:t>
                      </a:r>
                      <a:r>
                        <a:rPr b="0" lang="en-PH" sz="1800" spc="-1" strike="noStrike">
                          <a:solidFill>
                            <a:srgbClr val="000000"/>
                          </a:solidFill>
                          <a:latin typeface="Lato"/>
                          <a:ea typeface="PingFang SC"/>
                        </a:rPr>
                        <a:t> ay hango sa mga Phoenician. Ang </a:t>
                      </a:r>
                      <a:r>
                        <a:rPr b="0" i="1" lang="en-PH" sz="1800" spc="-1" strike="noStrike">
                          <a:solidFill>
                            <a:srgbClr val="000000"/>
                          </a:solidFill>
                          <a:latin typeface="Lato"/>
                          <a:ea typeface="PingFang SC"/>
                        </a:rPr>
                        <a:t>aleph</a:t>
                      </a:r>
                      <a:r>
                        <a:rPr b="0" lang="en-PH" sz="1800" spc="-1" strike="noStrike">
                          <a:solidFill>
                            <a:srgbClr val="000000"/>
                          </a:solidFill>
                          <a:latin typeface="Lato"/>
                          <a:ea typeface="PingFang SC"/>
                        </a:rPr>
                        <a:t> ay ang unang letra ng mga Phoenician at ang beth ang ikalawa.</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PingFang SC"/>
                        </a:rPr>
                        <a:t>Ipinakilala ang konsepto ng kolonya. Ang mga kolonya ay naging bagsakan ng mga kalakal tulad ng Carthage sa Africa.</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PingFang SC"/>
                        </a:rPr>
                        <a:t>Ang kaalaman sa paggawa ng mga </a:t>
                      </a:r>
                      <a:r>
                        <a:rPr b="1" lang="en-PH" sz="1800" spc="-1" strike="noStrike">
                          <a:solidFill>
                            <a:srgbClr val="000000"/>
                          </a:solidFill>
                          <a:latin typeface="Lato"/>
                          <a:ea typeface="PingFang SC"/>
                        </a:rPr>
                        <a:t>sasakyang pandagat</a:t>
                      </a:r>
                      <a:r>
                        <a:rPr b="0" lang="en-PH" sz="1800" spc="-1" strike="noStrike">
                          <a:solidFill>
                            <a:srgbClr val="000000"/>
                          </a:solidFill>
                          <a:latin typeface="Lato"/>
                          <a:ea typeface="PingFang SC"/>
                        </a:rPr>
                        <a:t> ay nagmula sa mga Phoenician.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Rectangle 59"/>
          <p:cNvSpPr/>
          <p:nvPr/>
        </p:nvSpPr>
        <p:spPr>
          <a:xfrm>
            <a:off x="-113040" y="532080"/>
            <a:ext cx="7338960" cy="11473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22" name="Rectangle 60"/>
          <p:cNvSpPr/>
          <p:nvPr/>
        </p:nvSpPr>
        <p:spPr>
          <a:xfrm>
            <a:off x="426960" y="532080"/>
            <a:ext cx="70930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Kontribusyon ng mga Sinaunang Kabihasnan sa Daigdig </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223" name=""/>
          <p:cNvGraphicFramePr/>
          <p:nvPr/>
        </p:nvGraphicFramePr>
        <p:xfrm>
          <a:off x="742320" y="1877400"/>
          <a:ext cx="10625760" cy="3640320"/>
        </p:xfrm>
        <a:graphic>
          <a:graphicData uri="http://schemas.openxmlformats.org/drawingml/2006/table">
            <a:tbl>
              <a:tblPr/>
              <a:tblGrid>
                <a:gridCol w="1748520"/>
                <a:gridCol w="8877600"/>
              </a:tblGrid>
              <a:tr h="3640320">
                <a:tc>
                  <a:txBody>
                    <a:bodyPr lIns="90000" rIns="90000" anchor="ctr">
                      <a:noAutofit/>
                    </a:bodyPr>
                    <a:p>
                      <a:pPr algn="ctr">
                        <a:lnSpc>
                          <a:spcPct val="100000"/>
                        </a:lnSpc>
                      </a:pPr>
                      <a:r>
                        <a:rPr b="1" lang="en-PH" sz="1800" spc="-1" strike="noStrike">
                          <a:solidFill>
                            <a:srgbClr val="000000"/>
                          </a:solidFill>
                          <a:latin typeface="Lato"/>
                        </a:rPr>
                        <a:t>Hindu</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a:t>
                      </a:r>
                      <a:r>
                        <a:rPr b="1" lang="en-PH" sz="1800" spc="-1" strike="noStrike">
                          <a:solidFill>
                            <a:srgbClr val="000000"/>
                          </a:solidFill>
                          <a:latin typeface="Lato"/>
                          <a:ea typeface="PingFang SC"/>
                        </a:rPr>
                        <a:t>urban planning</a:t>
                      </a:r>
                      <a:r>
                        <a:rPr b="0" lang="en-PH" sz="1800" spc="-1" strike="noStrike">
                          <a:solidFill>
                            <a:srgbClr val="000000"/>
                          </a:solidFill>
                          <a:latin typeface="Lato"/>
                          <a:ea typeface="PingFang SC"/>
                        </a:rPr>
                        <a:t> sa Mohenjo-daro</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sistemang </a:t>
                      </a:r>
                      <a:r>
                        <a:rPr b="1" i="1" lang="en-PH" sz="1800" spc="-1" strike="noStrike">
                          <a:solidFill>
                            <a:srgbClr val="000000"/>
                          </a:solidFill>
                          <a:latin typeface="Lato"/>
                          <a:ea typeface="PingFang SC"/>
                        </a:rPr>
                        <a:t>decimal</a:t>
                      </a:r>
                      <a:r>
                        <a:rPr b="0" i="1" lang="en-PH" sz="1800" spc="-1" strike="noStrike">
                          <a:solidFill>
                            <a:srgbClr val="000000"/>
                          </a:solidFill>
                          <a:latin typeface="Lato"/>
                          <a:ea typeface="PingFang SC"/>
                        </a:rPr>
                        <a:t> </a:t>
                      </a:r>
                      <a:r>
                        <a:rPr b="0" lang="en-PH" sz="1800" spc="-1" strike="noStrike">
                          <a:solidFill>
                            <a:srgbClr val="000000"/>
                          </a:solidFill>
                          <a:latin typeface="Lato"/>
                          <a:ea typeface="PingFang SC"/>
                        </a:rPr>
                        <a:t>at konsepto ng </a:t>
                      </a:r>
                      <a:r>
                        <a:rPr b="1" i="1" lang="en-PH" sz="1800" spc="-1" strike="noStrike">
                          <a:solidFill>
                            <a:srgbClr val="000000"/>
                          </a:solidFill>
                          <a:latin typeface="Lato"/>
                          <a:ea typeface="PingFang SC"/>
                        </a:rPr>
                        <a:t>zero</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sistemang lagusan o </a:t>
                      </a:r>
                      <a:r>
                        <a:rPr b="1" i="1" lang="en-PH" sz="1800" spc="-1" strike="noStrike">
                          <a:solidFill>
                            <a:srgbClr val="000000"/>
                          </a:solidFill>
                          <a:latin typeface="Lato"/>
                          <a:ea typeface="PingFang SC"/>
                        </a:rPr>
                        <a:t>drainage system</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dalawang epiko ng India na ang </a:t>
                      </a:r>
                      <a:r>
                        <a:rPr b="1" i="1" lang="en-PH" sz="1800" spc="-1" strike="noStrike">
                          <a:solidFill>
                            <a:srgbClr val="000000"/>
                          </a:solidFill>
                          <a:latin typeface="Lato"/>
                          <a:ea typeface="PingFang SC"/>
                        </a:rPr>
                        <a:t>Mahabharata</a:t>
                      </a:r>
                      <a:r>
                        <a:rPr b="0" lang="en-PH" sz="1800" spc="-1" strike="noStrike">
                          <a:solidFill>
                            <a:srgbClr val="000000"/>
                          </a:solidFill>
                          <a:latin typeface="Lato"/>
                          <a:ea typeface="PingFang SC"/>
                        </a:rPr>
                        <a:t> at </a:t>
                      </a:r>
                      <a:r>
                        <a:rPr b="1" i="1" lang="en-PH" sz="1800" spc="-1" strike="noStrike">
                          <a:solidFill>
                            <a:srgbClr val="000000"/>
                          </a:solidFill>
                          <a:latin typeface="Lato"/>
                          <a:ea typeface="PingFang SC"/>
                        </a:rPr>
                        <a:t>Ramayana</a:t>
                      </a:r>
                      <a:r>
                        <a:rPr b="0" lang="en-PH" sz="1800" spc="-1" strike="noStrike">
                          <a:solidFill>
                            <a:srgbClr val="000000"/>
                          </a:solidFill>
                          <a:latin typeface="Lato"/>
                          <a:ea typeface="PingFang SC"/>
                        </a:rPr>
                        <a:t> na nagpapahayag ng pagpapahalaga ng mga Hindu</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a:t>
                      </a:r>
                      <a:r>
                        <a:rPr b="1" i="1" lang="en-PH" sz="1800" spc="-1" strike="noStrike">
                          <a:solidFill>
                            <a:srgbClr val="000000"/>
                          </a:solidFill>
                          <a:latin typeface="Lato"/>
                          <a:ea typeface="PingFang SC"/>
                        </a:rPr>
                        <a:t>Upanishads</a:t>
                      </a:r>
                      <a:r>
                        <a:rPr b="0" lang="en-PH" sz="1800" spc="-1" strike="noStrike">
                          <a:solidFill>
                            <a:srgbClr val="000000"/>
                          </a:solidFill>
                          <a:latin typeface="Lato"/>
                          <a:ea typeface="PingFang SC"/>
                        </a:rPr>
                        <a:t> na tanyag na koleksiyon ng mga sulatin na naglalaman ng mga banal na sulatin.</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Naglalaman ito ng kung ano ang tama at mali, ang kahahantungan ng tao, at iba pang kaisipang pandaigdig.</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29"/>
          <p:cNvSpPr/>
          <p:nvPr/>
        </p:nvSpPr>
        <p:spPr>
          <a:xfrm>
            <a:off x="-113040" y="532080"/>
            <a:ext cx="38199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30"/>
          <p:cNvSpPr/>
          <p:nvPr/>
        </p:nvSpPr>
        <p:spPr>
          <a:xfrm>
            <a:off x="426960" y="532080"/>
            <a:ext cx="31064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Mesopotamia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39" name=""/>
          <p:cNvGraphicFramePr/>
          <p:nvPr/>
        </p:nvGraphicFramePr>
        <p:xfrm>
          <a:off x="742320" y="1445400"/>
          <a:ext cx="10814040" cy="3782520"/>
        </p:xfrm>
        <a:graphic>
          <a:graphicData uri="http://schemas.openxmlformats.org/drawingml/2006/table">
            <a:tbl>
              <a:tblPr/>
              <a:tblGrid>
                <a:gridCol w="1748520"/>
                <a:gridCol w="9065880"/>
              </a:tblGrid>
              <a:tr h="891720">
                <a:tc>
                  <a:txBody>
                    <a:bodyPr lIns="90000" rIns="90000" anchor="ctr">
                      <a:noAutofit/>
                    </a:bodyPr>
                    <a:p>
                      <a:pPr algn="ctr">
                        <a:lnSpc>
                          <a:spcPct val="100000"/>
                        </a:lnSpc>
                      </a:pPr>
                      <a:r>
                        <a:rPr b="1" lang="en-PH" sz="1800" spc="-1" strike="noStrike">
                          <a:solidFill>
                            <a:srgbClr val="000000"/>
                          </a:solidFill>
                          <a:latin typeface="Lato"/>
                          <a:ea typeface="AppleSystemUIFont"/>
                        </a:rPr>
                        <a:t>Ekonomiya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Pagpapastol at pagsasaka ang naging pangunahing kabuhayan ng mga Sumerian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635120">
                <a:tc>
                  <a:txBody>
                    <a:bodyPr lIns="90000" rIns="90000" anchor="ctr">
                      <a:noAutofit/>
                    </a:bodyPr>
                    <a:p>
                      <a:pPr algn="ctr">
                        <a:lnSpc>
                          <a:spcPct val="100000"/>
                        </a:lnSpc>
                      </a:pPr>
                      <a:r>
                        <a:rPr b="1" lang="en-PH" sz="1800" spc="-1" strike="noStrike">
                          <a:solidFill>
                            <a:srgbClr val="000000"/>
                          </a:solidFill>
                          <a:latin typeface="Lato"/>
                          <a:ea typeface="AppleSystemUIFont"/>
                        </a:rPr>
                        <a:t>Sosyo-kultural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Para sa mga Sumerian, ang pinakamataas na tungkulin ay bigyang-dangal at papuri ang mga diyos at diyosa.</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Pinaniniwalaan ng sinaunang kabihasnang ito ang politeismo o ang pagsamba sa maraming diyos at diyosa.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255680">
                <a:tc>
                  <a:txBody>
                    <a:bodyPr lIns="90000" rIns="90000" anchor="ctr">
                      <a:noAutofit/>
                    </a:bodyPr>
                    <a:p>
                      <a:pPr algn="ctr">
                        <a:lnSpc>
                          <a:spcPct val="100000"/>
                        </a:lnSpc>
                      </a:pPr>
                      <a:r>
                        <a:rPr b="1" lang="en-PH" sz="1800" spc="-1" strike="noStrike">
                          <a:solidFill>
                            <a:srgbClr val="000000"/>
                          </a:solidFill>
                          <a:latin typeface="Lato"/>
                          <a:ea typeface="AppleSystemUIFont"/>
                        </a:rPr>
                        <a:t>Politika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Walang pagkakaisa ang mga lungsod-estado kaya madali silang nasakop ng iba’t ibang pangkat ng mga mandirigma tulad ng mga Akkadian, Babylonian, Hittite, Assyrian, Chaldean, at Persian.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Rectangle 61"/>
          <p:cNvSpPr/>
          <p:nvPr/>
        </p:nvSpPr>
        <p:spPr>
          <a:xfrm>
            <a:off x="-113040" y="532080"/>
            <a:ext cx="7338960" cy="11473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25" name="Rectangle 62"/>
          <p:cNvSpPr/>
          <p:nvPr/>
        </p:nvSpPr>
        <p:spPr>
          <a:xfrm>
            <a:off x="426960" y="532080"/>
            <a:ext cx="70786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Kontribusyon ng mga Sinaunang Kabihasnan sa Daigdig </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226" name=""/>
          <p:cNvGraphicFramePr/>
          <p:nvPr/>
        </p:nvGraphicFramePr>
        <p:xfrm>
          <a:off x="742320" y="1877400"/>
          <a:ext cx="10625760" cy="4277520"/>
        </p:xfrm>
        <a:graphic>
          <a:graphicData uri="http://schemas.openxmlformats.org/drawingml/2006/table">
            <a:tbl>
              <a:tblPr/>
              <a:tblGrid>
                <a:gridCol w="1748520"/>
                <a:gridCol w="8877600"/>
              </a:tblGrid>
              <a:tr h="4277520">
                <a:tc>
                  <a:txBody>
                    <a:bodyPr lIns="90000" rIns="90000" anchor="ctr">
                      <a:noAutofit/>
                    </a:bodyPr>
                    <a:p>
                      <a:pPr algn="ctr">
                        <a:lnSpc>
                          <a:spcPct val="100000"/>
                        </a:lnSpc>
                      </a:pPr>
                      <a:r>
                        <a:rPr b="1" lang="en-PH" sz="1800" spc="-1" strike="noStrike">
                          <a:solidFill>
                            <a:srgbClr val="000000"/>
                          </a:solidFill>
                          <a:latin typeface="Lato"/>
                        </a:rPr>
                        <a:t>China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Sistema ng pagsulat na inukit sa </a:t>
                      </a:r>
                      <a:r>
                        <a:rPr b="1" i="1" lang="en-PH" sz="1800" spc="-1" strike="noStrike">
                          <a:solidFill>
                            <a:srgbClr val="000000"/>
                          </a:solidFill>
                          <a:latin typeface="Lato"/>
                          <a:ea typeface="PingFang SC"/>
                        </a:rPr>
                        <a:t>oracle bone</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Mga kaisipan at pilosopiya: </a:t>
                      </a:r>
                      <a:r>
                        <a:rPr b="1" lang="en-PH" sz="1800" spc="-1" strike="noStrike">
                          <a:solidFill>
                            <a:srgbClr val="000000"/>
                          </a:solidFill>
                          <a:latin typeface="Lato"/>
                          <a:ea typeface="PingFang SC"/>
                        </a:rPr>
                        <a:t>Confucianism, Legalism, Taoism</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a:t>
                      </a:r>
                      <a:r>
                        <a:rPr b="1" lang="en-PH" sz="1800" spc="-1" strike="noStrike">
                          <a:solidFill>
                            <a:srgbClr val="000000"/>
                          </a:solidFill>
                          <a:latin typeface="Lato"/>
                          <a:ea typeface="PingFang SC"/>
                        </a:rPr>
                        <a:t>Great Wall</a:t>
                      </a:r>
                      <a:r>
                        <a:rPr b="0" lang="en-PH" sz="1800" spc="-1" strike="noStrike">
                          <a:solidFill>
                            <a:srgbClr val="000000"/>
                          </a:solidFill>
                          <a:latin typeface="Lato"/>
                          <a:ea typeface="PingFang SC"/>
                        </a:rPr>
                        <a:t>, bilang pananggalang sa mga nais lumusob sa lupain</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a:t>
                      </a:r>
                      <a:r>
                        <a:rPr b="1" lang="en-PH" sz="1800" spc="-1" strike="noStrike">
                          <a:solidFill>
                            <a:srgbClr val="000000"/>
                          </a:solidFill>
                          <a:latin typeface="Lato"/>
                          <a:ea typeface="PingFang SC"/>
                        </a:rPr>
                        <a:t>papel</a:t>
                      </a:r>
                      <a:r>
                        <a:rPr b="0" lang="en-PH" sz="1800" spc="-1" strike="noStrike">
                          <a:solidFill>
                            <a:srgbClr val="000000"/>
                          </a:solidFill>
                          <a:latin typeface="Lato"/>
                          <a:ea typeface="PingFang SC"/>
                        </a:rPr>
                        <a:t> at </a:t>
                      </a:r>
                      <a:r>
                        <a:rPr b="1" lang="en-PH" sz="1800" spc="-1" strike="noStrike">
                          <a:solidFill>
                            <a:srgbClr val="000000"/>
                          </a:solidFill>
                          <a:latin typeface="Lato"/>
                          <a:ea typeface="PingFang SC"/>
                        </a:rPr>
                        <a:t>porselana</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a:t>
                      </a:r>
                      <a:r>
                        <a:rPr b="1" lang="en-PH" sz="1800" spc="-1" strike="noStrike">
                          <a:solidFill>
                            <a:srgbClr val="000000"/>
                          </a:solidFill>
                          <a:latin typeface="Lato"/>
                          <a:ea typeface="PingFang SC"/>
                        </a:rPr>
                        <a:t>Silk Road </a:t>
                      </a:r>
                      <a:r>
                        <a:rPr b="0" lang="en-PH" sz="1800" spc="-1" strike="noStrike">
                          <a:solidFill>
                            <a:srgbClr val="000000"/>
                          </a:solidFill>
                          <a:latin typeface="Lato"/>
                          <a:ea typeface="PingFang SC"/>
                        </a:rPr>
                        <a:t>na nagpaunlad sa kalakalan sa pagitan ng China, Gitnang Silangang Asia, at Europa</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a:t>
                      </a:r>
                      <a:r>
                        <a:rPr b="1" lang="en-PH" sz="1800" spc="-1" strike="noStrike">
                          <a:solidFill>
                            <a:srgbClr val="000000"/>
                          </a:solidFill>
                          <a:latin typeface="Lato"/>
                          <a:ea typeface="PingFang SC"/>
                        </a:rPr>
                        <a:t>kalendaryo, pulbura, </a:t>
                      </a:r>
                      <a:r>
                        <a:rPr b="1" i="1" lang="en-PH" sz="1800" spc="-1" strike="noStrike">
                          <a:solidFill>
                            <a:srgbClr val="000000"/>
                          </a:solidFill>
                          <a:latin typeface="Lato"/>
                          <a:ea typeface="PingFang SC"/>
                        </a:rPr>
                        <a:t>water clock,</a:t>
                      </a:r>
                      <a:r>
                        <a:rPr b="0" lang="en-PH" sz="1800" spc="-1" strike="noStrike">
                          <a:solidFill>
                            <a:srgbClr val="000000"/>
                          </a:solidFill>
                          <a:latin typeface="Lato"/>
                          <a:ea typeface="PingFang SC"/>
                        </a:rPr>
                        <a:t> at </a:t>
                      </a:r>
                      <a:r>
                        <a:rPr b="1" i="1" lang="en-PH" sz="1800" spc="-1" strike="noStrike">
                          <a:solidFill>
                            <a:srgbClr val="000000"/>
                          </a:solidFill>
                          <a:latin typeface="Lato"/>
                          <a:ea typeface="PingFang SC"/>
                        </a:rPr>
                        <a:t>sundial</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pagsusulit sa serbisyo sibil </a:t>
                      </a:r>
                      <a:r>
                        <a:rPr b="1" i="1" lang="en-PH" sz="1800" spc="-1" strike="noStrike">
                          <a:solidFill>
                            <a:srgbClr val="000000"/>
                          </a:solidFill>
                          <a:latin typeface="Lato"/>
                          <a:ea typeface="PingFang SC"/>
                        </a:rPr>
                        <a:t>(civil service exam)</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a:t>
                      </a:r>
                      <a:r>
                        <a:rPr b="1" i="1" lang="en-PH" sz="1800" spc="-1" strike="noStrike">
                          <a:solidFill>
                            <a:srgbClr val="000000"/>
                          </a:solidFill>
                          <a:latin typeface="Lato"/>
                          <a:ea typeface="PingFang SC"/>
                        </a:rPr>
                        <a:t>acupuncture</a:t>
                      </a:r>
                      <a:r>
                        <a:rPr b="0" lang="en-PH" sz="1800" spc="-1" strike="noStrike">
                          <a:solidFill>
                            <a:srgbClr val="000000"/>
                          </a:solidFill>
                          <a:latin typeface="Lato"/>
                          <a:ea typeface="PingFang SC"/>
                        </a:rPr>
                        <a:t> sa larang ng medisina</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paggamit ng </a:t>
                      </a:r>
                      <a:r>
                        <a:rPr b="1" i="1" lang="en-PH" sz="1800" spc="-1" strike="noStrike">
                          <a:solidFill>
                            <a:srgbClr val="000000"/>
                          </a:solidFill>
                          <a:latin typeface="Lato"/>
                          <a:ea typeface="PingFang SC"/>
                        </a:rPr>
                        <a:t>chopsticks, abacus,</a:t>
                      </a:r>
                      <a:r>
                        <a:rPr b="1" lang="en-PH" sz="1800" spc="-1" strike="noStrike">
                          <a:solidFill>
                            <a:srgbClr val="000000"/>
                          </a:solidFill>
                          <a:latin typeface="Lato"/>
                          <a:ea typeface="PingFang SC"/>
                        </a:rPr>
                        <a:t> payong, pamaypay,</a:t>
                      </a:r>
                      <a:r>
                        <a:rPr b="0" lang="en-PH" sz="1800" spc="-1" strike="noStrike">
                          <a:solidFill>
                            <a:srgbClr val="000000"/>
                          </a:solidFill>
                          <a:latin typeface="Lato"/>
                          <a:ea typeface="PingFang SC"/>
                        </a:rPr>
                        <a:t> at pagpapalipad ng saranggola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Rectangle 63"/>
          <p:cNvSpPr/>
          <p:nvPr/>
        </p:nvSpPr>
        <p:spPr>
          <a:xfrm>
            <a:off x="-113040" y="532080"/>
            <a:ext cx="7338960" cy="11473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28" name="Rectangle 64"/>
          <p:cNvSpPr/>
          <p:nvPr/>
        </p:nvSpPr>
        <p:spPr>
          <a:xfrm>
            <a:off x="426960" y="532080"/>
            <a:ext cx="737892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Kontribusyon ng mga Sinaunang Kabihasnan sa Daigdig </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229" name=""/>
          <p:cNvGraphicFramePr/>
          <p:nvPr/>
        </p:nvGraphicFramePr>
        <p:xfrm>
          <a:off x="742320" y="1877400"/>
          <a:ext cx="10625760" cy="1438920"/>
        </p:xfrm>
        <a:graphic>
          <a:graphicData uri="http://schemas.openxmlformats.org/drawingml/2006/table">
            <a:tbl>
              <a:tblPr/>
              <a:tblGrid>
                <a:gridCol w="1748520"/>
                <a:gridCol w="8877600"/>
              </a:tblGrid>
              <a:tr h="1438920">
                <a:tc>
                  <a:txBody>
                    <a:bodyPr lIns="90000" rIns="90000" anchor="ctr">
                      <a:noAutofit/>
                    </a:bodyPr>
                    <a:p>
                      <a:pPr algn="ctr">
                        <a:lnSpc>
                          <a:spcPct val="100000"/>
                        </a:lnSpc>
                      </a:pPr>
                      <a:r>
                        <a:rPr b="1" lang="en-PH" sz="1800" spc="-1" strike="noStrike">
                          <a:solidFill>
                            <a:srgbClr val="000000"/>
                          </a:solidFill>
                          <a:latin typeface="Lato"/>
                        </a:rPr>
                        <a:t>China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kaisipan ng </a:t>
                      </a:r>
                      <a:r>
                        <a:rPr b="1" lang="en-PH" sz="1800" spc="-1" strike="noStrike">
                          <a:solidFill>
                            <a:srgbClr val="000000"/>
                          </a:solidFill>
                          <a:latin typeface="Lato"/>
                          <a:ea typeface="PingFang SC"/>
                        </a:rPr>
                        <a:t>yin</a:t>
                      </a:r>
                      <a:r>
                        <a:rPr b="0" lang="en-PH" sz="1800" spc="-1" strike="noStrike">
                          <a:solidFill>
                            <a:srgbClr val="000000"/>
                          </a:solidFill>
                          <a:latin typeface="Lato"/>
                          <a:ea typeface="PingFang SC"/>
                        </a:rPr>
                        <a:t> at </a:t>
                      </a:r>
                      <a:r>
                        <a:rPr b="1" lang="en-PH" sz="1800" spc="-1" strike="noStrike">
                          <a:solidFill>
                            <a:srgbClr val="000000"/>
                          </a:solidFill>
                          <a:latin typeface="Lato"/>
                          <a:ea typeface="PingFang SC"/>
                        </a:rPr>
                        <a:t>yang</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PingFang SC"/>
                        </a:rPr>
                        <a:t>Ang </a:t>
                      </a:r>
                      <a:r>
                        <a:rPr b="1" lang="en-PH" sz="1800" spc="-1" strike="noStrike">
                          <a:solidFill>
                            <a:srgbClr val="000000"/>
                          </a:solidFill>
                          <a:latin typeface="Lato"/>
                          <a:ea typeface="PingFang SC"/>
                        </a:rPr>
                        <a:t>Book of Songs</a:t>
                      </a:r>
                      <a:r>
                        <a:rPr b="0" lang="en-PH" sz="1800" spc="-1" strike="noStrike">
                          <a:solidFill>
                            <a:srgbClr val="000000"/>
                          </a:solidFill>
                          <a:latin typeface="Lato"/>
                          <a:ea typeface="PingFang SC"/>
                        </a:rPr>
                        <a:t> sa larang ng panitikan</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1" lang="en-PH" sz="1800" spc="-1" strike="noStrike">
                          <a:solidFill>
                            <a:srgbClr val="000000"/>
                          </a:solidFill>
                          <a:latin typeface="Lato"/>
                          <a:ea typeface="PingFang SC"/>
                        </a:rPr>
                        <a:t>Paglilimbag</a:t>
                      </a:r>
                      <a:r>
                        <a:rPr b="0" lang="en-PH" sz="1800" spc="-1" strike="noStrike">
                          <a:solidFill>
                            <a:srgbClr val="000000"/>
                          </a:solidFill>
                          <a:latin typeface="Lato"/>
                          <a:ea typeface="PingFang SC"/>
                        </a:rPr>
                        <a:t> sa unang aklat dulot ng imbensiyon ng </a:t>
                      </a:r>
                      <a:r>
                        <a:rPr b="1" lang="en-PH" sz="1800" spc="-1" strike="noStrike">
                          <a:solidFill>
                            <a:srgbClr val="000000"/>
                          </a:solidFill>
                          <a:latin typeface="Lato"/>
                          <a:ea typeface="PingFang SC"/>
                        </a:rPr>
                        <a:t>block printing</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Rectangle 15"/>
          <p:cNvSpPr/>
          <p:nvPr/>
        </p:nvSpPr>
        <p:spPr>
          <a:xfrm>
            <a:off x="-113040" y="552240"/>
            <a:ext cx="38894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31" name="Rectangle 192"/>
          <p:cNvSpPr/>
          <p:nvPr/>
        </p:nvSpPr>
        <p:spPr>
          <a:xfrm>
            <a:off x="540000" y="552240"/>
            <a:ext cx="2868120" cy="651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232"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233" name=""/>
          <p:cNvSpPr/>
          <p:nvPr/>
        </p:nvSpPr>
        <p:spPr>
          <a:xfrm>
            <a:off x="937440" y="1496160"/>
            <a:ext cx="9793440" cy="3322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pPr>
            <a:r>
              <a:rPr b="1" lang="en-PH" sz="1800" spc="-1" strike="noStrike">
                <a:solidFill>
                  <a:srgbClr val="000000"/>
                </a:solidFill>
                <a:latin typeface="Lato"/>
              </a:rPr>
              <a:t>I. Panuto:  Tukuyin ang mga nawawalang patinig upang mabuo ang salita.</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rPr>
              <a:t>1. Dakilang panitikan ng mga Aryan: </a:t>
            </a:r>
            <a:r>
              <a:rPr b="1" lang="en-PH" sz="1800" spc="-1" strike="noStrike">
                <a:solidFill>
                  <a:srgbClr val="000000"/>
                </a:solidFill>
                <a:latin typeface="Lato"/>
              </a:rPr>
              <a:t>V </a:t>
            </a:r>
            <a:r>
              <a:rPr b="0" lang="en-PH" sz="1800" spc="-1" strike="noStrike">
                <a:solidFill>
                  <a:srgbClr val="000000"/>
                </a:solidFill>
                <a:latin typeface="Lato"/>
              </a:rPr>
              <a:t>__</a:t>
            </a:r>
            <a:r>
              <a:rPr b="1" lang="en-PH" sz="1800" spc="-1" strike="noStrike">
                <a:solidFill>
                  <a:srgbClr val="000000"/>
                </a:solidFill>
                <a:latin typeface="Lato"/>
              </a:rPr>
              <a:t> d </a:t>
            </a:r>
            <a:r>
              <a:rPr b="0" lang="en-PH" sz="1800" spc="-1" strike="noStrike">
                <a:solidFill>
                  <a:srgbClr val="000000"/>
                </a:solidFill>
                <a:latin typeface="Lato"/>
              </a:rPr>
              <a:t>__</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rPr>
              <a:t>2. Ang uri ng estado na umiral sa panahon ng Zhou: </a:t>
            </a:r>
            <a:r>
              <a:rPr b="1" lang="en-PH" sz="1800" spc="-1" strike="noStrike">
                <a:solidFill>
                  <a:srgbClr val="000000"/>
                </a:solidFill>
                <a:latin typeface="Lato"/>
              </a:rPr>
              <a:t>p i y </a:t>
            </a:r>
            <a:r>
              <a:rPr b="0" lang="en-PH" sz="1800" spc="-1" strike="noStrike">
                <a:solidFill>
                  <a:srgbClr val="000000"/>
                </a:solidFill>
                <a:latin typeface="Lato"/>
              </a:rPr>
              <a:t>__</a:t>
            </a:r>
            <a:r>
              <a:rPr b="1" lang="en-PH" sz="1800" spc="-1" strike="noStrike">
                <a:solidFill>
                  <a:srgbClr val="000000"/>
                </a:solidFill>
                <a:latin typeface="Lato"/>
              </a:rPr>
              <a:t> d </a:t>
            </a:r>
            <a:r>
              <a:rPr b="0" lang="en-PH" sz="1800" spc="-1" strike="noStrike">
                <a:solidFill>
                  <a:srgbClr val="000000"/>
                </a:solidFill>
                <a:latin typeface="Lato"/>
              </a:rPr>
              <a:t>__ </a:t>
            </a:r>
            <a:r>
              <a:rPr b="1" lang="en-PH" sz="1800" spc="-1" strike="noStrike">
                <a:solidFill>
                  <a:srgbClr val="000000"/>
                </a:solidFill>
                <a:latin typeface="Lato"/>
              </a:rPr>
              <a:t>l</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rPr>
              <a:t>3. Nagpatayo ng isang maringal na templo sa Jerusalem: __</a:t>
            </a:r>
            <a:r>
              <a:rPr b="1" lang="en-PH" sz="1800" spc="-1" strike="noStrike">
                <a:solidFill>
                  <a:srgbClr val="000000"/>
                </a:solidFill>
                <a:latin typeface="Lato"/>
              </a:rPr>
              <a:t> o l </a:t>
            </a:r>
            <a:r>
              <a:rPr b="0" lang="en-PH" sz="1800" spc="-1" strike="noStrike">
                <a:solidFill>
                  <a:srgbClr val="000000"/>
                </a:solidFill>
                <a:latin typeface="Lato"/>
              </a:rPr>
              <a:t>__</a:t>
            </a:r>
            <a:r>
              <a:rPr b="1" lang="en-PH" sz="1800" spc="-1" strike="noStrike">
                <a:solidFill>
                  <a:srgbClr val="000000"/>
                </a:solidFill>
                <a:latin typeface="Lato"/>
              </a:rPr>
              <a:t> m </a:t>
            </a:r>
            <a:r>
              <a:rPr b="0" lang="en-PH" sz="1800" spc="-1" strike="noStrike">
                <a:solidFill>
                  <a:srgbClr val="000000"/>
                </a:solidFill>
                <a:latin typeface="Lato"/>
              </a:rPr>
              <a:t>__</a:t>
            </a:r>
            <a:r>
              <a:rPr b="1" lang="en-PH" sz="1800" spc="-1" strike="noStrike">
                <a:solidFill>
                  <a:srgbClr val="000000"/>
                </a:solidFill>
                <a:latin typeface="Lato"/>
              </a:rPr>
              <a:t> n</a:t>
            </a: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a:p>
            <a:pPr>
              <a:lnSpc>
                <a:spcPct val="100000"/>
              </a:lnSpc>
              <a:spcBef>
                <a:spcPts val="283"/>
              </a:spcBef>
              <a:spcAft>
                <a:spcPts val="283"/>
              </a:spcAft>
            </a:pPr>
            <a:r>
              <a:rPr b="1" lang="en-PH" sz="1800" spc="-1" strike="noStrike">
                <a:solidFill>
                  <a:srgbClr val="000000"/>
                </a:solidFill>
                <a:latin typeface="Lato"/>
                <a:ea typeface="AppleSystemUIFont"/>
              </a:rPr>
              <a:t>II. Panuto: Ipaliwanag ang sumusunod:</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AppleSystemUIFont"/>
              </a:rPr>
              <a:t>1. Paano nabago ang buhay ng mga Aryan dulot ng paglawak ng kanilang lupain?</a:t>
            </a:r>
            <a:endParaRPr b="0" lang="en-PH" sz="1800" spc="-1" strike="noStrike">
              <a:solidFill>
                <a:srgbClr val="000000"/>
              </a:solidFill>
              <a:latin typeface="Arial"/>
            </a:endParaRPr>
          </a:p>
          <a:p>
            <a:pPr>
              <a:lnSpc>
                <a:spcPct val="100000"/>
              </a:lnSpc>
              <a:spcBef>
                <a:spcPts val="283"/>
              </a:spcBef>
              <a:spcAft>
                <a:spcPts val="283"/>
              </a:spcAft>
            </a:pPr>
            <a:r>
              <a:rPr b="0" lang="en-PH" sz="1800" spc="-1" strike="noStrike">
                <a:solidFill>
                  <a:srgbClr val="000000"/>
                </a:solidFill>
                <a:latin typeface="Lato"/>
                <a:ea typeface="AppleSystemUIFont"/>
              </a:rPr>
              <a:t>2. Paano nawawala sa isang pinuno ng mga Tsino ang Mandate of Heaven?</a:t>
            </a: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Rectangle 1"/>
          <p:cNvSpPr/>
          <p:nvPr/>
        </p:nvSpPr>
        <p:spPr>
          <a:xfrm>
            <a:off x="-113040" y="552240"/>
            <a:ext cx="56912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235" name="Rectangle 2"/>
          <p:cNvSpPr/>
          <p:nvPr/>
        </p:nvSpPr>
        <p:spPr>
          <a:xfrm>
            <a:off x="426960" y="527760"/>
            <a:ext cx="4940640" cy="676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236" name="Rectangle 3"/>
          <p:cNvSpPr/>
          <p:nvPr/>
        </p:nvSpPr>
        <p:spPr>
          <a:xfrm>
            <a:off x="540000" y="231480"/>
            <a:ext cx="1013148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237" name=""/>
          <p:cNvSpPr/>
          <p:nvPr/>
        </p:nvSpPr>
        <p:spPr>
          <a:xfrm>
            <a:off x="855720" y="1458000"/>
            <a:ext cx="10758600" cy="3459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rPr>
              <a:t>I.</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1. Veda</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2. Piyudal</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rPr>
              <a:t>3. Solomon</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r>
              <a:rPr b="1" lang="en-PH" sz="1800" spc="-1" strike="noStrike">
                <a:solidFill>
                  <a:srgbClr val="000000"/>
                </a:solidFill>
                <a:latin typeface="Lato"/>
                <a:ea typeface="AppleSystemUIFont"/>
              </a:rPr>
              <a:t>II.</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AppleSystemUIFont"/>
              </a:rPr>
              <a:t>1. Nakipagdigma ang mga pinuno nila sa pagkontrol ng kalakalan at teritoryo sa hilagang kapatagan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AppleSystemUIFont"/>
              </a:rPr>
              <a:t>at natutong magsaka at mag-alaga ng hayop.</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AppleSystemUIFont"/>
              </a:rPr>
              <a:t>2. Laganap ang korup isyon sa pamahalaan, madalas na pagbaha, kagutuman, at iba pang kalamidad</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9"/>
          <p:cNvSpPr/>
          <p:nvPr/>
        </p:nvSpPr>
        <p:spPr>
          <a:xfrm>
            <a:off x="-113040" y="532080"/>
            <a:ext cx="26326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20"/>
          <p:cNvSpPr/>
          <p:nvPr/>
        </p:nvSpPr>
        <p:spPr>
          <a:xfrm>
            <a:off x="426960" y="532080"/>
            <a:ext cx="31064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Persian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42" name=""/>
          <p:cNvGraphicFramePr/>
          <p:nvPr/>
        </p:nvGraphicFramePr>
        <p:xfrm>
          <a:off x="742320" y="1445400"/>
          <a:ext cx="10814040" cy="3579840"/>
        </p:xfrm>
        <a:graphic>
          <a:graphicData uri="http://schemas.openxmlformats.org/drawingml/2006/table">
            <a:tbl>
              <a:tblPr/>
              <a:tblGrid>
                <a:gridCol w="1748520"/>
                <a:gridCol w="9065880"/>
              </a:tblGrid>
              <a:tr h="1598400">
                <a:tc>
                  <a:txBody>
                    <a:bodyPr lIns="90000" rIns="90000" anchor="ctr">
                      <a:noAutofit/>
                    </a:bodyPr>
                    <a:p>
                      <a:pPr algn="ctr">
                        <a:lnSpc>
                          <a:spcPct val="100000"/>
                        </a:lnSpc>
                      </a:pPr>
                      <a:r>
                        <a:rPr b="1" lang="en-PH" sz="1800" spc="-1" strike="noStrike">
                          <a:solidFill>
                            <a:srgbClr val="000000"/>
                          </a:solidFill>
                          <a:latin typeface="Lato"/>
                          <a:ea typeface="AppleSystemUIFont"/>
                        </a:rPr>
                        <a:t>Ekonomiya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Nagpagawa sila ng mga daan para sa mabilis na komunikasyon sa kaharian.</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Pinasigla ng haring Persian ang pagsasaka at kalakalan sa buong imperyo upang ang lahat ng distrito ay makabayad ng buwis.</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Ginamit nila ang ginto at pilak bilang salapi.</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981440">
                <a:tc>
                  <a:txBody>
                    <a:bodyPr lIns="90000" rIns="90000" anchor="ctr">
                      <a:noAutofit/>
                    </a:bodyPr>
                    <a:p>
                      <a:pPr algn="ctr">
                        <a:lnSpc>
                          <a:spcPct val="100000"/>
                        </a:lnSpc>
                      </a:pPr>
                      <a:r>
                        <a:rPr b="1" lang="en-PH" sz="1800" spc="-1" strike="noStrike">
                          <a:solidFill>
                            <a:srgbClr val="000000"/>
                          </a:solidFill>
                          <a:latin typeface="Lato"/>
                          <a:ea typeface="AppleSystemUIFont"/>
                        </a:rPr>
                        <a:t>Sosyo-kultural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Pinahintulutan nila ang kanilang mga nasakop na ipahayag ang kanilang pananampalataya, gamitin ang sariling wika, at sundin ang kanilang mga tradisyon at paniniwala. Zoroastrianism ang pangunahing relihiyon sa imperyo.</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Si Ahura Mazda ang pangunahing diyos ng mga Persian.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4"/>
          <p:cNvSpPr/>
          <p:nvPr/>
        </p:nvSpPr>
        <p:spPr>
          <a:xfrm>
            <a:off x="-113040" y="532080"/>
            <a:ext cx="26326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5"/>
          <p:cNvSpPr/>
          <p:nvPr/>
        </p:nvSpPr>
        <p:spPr>
          <a:xfrm>
            <a:off x="426960" y="532080"/>
            <a:ext cx="310644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Persian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45" name=""/>
          <p:cNvGraphicFramePr/>
          <p:nvPr/>
        </p:nvGraphicFramePr>
        <p:xfrm>
          <a:off x="742320" y="1445400"/>
          <a:ext cx="10814040" cy="2855880"/>
        </p:xfrm>
        <a:graphic>
          <a:graphicData uri="http://schemas.openxmlformats.org/drawingml/2006/table">
            <a:tbl>
              <a:tblPr/>
              <a:tblGrid>
                <a:gridCol w="1748520"/>
                <a:gridCol w="9065880"/>
              </a:tblGrid>
              <a:tr h="1697040">
                <a:tc>
                  <a:txBody>
                    <a:bodyPr lIns="90000" rIns="90000" anchor="ctr">
                      <a:noAutofit/>
                    </a:bodyPr>
                    <a:p>
                      <a:pPr algn="ctr">
                        <a:lnSpc>
                          <a:spcPct val="100000"/>
                        </a:lnSpc>
                      </a:pPr>
                      <a:r>
                        <a:rPr b="1" lang="en-PH" sz="1800" spc="-1" strike="noStrike">
                          <a:solidFill>
                            <a:srgbClr val="000000"/>
                          </a:solidFill>
                          <a:latin typeface="Lato"/>
                          <a:ea typeface="AppleSystemUIFont"/>
                        </a:rPr>
                        <a:t>Politika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Pinamunuan ng emperador ang mga Persian.</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Nakaranas ng kapayapaan ang imperyo sa ilalim ni Darius I.</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May makataong pamamalakad sa mga nasasakupan dahil sa pagbibigay ng pantay na karapatan at responsibilidad sa mga nasasakupan.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158840">
                <a:tc>
                  <a:txBody>
                    <a:bodyPr lIns="90000" rIns="90000" anchor="ctr">
                      <a:noAutofit/>
                    </a:bodyPr>
                    <a:p>
                      <a:pPr algn="ctr">
                        <a:lnSpc>
                          <a:spcPct val="100000"/>
                        </a:lnSpc>
                      </a:pPr>
                      <a:r>
                        <a:rPr b="1" lang="en-PH" sz="1800" spc="-1" strike="noStrike">
                          <a:solidFill>
                            <a:srgbClr val="000000"/>
                          </a:solidFill>
                          <a:latin typeface="Lato"/>
                          <a:ea typeface="AppleSystemUIFont"/>
                        </a:rPr>
                        <a:t>Dahilan ng Pagbagsak</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Ang mga sumunod na hari at mersenaryong sundalo ay nahilig sa mararangyang pamumuhay naumubos sa kaban ng yaman ng imperyo.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21"/>
          <p:cNvSpPr/>
          <p:nvPr/>
        </p:nvSpPr>
        <p:spPr>
          <a:xfrm>
            <a:off x="-113040" y="532080"/>
            <a:ext cx="24296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7" name="Rectangle 22"/>
          <p:cNvSpPr/>
          <p:nvPr/>
        </p:nvSpPr>
        <p:spPr>
          <a:xfrm>
            <a:off x="426960" y="532080"/>
            <a:ext cx="16581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Hettite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48" name=""/>
          <p:cNvGraphicFramePr/>
          <p:nvPr/>
        </p:nvGraphicFramePr>
        <p:xfrm>
          <a:off x="742320" y="1445400"/>
          <a:ext cx="6889320" cy="4405680"/>
        </p:xfrm>
        <a:graphic>
          <a:graphicData uri="http://schemas.openxmlformats.org/drawingml/2006/table">
            <a:tbl>
              <a:tblPr/>
              <a:tblGrid>
                <a:gridCol w="1886040"/>
                <a:gridCol w="5003640"/>
              </a:tblGrid>
              <a:tr h="3011760">
                <a:tc>
                  <a:txBody>
                    <a:bodyPr lIns="90000" rIns="90000" anchor="ctr">
                      <a:noAutofit/>
                    </a:bodyPr>
                    <a:p>
                      <a:pPr algn="ctr">
                        <a:lnSpc>
                          <a:spcPct val="100000"/>
                        </a:lnSpc>
                      </a:pPr>
                      <a:r>
                        <a:rPr b="1" lang="en-PH" sz="1800" spc="-1" strike="noStrike">
                          <a:solidFill>
                            <a:srgbClr val="000000"/>
                          </a:solidFill>
                          <a:latin typeface="Lato"/>
                          <a:ea typeface="AppleSystemUIFont"/>
                        </a:rPr>
                        <a:t>Pinagmulan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Nagmula ang mga Hittite sa Gitnang Asya sa hilaga ng Caspian Sea at Black Sea.</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Lumipat sila sa Mesopotamia noong mga 2000 BCE at itinatag nila ang imperyong kinaroroonan ngayon ng Turkey at Syria.</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Noong 1200 BCE, nagapi nila ang isang pangkat ng mga tagadisyerto. Sa loob ng 450 taon, naging makapangyarihan ang mga Hittite sa Kanlurang Asya.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393920">
                <a:tc>
                  <a:txBody>
                    <a:bodyPr lIns="90000" rIns="90000" anchor="ctr">
                      <a:noAutofit/>
                    </a:bodyPr>
                    <a:p>
                      <a:pPr algn="ctr">
                        <a:lnSpc>
                          <a:spcPct val="100000"/>
                        </a:lnSpc>
                      </a:pPr>
                      <a:r>
                        <a:rPr b="1" lang="en-PH" sz="1800" spc="-1" strike="noStrike">
                          <a:solidFill>
                            <a:srgbClr val="000000"/>
                          </a:solidFill>
                          <a:latin typeface="Lato"/>
                          <a:ea typeface="AppleSystemUIFont"/>
                        </a:rPr>
                        <a:t>Susi sa Tagumpay sa Digmaan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Ginamit nila ang mabibilis na chariot at kanilang kaalaman sa pagpapanday ng bakal upang gawing pana, palaso, palakol, at espada.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pic>
        <p:nvPicPr>
          <p:cNvPr id="149" name="" descr=""/>
          <p:cNvPicPr/>
          <p:nvPr/>
        </p:nvPicPr>
        <p:blipFill>
          <a:blip r:embed="rId1"/>
          <a:stretch/>
        </p:blipFill>
        <p:spPr>
          <a:xfrm>
            <a:off x="7820280" y="1697040"/>
            <a:ext cx="3997080" cy="2835720"/>
          </a:xfrm>
          <a:prstGeom prst="rect">
            <a:avLst/>
          </a:prstGeom>
          <a:ln w="0">
            <a:noFill/>
          </a:ln>
        </p:spPr>
      </p:pic>
      <p:sp>
        <p:nvSpPr>
          <p:cNvPr id="150" name=""/>
          <p:cNvSpPr/>
          <p:nvPr/>
        </p:nvSpPr>
        <p:spPr>
          <a:xfrm>
            <a:off x="7950960" y="4976640"/>
            <a:ext cx="3795120" cy="702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PH" sz="1200" spc="-1" strike="noStrike">
                <a:solidFill>
                  <a:srgbClr val="000000"/>
                </a:solidFill>
                <a:latin typeface="AppleSystemUIFont"/>
              </a:rPr>
              <a:t>German lithography published 1879 via wikimedia commons</a:t>
            </a:r>
            <a:endParaRPr b="0" lang="en-PH" sz="1200" spc="-1" strike="noStrike">
              <a:solidFill>
                <a:srgbClr val="000000"/>
              </a:solidFill>
              <a:latin typeface="Arial"/>
            </a:endParaRPr>
          </a:p>
          <a:p>
            <a:pPr algn="ctr">
              <a:lnSpc>
                <a:spcPct val="100000"/>
              </a:lnSpc>
            </a:pPr>
            <a:r>
              <a:rPr b="0" lang="en-PH" sz="1200" spc="-1" strike="noStrike">
                <a:solidFill>
                  <a:srgbClr val="000000"/>
                </a:solidFill>
                <a:latin typeface="AppleSystemUIFont"/>
              </a:rPr>
              <a:t>Public Domain</a:t>
            </a:r>
            <a:endParaRPr b="0" lang="en-PH" sz="1200" spc="-1" strike="noStrike">
              <a:solidFill>
                <a:srgbClr val="000000"/>
              </a:solidFill>
              <a:latin typeface="Arial"/>
            </a:endParaRPr>
          </a:p>
        </p:txBody>
      </p:sp>
      <p:sp>
        <p:nvSpPr>
          <p:cNvPr id="151" name=""/>
          <p:cNvSpPr/>
          <p:nvPr/>
        </p:nvSpPr>
        <p:spPr>
          <a:xfrm>
            <a:off x="8594280" y="4575600"/>
            <a:ext cx="2687760" cy="361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i="1" lang="en-PH" sz="1500" spc="-1" strike="noStrike">
                <a:solidFill>
                  <a:srgbClr val="000000"/>
                </a:solidFill>
                <a:latin typeface="Lato"/>
                <a:ea typeface="AppleSystemUIFont"/>
              </a:rPr>
              <a:t>Mga Hettite</a:t>
            </a:r>
            <a:endParaRPr b="0" lang="en-PH"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23"/>
          <p:cNvSpPr/>
          <p:nvPr/>
        </p:nvSpPr>
        <p:spPr>
          <a:xfrm>
            <a:off x="-113040" y="532080"/>
            <a:ext cx="24296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3" name="Rectangle 24"/>
          <p:cNvSpPr/>
          <p:nvPr/>
        </p:nvSpPr>
        <p:spPr>
          <a:xfrm>
            <a:off x="426960" y="532080"/>
            <a:ext cx="165816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Hettite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54" name=""/>
          <p:cNvGraphicFramePr/>
          <p:nvPr/>
        </p:nvGraphicFramePr>
        <p:xfrm>
          <a:off x="742320" y="1445400"/>
          <a:ext cx="10814040" cy="1226880"/>
        </p:xfrm>
        <a:graphic>
          <a:graphicData uri="http://schemas.openxmlformats.org/drawingml/2006/table">
            <a:tbl>
              <a:tblPr/>
              <a:tblGrid>
                <a:gridCol w="1748520"/>
                <a:gridCol w="9065880"/>
              </a:tblGrid>
              <a:tr h="1226880">
                <a:tc>
                  <a:txBody>
                    <a:bodyPr lIns="90000" rIns="90000" anchor="ctr">
                      <a:noAutofit/>
                    </a:bodyPr>
                    <a:p>
                      <a:pPr algn="ctr">
                        <a:lnSpc>
                          <a:spcPct val="100000"/>
                        </a:lnSpc>
                      </a:pPr>
                      <a:r>
                        <a:rPr b="1" lang="en-PH" sz="1800" spc="-1" strike="noStrike">
                          <a:solidFill>
                            <a:srgbClr val="000000"/>
                          </a:solidFill>
                          <a:latin typeface="Lato"/>
                        </a:rPr>
                        <a:t>Ekonomiya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Natuklasan nila ang paggawa ng bakal at ang kanilang pangunahing hanapbuhay ay agrikultura at pagaalaga ng mga hayop na ginamit nila bilang transportasyon tulad ng asno at kabayo.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8"/>
          <p:cNvSpPr/>
          <p:nvPr/>
        </p:nvSpPr>
        <p:spPr>
          <a:xfrm>
            <a:off x="-113040" y="532080"/>
            <a:ext cx="29512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9"/>
          <p:cNvSpPr/>
          <p:nvPr/>
        </p:nvSpPr>
        <p:spPr>
          <a:xfrm>
            <a:off x="426960" y="532080"/>
            <a:ext cx="223740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Palestine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57" name=""/>
          <p:cNvGraphicFramePr/>
          <p:nvPr/>
        </p:nvGraphicFramePr>
        <p:xfrm>
          <a:off x="742320" y="1445400"/>
          <a:ext cx="10814040" cy="3464280"/>
        </p:xfrm>
        <a:graphic>
          <a:graphicData uri="http://schemas.openxmlformats.org/drawingml/2006/table">
            <a:tbl>
              <a:tblPr/>
              <a:tblGrid>
                <a:gridCol w="1748520"/>
                <a:gridCol w="9065880"/>
              </a:tblGrid>
              <a:tr h="1422000">
                <a:tc>
                  <a:txBody>
                    <a:bodyPr lIns="90000" rIns="90000" anchor="ctr">
                      <a:noAutofit/>
                    </a:bodyPr>
                    <a:p>
                      <a:pPr algn="ctr">
                        <a:lnSpc>
                          <a:spcPct val="100000"/>
                        </a:lnSpc>
                      </a:pPr>
                      <a:r>
                        <a:rPr b="1" lang="en-PH" sz="1800" spc="-1" strike="noStrike">
                          <a:solidFill>
                            <a:srgbClr val="000000"/>
                          </a:solidFill>
                          <a:latin typeface="Lato"/>
                          <a:ea typeface="AppleSystemUIFont"/>
                        </a:rPr>
                        <a:t>Saan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Matatagpuan ito sa timog ng Phoenicia o sa kasalukuyang kinaroroonan ng Israel, ang lupain ng sinaunang Hudyo.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042280">
                <a:tc>
                  <a:txBody>
                    <a:bodyPr lIns="90000" rIns="90000" anchor="ctr">
                      <a:noAutofit/>
                    </a:bodyPr>
                    <a:p>
                      <a:pPr algn="ctr">
                        <a:lnSpc>
                          <a:spcPct val="100000"/>
                        </a:lnSpc>
                      </a:pPr>
                      <a:r>
                        <a:rPr b="1" lang="en-PH" sz="1800" spc="-1" strike="noStrike">
                          <a:solidFill>
                            <a:srgbClr val="000000"/>
                          </a:solidFill>
                          <a:latin typeface="Lato"/>
                          <a:ea typeface="AppleSystemUIFont"/>
                        </a:rPr>
                        <a:t>Wika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Ang Hebrew, isang wikang Semitiko na may kaugnayan sa Phoenicia, ang kanilang pangunahing wika.</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Ayon sa </a:t>
                      </a:r>
                      <a:r>
                        <a:rPr b="1" lang="en-PH" sz="1800" spc="-1" strike="noStrike">
                          <a:solidFill>
                            <a:srgbClr val="000000"/>
                          </a:solidFill>
                          <a:latin typeface="Lato"/>
                          <a:ea typeface="AppleSystemUIFont"/>
                        </a:rPr>
                        <a:t>Bibliya</a:t>
                      </a:r>
                      <a:r>
                        <a:rPr b="0" lang="en-PH" sz="1800" spc="-1" strike="noStrike">
                          <a:solidFill>
                            <a:srgbClr val="000000"/>
                          </a:solidFill>
                          <a:latin typeface="Lato"/>
                          <a:ea typeface="AppleSystemUIFont"/>
                        </a:rPr>
                        <a:t>, ang tagapagtatag ng Judaism ay si Abraham, na namuno upang makaalis sa Mesopotamia at makarating sa Canaan ang mga tao sa pagitan ng 1900 at 1800 BCE.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Rectangle 10"/>
          <p:cNvSpPr/>
          <p:nvPr/>
        </p:nvSpPr>
        <p:spPr>
          <a:xfrm>
            <a:off x="-113040" y="532080"/>
            <a:ext cx="29512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9" name="Rectangle 11"/>
          <p:cNvSpPr/>
          <p:nvPr/>
        </p:nvSpPr>
        <p:spPr>
          <a:xfrm>
            <a:off x="426960" y="532080"/>
            <a:ext cx="223740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Palestine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0" name=""/>
          <p:cNvGraphicFramePr/>
          <p:nvPr/>
        </p:nvGraphicFramePr>
        <p:xfrm>
          <a:off x="742320" y="1445400"/>
          <a:ext cx="10814040" cy="4043160"/>
        </p:xfrm>
        <a:graphic>
          <a:graphicData uri="http://schemas.openxmlformats.org/drawingml/2006/table">
            <a:tbl>
              <a:tblPr/>
              <a:tblGrid>
                <a:gridCol w="1748520"/>
                <a:gridCol w="9065880"/>
              </a:tblGrid>
              <a:tr h="2421360">
                <a:tc>
                  <a:txBody>
                    <a:bodyPr lIns="90000" rIns="90000" anchor="ctr">
                      <a:noAutofit/>
                    </a:bodyPr>
                    <a:p>
                      <a:pPr algn="ctr">
                        <a:lnSpc>
                          <a:spcPct val="100000"/>
                        </a:lnSpc>
                      </a:pPr>
                      <a:r>
                        <a:rPr b="1" lang="en-PH" sz="1800" spc="-1" strike="noStrike">
                          <a:solidFill>
                            <a:srgbClr val="000000"/>
                          </a:solidFill>
                          <a:latin typeface="Lato"/>
                          <a:ea typeface="AppleSystemUIFont"/>
                        </a:rPr>
                        <a:t>Batayan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ppleSystemUIFont"/>
                        </a:rPr>
                        <a:t>Abraham: </a:t>
                      </a:r>
                      <a:r>
                        <a:rPr b="0" lang="en-PH" sz="1800" spc="-1" strike="noStrike">
                          <a:solidFill>
                            <a:srgbClr val="000000"/>
                          </a:solidFill>
                          <a:latin typeface="Lato"/>
                          <a:ea typeface="AppleSystemUIFont"/>
                        </a:rPr>
                        <a:t>Narating ang Canaan/Palestine o Lupang Pangako</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ppleSystemUIFont"/>
                        </a:rPr>
                        <a:t>Jacob:</a:t>
                      </a:r>
                      <a:r>
                        <a:rPr b="0" lang="en-PH" sz="1800" spc="-1" strike="noStrike">
                          <a:solidFill>
                            <a:srgbClr val="000000"/>
                          </a:solidFill>
                          <a:latin typeface="Lato"/>
                          <a:ea typeface="AppleSystemUIFont"/>
                        </a:rPr>
                        <a:t> Pinangunahan niya ang diaspora o ang paglisan palabas ng Palestine ng mga Hudyo patungong hilagang-silangan ng Egypt. Ito ay upang takasan doon ang tagtuyot at kagutuman; nag-organisa siya ng 12 tribu at tinawag silang mga Israelita.</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ppleSystemUIFont"/>
                        </a:rPr>
                        <a:t>Moses:</a:t>
                      </a:r>
                      <a:r>
                        <a:rPr b="0" lang="en-PH" sz="1800" spc="-1" strike="noStrike">
                          <a:solidFill>
                            <a:srgbClr val="000000"/>
                          </a:solidFill>
                          <a:latin typeface="Lato"/>
                          <a:ea typeface="AppleSystemUIFont"/>
                        </a:rPr>
                        <a:t> Nanguna sa pagtakas ng mga Hudyo o ang tinatawag na </a:t>
                      </a:r>
                      <a:r>
                        <a:rPr b="1" i="1" lang="en-PH" sz="1800" spc="-1" strike="noStrike">
                          <a:solidFill>
                            <a:srgbClr val="000000"/>
                          </a:solidFill>
                          <a:latin typeface="Lato"/>
                          <a:ea typeface="AppleSystemUIFont"/>
                        </a:rPr>
                        <a:t>Exodus</a:t>
                      </a:r>
                      <a:r>
                        <a:rPr b="0" lang="en-PH" sz="1800" spc="-1" strike="noStrike">
                          <a:solidFill>
                            <a:srgbClr val="000000"/>
                          </a:solidFill>
                          <a:latin typeface="Lato"/>
                          <a:ea typeface="AppleSystemUIFont"/>
                        </a:rPr>
                        <a:t> pabalik sa Lupang Pangako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621800">
                <a:tc>
                  <a:txBody>
                    <a:bodyPr lIns="90000" rIns="90000" anchor="ctr">
                      <a:noAutofit/>
                    </a:bodyPr>
                    <a:p>
                      <a:pPr algn="ctr">
                        <a:lnSpc>
                          <a:spcPct val="100000"/>
                        </a:lnSpc>
                      </a:pPr>
                      <a:r>
                        <a:rPr b="1" lang="en-PH" sz="1800" spc="-1" strike="noStrike">
                          <a:solidFill>
                            <a:srgbClr val="000000"/>
                          </a:solidFill>
                          <a:latin typeface="Lato"/>
                          <a:ea typeface="AppleSystemUIFont"/>
                        </a:rPr>
                        <a:t>Mga Hari ng Israel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ppleSystemUIFont"/>
                        </a:rPr>
                        <a:t>Saul:</a:t>
                      </a:r>
                      <a:r>
                        <a:rPr b="0" lang="en-PH" sz="1800" spc="-1" strike="noStrike">
                          <a:solidFill>
                            <a:srgbClr val="000000"/>
                          </a:solidFill>
                          <a:latin typeface="Lato"/>
                          <a:ea typeface="AppleSystemUIFont"/>
                        </a:rPr>
                        <a:t> Unang hari ng Israel</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ppleSystemUIFont"/>
                        </a:rPr>
                        <a:t>David: </a:t>
                      </a:r>
                      <a:r>
                        <a:rPr b="0" lang="en-PH" sz="1800" spc="-1" strike="noStrike">
                          <a:solidFill>
                            <a:srgbClr val="000000"/>
                          </a:solidFill>
                          <a:latin typeface="Lato"/>
                          <a:ea typeface="AppleSystemUIFont"/>
                        </a:rPr>
                        <a:t>Pumalit kay Saul bilang hari</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AppleSystemUIFont"/>
                        </a:rPr>
                        <a:t>Solomon: </a:t>
                      </a:r>
                      <a:r>
                        <a:rPr b="0" lang="en-PH" sz="1800" spc="-1" strike="noStrike">
                          <a:solidFill>
                            <a:srgbClr val="000000"/>
                          </a:solidFill>
                          <a:latin typeface="Lato"/>
                          <a:ea typeface="AppleSystemUIFont"/>
                        </a:rPr>
                        <a:t>Anak ni David; nagpatayo ng isang maringal na templo sa Jerusalem; nagpatayo ng mga lungsod, palasyo, kuta, at kalsada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2052</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2023-04-19T13:17:29Z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