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5"/>
  </p:notesMasterIdLst>
  <p:sldIdLst>
    <p:sldId id="256" r:id="rId4"/>
    <p:sldId id="268" r:id="rId5"/>
    <p:sldId id="269" r:id="rId6"/>
    <p:sldId id="270" r:id="rId7"/>
    <p:sldId id="273" r:id="rId8"/>
    <p:sldId id="274" r:id="rId9"/>
    <p:sldId id="275" r:id="rId10"/>
    <p:sldId id="276" r:id="rId11"/>
    <p:sldId id="277" r:id="rId12"/>
    <p:sldId id="279" r:id="rId13"/>
    <p:sldId id="26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50"/>
    <p:restoredTop sz="93076"/>
  </p:normalViewPr>
  <p:slideViewPr>
    <p:cSldViewPr snapToGrid="0" snapToObjects="1">
      <p:cViewPr>
        <p:scale>
          <a:sx n="70" d="100"/>
          <a:sy n="70" d="100"/>
        </p:scale>
        <p:origin x="312" y="12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3/17/23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190600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33078155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1734515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1005283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872036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8</a:t>
            </a:fld>
            <a:endParaRPr lang="en-US"/>
          </a:p>
        </p:txBody>
      </p:sp>
    </p:spTree>
    <p:extLst>
      <p:ext uri="{BB962C8B-B14F-4D97-AF65-F5344CB8AC3E}">
        <p14:creationId xmlns:p14="http://schemas.microsoft.com/office/powerpoint/2010/main" val="849630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9</a:t>
            </a:fld>
            <a:endParaRPr lang="en-US"/>
          </a:p>
        </p:txBody>
      </p:sp>
    </p:spTree>
    <p:extLst>
      <p:ext uri="{BB962C8B-B14F-4D97-AF65-F5344CB8AC3E}">
        <p14:creationId xmlns:p14="http://schemas.microsoft.com/office/powerpoint/2010/main" val="1038973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10</a:t>
            </a:fld>
            <a:endParaRPr lang="en-US"/>
          </a:p>
        </p:txBody>
      </p:sp>
    </p:spTree>
    <p:extLst>
      <p:ext uri="{BB962C8B-B14F-4D97-AF65-F5344CB8AC3E}">
        <p14:creationId xmlns:p14="http://schemas.microsoft.com/office/powerpoint/2010/main" val="2286200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3/17/23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3/17/23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3/17/23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3/17/23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8.tiff"/></Relationships>
</file>

<file path=ppt/slides/_rels/slide8.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03071" y="3105834"/>
            <a:ext cx="7495309" cy="1200329"/>
          </a:xfrm>
          <a:prstGeom prst="rect">
            <a:avLst/>
          </a:prstGeom>
          <a:noFill/>
        </p:spPr>
        <p:txBody>
          <a:bodyPr wrap="square" rtlCol="0">
            <a:spAutoFit/>
          </a:bodyPr>
          <a:lstStyle/>
          <a:p>
            <a:pPr algn="ctr"/>
            <a:r>
              <a:rPr lang="en-US" sz="3600" b="1" dirty="0">
                <a:solidFill>
                  <a:schemeClr val="bg1"/>
                </a:solidFill>
                <a:latin typeface="Montserrat Medium" pitchFamily="2" charset="77"/>
              </a:rPr>
              <a:t>Identifying Prime and Composite Numbers</a:t>
            </a:r>
          </a:p>
        </p:txBody>
      </p:sp>
    </p:spTree>
    <p:extLst>
      <p:ext uri="{BB962C8B-B14F-4D97-AF65-F5344CB8AC3E}">
        <p14:creationId xmlns:p14="http://schemas.microsoft.com/office/powerpoint/2010/main" val="115434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Identifying Prime and Composite Numbers</a:t>
            </a:r>
          </a:p>
        </p:txBody>
      </p:sp>
      <p:sp>
        <p:nvSpPr>
          <p:cNvPr id="8" name="Content Placeholder 7">
            <a:extLst>
              <a:ext uri="{FF2B5EF4-FFF2-40B4-BE49-F238E27FC236}">
                <a16:creationId xmlns:a16="http://schemas.microsoft.com/office/drawing/2014/main" id="{67FB9F27-00C0-DE49-891C-5FFD462B5706}"/>
              </a:ext>
            </a:extLst>
          </p:cNvPr>
          <p:cNvSpPr>
            <a:spLocks noGrp="1"/>
          </p:cNvSpPr>
          <p:nvPr>
            <p:ph idx="1"/>
          </p:nvPr>
        </p:nvSpPr>
        <p:spPr>
          <a:xfrm>
            <a:off x="838200" y="1690688"/>
            <a:ext cx="10515600" cy="4351338"/>
          </a:xfrm>
        </p:spPr>
        <p:txBody>
          <a:bodyPr/>
          <a:lstStyle/>
          <a:p>
            <a:pPr marL="0" indent="0" algn="just">
              <a:buNone/>
            </a:pPr>
            <a:r>
              <a:rPr lang="en-PH" dirty="0"/>
              <a:t>	You see that only the 15 sardines and 20 packs of noodles can be repacked evenly.</a:t>
            </a:r>
          </a:p>
          <a:p>
            <a:pPr marL="0" indent="0" algn="just">
              <a:buNone/>
            </a:pPr>
            <a:r>
              <a:rPr lang="en-PH" dirty="0"/>
              <a:t>	But you cannot repack evenly the 13 cans of corned beef and the 11 boxes of milk. Why?</a:t>
            </a:r>
          </a:p>
          <a:p>
            <a:pPr marL="0" indent="0" algn="just">
              <a:buNone/>
            </a:pPr>
            <a:endParaRPr lang="en-PH" dirty="0"/>
          </a:p>
          <a:p>
            <a:pPr marL="0" indent="0">
              <a:buNone/>
            </a:pPr>
            <a:r>
              <a:rPr lang="en-PH" dirty="0"/>
              <a:t>	Numbers 15 and 20 are called </a:t>
            </a:r>
            <a:r>
              <a:rPr lang="en-PH" b="1" dirty="0"/>
              <a:t>composite numbers</a:t>
            </a:r>
            <a:r>
              <a:rPr lang="en-PH" dirty="0"/>
              <a:t>. Each can be divided by some numbers other than 1 and itself. On the other hand, the numbers 11 and 13 are </a:t>
            </a:r>
            <a:r>
              <a:rPr lang="en-PH" b="1" dirty="0"/>
              <a:t>prime numbers</a:t>
            </a:r>
            <a:r>
              <a:rPr lang="en-PH" dirty="0"/>
              <a:t> since each does not have any other factors aside from 1 and itself.</a:t>
            </a:r>
          </a:p>
        </p:txBody>
      </p:sp>
    </p:spTree>
    <p:extLst>
      <p:ext uri="{BB962C8B-B14F-4D97-AF65-F5344CB8AC3E}">
        <p14:creationId xmlns:p14="http://schemas.microsoft.com/office/powerpoint/2010/main" val="2404627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Identifying Prime and Composite Numbers</a:t>
            </a:r>
          </a:p>
        </p:txBody>
      </p:sp>
      <p:sp>
        <p:nvSpPr>
          <p:cNvPr id="5" name="Content Placeholder 4">
            <a:extLst>
              <a:ext uri="{FF2B5EF4-FFF2-40B4-BE49-F238E27FC236}">
                <a16:creationId xmlns:a16="http://schemas.microsoft.com/office/drawing/2014/main" id="{9237C41A-579F-AF4C-A060-5F7FEB98A3ED}"/>
              </a:ext>
            </a:extLst>
          </p:cNvPr>
          <p:cNvSpPr>
            <a:spLocks noGrp="1"/>
          </p:cNvSpPr>
          <p:nvPr>
            <p:ph idx="1"/>
          </p:nvPr>
        </p:nvSpPr>
        <p:spPr>
          <a:xfrm>
            <a:off x="838200" y="2221743"/>
            <a:ext cx="10732477" cy="2414514"/>
          </a:xfrm>
        </p:spPr>
        <p:txBody>
          <a:bodyPr>
            <a:normAutofit/>
          </a:bodyPr>
          <a:lstStyle/>
          <a:p>
            <a:r>
              <a:rPr lang="en-PH" dirty="0"/>
              <a:t>A prime number is divisible only by 1 and the number itself.</a:t>
            </a:r>
          </a:p>
          <a:p>
            <a:endParaRPr lang="en-PH" dirty="0"/>
          </a:p>
          <a:p>
            <a:r>
              <a:rPr lang="en-PH" dirty="0"/>
              <a:t>A composite number is divisible by other numbers besides 1 and the number itself.</a:t>
            </a:r>
          </a:p>
        </p:txBody>
      </p:sp>
    </p:spTree>
    <p:extLst>
      <p:ext uri="{BB962C8B-B14F-4D97-AF65-F5344CB8AC3E}">
        <p14:creationId xmlns:p14="http://schemas.microsoft.com/office/powerpoint/2010/main" val="332344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513347" y="57823"/>
            <a:ext cx="10134600" cy="1325563"/>
          </a:xfrm>
        </p:spPr>
        <p:txBody>
          <a:bodyPr>
            <a:normAutofit/>
          </a:bodyPr>
          <a:lstStyle/>
          <a:p>
            <a:r>
              <a:rPr lang="en-US" b="1" dirty="0"/>
              <a:t>Identifying Prime and Composite Numbers</a:t>
            </a:r>
          </a:p>
        </p:txBody>
      </p:sp>
      <p:pic>
        <p:nvPicPr>
          <p:cNvPr id="7" name="Picture 6">
            <a:extLst>
              <a:ext uri="{FF2B5EF4-FFF2-40B4-BE49-F238E27FC236}">
                <a16:creationId xmlns:a16="http://schemas.microsoft.com/office/drawing/2014/main" id="{663B32FD-E508-FF41-B56F-78085DDC069B}"/>
              </a:ext>
            </a:extLst>
          </p:cNvPr>
          <p:cNvPicPr>
            <a:picLocks noChangeAspect="1"/>
          </p:cNvPicPr>
          <p:nvPr/>
        </p:nvPicPr>
        <p:blipFill>
          <a:blip r:embed="rId3"/>
          <a:stretch>
            <a:fillRect/>
          </a:stretch>
        </p:blipFill>
        <p:spPr>
          <a:xfrm>
            <a:off x="7719646" y="1389184"/>
            <a:ext cx="4117667" cy="2672062"/>
          </a:xfrm>
          <a:prstGeom prst="rect">
            <a:avLst/>
          </a:prstGeom>
        </p:spPr>
      </p:pic>
      <p:sp>
        <p:nvSpPr>
          <p:cNvPr id="8" name="TextBox 7">
            <a:extLst>
              <a:ext uri="{FF2B5EF4-FFF2-40B4-BE49-F238E27FC236}">
                <a16:creationId xmlns:a16="http://schemas.microsoft.com/office/drawing/2014/main" id="{6FE2C946-0A69-114E-9DE2-9DB3E65C79D2}"/>
              </a:ext>
            </a:extLst>
          </p:cNvPr>
          <p:cNvSpPr txBox="1"/>
          <p:nvPr/>
        </p:nvSpPr>
        <p:spPr>
          <a:xfrm>
            <a:off x="7719645" y="3820823"/>
            <a:ext cx="4117667" cy="246221"/>
          </a:xfrm>
          <a:prstGeom prst="rect">
            <a:avLst/>
          </a:prstGeom>
          <a:solidFill>
            <a:schemeClr val="bg2"/>
          </a:solidFill>
        </p:spPr>
        <p:txBody>
          <a:bodyPr wrap="square" rtlCol="0">
            <a:spAutoFit/>
          </a:bodyPr>
          <a:lstStyle/>
          <a:p>
            <a:r>
              <a:rPr lang="en-US" sz="1000" dirty="0" err="1"/>
              <a:t>Kunokuno</a:t>
            </a:r>
            <a:r>
              <a:rPr lang="en-US" sz="1000" dirty="0"/>
              <a:t>, CC BY-SA 4.0, via Wikimedia commons</a:t>
            </a:r>
          </a:p>
        </p:txBody>
      </p:sp>
      <p:sp>
        <p:nvSpPr>
          <p:cNvPr id="9" name="TextBox 8">
            <a:extLst>
              <a:ext uri="{FF2B5EF4-FFF2-40B4-BE49-F238E27FC236}">
                <a16:creationId xmlns:a16="http://schemas.microsoft.com/office/drawing/2014/main" id="{A1DEF5DE-CBB7-E14B-8FE7-320BD3200AC8}"/>
              </a:ext>
            </a:extLst>
          </p:cNvPr>
          <p:cNvSpPr txBox="1"/>
          <p:nvPr/>
        </p:nvSpPr>
        <p:spPr>
          <a:xfrm>
            <a:off x="513347" y="1540042"/>
            <a:ext cx="6849979" cy="3108543"/>
          </a:xfrm>
          <a:prstGeom prst="rect">
            <a:avLst/>
          </a:prstGeom>
          <a:noFill/>
        </p:spPr>
        <p:txBody>
          <a:bodyPr wrap="square" rtlCol="0">
            <a:spAutoFit/>
          </a:bodyPr>
          <a:lstStyle/>
          <a:p>
            <a:pPr algn="just"/>
            <a:r>
              <a:rPr lang="en-PH" sz="2800" dirty="0"/>
              <a:t>	Rose wants to donate goods to the community pantry during the pandemic in their barangay. She bought 15 cans of sardines, 11 boxes of milk, 20 packs of instant noodles, and 13 cans of corned beef. She wants to pack the items together into smaller packages so she can help more people.</a:t>
            </a:r>
          </a:p>
        </p:txBody>
      </p:sp>
      <p:sp>
        <p:nvSpPr>
          <p:cNvPr id="10" name="TextBox 9">
            <a:extLst>
              <a:ext uri="{FF2B5EF4-FFF2-40B4-BE49-F238E27FC236}">
                <a16:creationId xmlns:a16="http://schemas.microsoft.com/office/drawing/2014/main" id="{9329A855-EDA7-2148-8D35-D1B9103614EC}"/>
              </a:ext>
            </a:extLst>
          </p:cNvPr>
          <p:cNvSpPr txBox="1"/>
          <p:nvPr/>
        </p:nvSpPr>
        <p:spPr>
          <a:xfrm>
            <a:off x="561473" y="4648585"/>
            <a:ext cx="11165306" cy="1815882"/>
          </a:xfrm>
          <a:prstGeom prst="rect">
            <a:avLst/>
          </a:prstGeom>
          <a:noFill/>
        </p:spPr>
        <p:txBody>
          <a:bodyPr wrap="square" rtlCol="0">
            <a:spAutoFit/>
          </a:bodyPr>
          <a:lstStyle/>
          <a:p>
            <a:pPr algn="just"/>
            <a:r>
              <a:rPr lang="en-PH" sz="2800" dirty="0"/>
              <a:t>Which items can she pack evenly in smaller packages?</a:t>
            </a:r>
          </a:p>
          <a:p>
            <a:pPr algn="just"/>
            <a:r>
              <a:rPr lang="en-PH" sz="2800" dirty="0"/>
              <a:t>	Are there goods that you cannot put evenly in smaller packs? What are these?</a:t>
            </a:r>
          </a:p>
          <a:p>
            <a:pPr algn="just"/>
            <a:endParaRPr lang="en-US" sz="2800" dirty="0"/>
          </a:p>
        </p:txBody>
      </p:sp>
    </p:spTree>
    <p:extLst>
      <p:ext uri="{BB962C8B-B14F-4D97-AF65-F5344CB8AC3E}">
        <p14:creationId xmlns:p14="http://schemas.microsoft.com/office/powerpoint/2010/main" val="331918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292770" y="57823"/>
            <a:ext cx="10134600" cy="1325563"/>
          </a:xfrm>
        </p:spPr>
        <p:txBody>
          <a:bodyPr>
            <a:normAutofit/>
          </a:bodyPr>
          <a:lstStyle/>
          <a:p>
            <a:r>
              <a:rPr lang="en-US" b="1" dirty="0"/>
              <a:t>Identifying Prime and Composite Numbers</a:t>
            </a:r>
          </a:p>
        </p:txBody>
      </p:sp>
      <p:pic>
        <p:nvPicPr>
          <p:cNvPr id="7" name="Picture 6">
            <a:extLst>
              <a:ext uri="{FF2B5EF4-FFF2-40B4-BE49-F238E27FC236}">
                <a16:creationId xmlns:a16="http://schemas.microsoft.com/office/drawing/2014/main" id="{663B32FD-E508-FF41-B56F-78085DDC069B}"/>
              </a:ext>
            </a:extLst>
          </p:cNvPr>
          <p:cNvPicPr>
            <a:picLocks noChangeAspect="1"/>
          </p:cNvPicPr>
          <p:nvPr/>
        </p:nvPicPr>
        <p:blipFill>
          <a:blip r:embed="rId3"/>
          <a:stretch>
            <a:fillRect/>
          </a:stretch>
        </p:blipFill>
        <p:spPr>
          <a:xfrm>
            <a:off x="7719646" y="1389184"/>
            <a:ext cx="4117667" cy="2672062"/>
          </a:xfrm>
          <a:prstGeom prst="rect">
            <a:avLst/>
          </a:prstGeom>
        </p:spPr>
      </p:pic>
      <p:sp>
        <p:nvSpPr>
          <p:cNvPr id="8" name="TextBox 7">
            <a:extLst>
              <a:ext uri="{FF2B5EF4-FFF2-40B4-BE49-F238E27FC236}">
                <a16:creationId xmlns:a16="http://schemas.microsoft.com/office/drawing/2014/main" id="{6FE2C946-0A69-114E-9DE2-9DB3E65C79D2}"/>
              </a:ext>
            </a:extLst>
          </p:cNvPr>
          <p:cNvSpPr txBox="1"/>
          <p:nvPr/>
        </p:nvSpPr>
        <p:spPr>
          <a:xfrm>
            <a:off x="7719645" y="3820823"/>
            <a:ext cx="4117667" cy="246221"/>
          </a:xfrm>
          <a:prstGeom prst="rect">
            <a:avLst/>
          </a:prstGeom>
          <a:solidFill>
            <a:schemeClr val="bg2"/>
          </a:solidFill>
        </p:spPr>
        <p:txBody>
          <a:bodyPr wrap="square" rtlCol="0">
            <a:spAutoFit/>
          </a:bodyPr>
          <a:lstStyle/>
          <a:p>
            <a:r>
              <a:rPr lang="en-US" sz="1000" dirty="0" err="1"/>
              <a:t>Kunokuno</a:t>
            </a:r>
            <a:r>
              <a:rPr lang="en-US" sz="1000" dirty="0"/>
              <a:t>, CC BY-SA 4.0, via Wikimedia commons</a:t>
            </a:r>
          </a:p>
        </p:txBody>
      </p:sp>
      <p:sp>
        <p:nvSpPr>
          <p:cNvPr id="9" name="TextBox 8">
            <a:extLst>
              <a:ext uri="{FF2B5EF4-FFF2-40B4-BE49-F238E27FC236}">
                <a16:creationId xmlns:a16="http://schemas.microsoft.com/office/drawing/2014/main" id="{A1DEF5DE-CBB7-E14B-8FE7-320BD3200AC8}"/>
              </a:ext>
            </a:extLst>
          </p:cNvPr>
          <p:cNvSpPr txBox="1"/>
          <p:nvPr/>
        </p:nvSpPr>
        <p:spPr>
          <a:xfrm>
            <a:off x="513347" y="1540042"/>
            <a:ext cx="6849979" cy="3108543"/>
          </a:xfrm>
          <a:prstGeom prst="rect">
            <a:avLst/>
          </a:prstGeom>
          <a:noFill/>
        </p:spPr>
        <p:txBody>
          <a:bodyPr wrap="square" rtlCol="0">
            <a:spAutoFit/>
          </a:bodyPr>
          <a:lstStyle/>
          <a:p>
            <a:pPr algn="just"/>
            <a:r>
              <a:rPr lang="en-PH" sz="2800" dirty="0"/>
              <a:t>	Rose wants to donate goods to the community pantry during the pandemic in their barangay. She bought 15 cans of sardines, 11 boxes of milk, 20 packs of instant noodles, and 13 cans of corned beef. She wants to pack the items together into smaller packages so she can help more people.</a:t>
            </a:r>
          </a:p>
        </p:txBody>
      </p:sp>
      <p:sp>
        <p:nvSpPr>
          <p:cNvPr id="10" name="TextBox 9">
            <a:extLst>
              <a:ext uri="{FF2B5EF4-FFF2-40B4-BE49-F238E27FC236}">
                <a16:creationId xmlns:a16="http://schemas.microsoft.com/office/drawing/2014/main" id="{9329A855-EDA7-2148-8D35-D1B9103614EC}"/>
              </a:ext>
            </a:extLst>
          </p:cNvPr>
          <p:cNvSpPr txBox="1"/>
          <p:nvPr/>
        </p:nvSpPr>
        <p:spPr>
          <a:xfrm>
            <a:off x="561473" y="4648585"/>
            <a:ext cx="11165306" cy="1815882"/>
          </a:xfrm>
          <a:prstGeom prst="rect">
            <a:avLst/>
          </a:prstGeom>
          <a:noFill/>
        </p:spPr>
        <p:txBody>
          <a:bodyPr wrap="square" rtlCol="0">
            <a:spAutoFit/>
          </a:bodyPr>
          <a:lstStyle/>
          <a:p>
            <a:pPr algn="just"/>
            <a:r>
              <a:rPr lang="en-PH" sz="2800" dirty="0"/>
              <a:t>Which items can she pack evenly in smaller packages?</a:t>
            </a:r>
          </a:p>
          <a:p>
            <a:pPr algn="just"/>
            <a:r>
              <a:rPr lang="en-PH" sz="2800" dirty="0"/>
              <a:t>	Are there goods that you cannot put evenly in smaller packs? What are these?</a:t>
            </a:r>
          </a:p>
          <a:p>
            <a:pPr algn="just"/>
            <a:endParaRPr lang="en-US" sz="2800" dirty="0"/>
          </a:p>
        </p:txBody>
      </p:sp>
    </p:spTree>
    <p:extLst>
      <p:ext uri="{BB962C8B-B14F-4D97-AF65-F5344CB8AC3E}">
        <p14:creationId xmlns:p14="http://schemas.microsoft.com/office/powerpoint/2010/main" val="3692081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292770" y="57823"/>
            <a:ext cx="10134600" cy="1325563"/>
          </a:xfrm>
        </p:spPr>
        <p:txBody>
          <a:bodyPr>
            <a:normAutofit/>
          </a:bodyPr>
          <a:lstStyle/>
          <a:p>
            <a:r>
              <a:rPr lang="en-US" b="1" dirty="0"/>
              <a:t>Identifying Prime and Composite Numbers</a:t>
            </a:r>
          </a:p>
        </p:txBody>
      </p:sp>
      <p:sp>
        <p:nvSpPr>
          <p:cNvPr id="11" name="Content Placeholder 2">
            <a:extLst>
              <a:ext uri="{FF2B5EF4-FFF2-40B4-BE49-F238E27FC236}">
                <a16:creationId xmlns:a16="http://schemas.microsoft.com/office/drawing/2014/main" id="{B7056969-F8EA-A740-9C4B-0DD60C2EFF50}"/>
              </a:ext>
            </a:extLst>
          </p:cNvPr>
          <p:cNvSpPr>
            <a:spLocks noGrp="1"/>
          </p:cNvSpPr>
          <p:nvPr>
            <p:ph idx="1"/>
          </p:nvPr>
        </p:nvSpPr>
        <p:spPr>
          <a:xfrm>
            <a:off x="527304" y="1825625"/>
            <a:ext cx="11213592" cy="4351338"/>
          </a:xfrm>
        </p:spPr>
        <p:txBody>
          <a:bodyPr/>
          <a:lstStyle/>
          <a:p>
            <a:pPr marL="0" indent="0" algn="just">
              <a:buNone/>
            </a:pPr>
            <a:r>
              <a:rPr lang="en-PH" dirty="0"/>
              <a:t>	</a:t>
            </a:r>
            <a:r>
              <a:rPr lang="en-PH" b="1" dirty="0"/>
              <a:t>What is the given? </a:t>
            </a:r>
            <a:r>
              <a:rPr lang="en-PH" dirty="0"/>
              <a:t>15 cans of sardines, 11 boxes of milk, 20 packs of instant noodles, and 13 cans of corned beef</a:t>
            </a:r>
          </a:p>
          <a:p>
            <a:pPr marL="0" indent="0" algn="just">
              <a:buNone/>
            </a:pPr>
            <a:r>
              <a:rPr lang="en-PH" b="1" dirty="0"/>
              <a:t>What is asked? </a:t>
            </a:r>
            <a:r>
              <a:rPr lang="en-PH" dirty="0"/>
              <a:t>Which items can be packed evenly in smaller groups?</a:t>
            </a:r>
          </a:p>
          <a:p>
            <a:pPr marL="0" indent="0" algn="just">
              <a:buNone/>
            </a:pPr>
            <a:endParaRPr lang="en-US" dirty="0"/>
          </a:p>
          <a:p>
            <a:pPr marL="0" indent="0" algn="just">
              <a:buNone/>
            </a:pPr>
            <a:r>
              <a:rPr lang="en-US" b="1" dirty="0"/>
              <a:t>Strategies to be used:</a:t>
            </a:r>
          </a:p>
          <a:p>
            <a:pPr marL="0" indent="0" algn="just">
              <a:buNone/>
            </a:pPr>
            <a:r>
              <a:rPr lang="en-US" dirty="0"/>
              <a:t>First method: </a:t>
            </a:r>
            <a:r>
              <a:rPr lang="en-US" b="1" dirty="0"/>
              <a:t>Sketch</a:t>
            </a:r>
            <a:r>
              <a:rPr lang="en-US" dirty="0"/>
              <a:t> the possible ways of dividing the items.</a:t>
            </a:r>
          </a:p>
        </p:txBody>
      </p:sp>
    </p:spTree>
    <p:extLst>
      <p:ext uri="{BB962C8B-B14F-4D97-AF65-F5344CB8AC3E}">
        <p14:creationId xmlns:p14="http://schemas.microsoft.com/office/powerpoint/2010/main" val="2954054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292770" y="57823"/>
            <a:ext cx="10134600" cy="1325563"/>
          </a:xfrm>
        </p:spPr>
        <p:txBody>
          <a:bodyPr>
            <a:normAutofit/>
          </a:bodyPr>
          <a:lstStyle/>
          <a:p>
            <a:r>
              <a:rPr lang="en-US" b="1" dirty="0"/>
              <a:t>Identifying Prime and Composite Numbers</a:t>
            </a:r>
          </a:p>
        </p:txBody>
      </p:sp>
      <p:sp>
        <p:nvSpPr>
          <p:cNvPr id="11" name="Content Placeholder 2">
            <a:extLst>
              <a:ext uri="{FF2B5EF4-FFF2-40B4-BE49-F238E27FC236}">
                <a16:creationId xmlns:a16="http://schemas.microsoft.com/office/drawing/2014/main" id="{B7056969-F8EA-A740-9C4B-0DD60C2EFF50}"/>
              </a:ext>
            </a:extLst>
          </p:cNvPr>
          <p:cNvSpPr>
            <a:spLocks noGrp="1"/>
          </p:cNvSpPr>
          <p:nvPr>
            <p:ph idx="1"/>
          </p:nvPr>
        </p:nvSpPr>
        <p:spPr>
          <a:xfrm>
            <a:off x="527304" y="1825625"/>
            <a:ext cx="11213592" cy="4351338"/>
          </a:xfrm>
        </p:spPr>
        <p:txBody>
          <a:bodyPr/>
          <a:lstStyle/>
          <a:p>
            <a:pPr marL="0" indent="0" algn="just">
              <a:buNone/>
            </a:pPr>
            <a:r>
              <a:rPr lang="en-PH" dirty="0"/>
              <a:t>	</a:t>
            </a:r>
            <a:r>
              <a:rPr lang="en-PH" b="1" dirty="0"/>
              <a:t>What is the given? </a:t>
            </a:r>
            <a:r>
              <a:rPr lang="en-PH" dirty="0"/>
              <a:t>15 cans of sardines, 11 boxes of milk, 20 packs of instant noodles, and 13 cans of corned beef</a:t>
            </a:r>
          </a:p>
          <a:p>
            <a:pPr marL="0" indent="0" algn="just">
              <a:buNone/>
            </a:pPr>
            <a:r>
              <a:rPr lang="en-PH" b="1" dirty="0"/>
              <a:t>What is asked? </a:t>
            </a:r>
            <a:r>
              <a:rPr lang="en-PH" dirty="0"/>
              <a:t>Which items can be packed evenly in smaller groups?</a:t>
            </a:r>
          </a:p>
          <a:p>
            <a:pPr marL="0" indent="0" algn="just">
              <a:buNone/>
            </a:pPr>
            <a:endParaRPr lang="en-US" dirty="0"/>
          </a:p>
          <a:p>
            <a:pPr marL="0" indent="0" algn="just">
              <a:buNone/>
            </a:pPr>
            <a:r>
              <a:rPr lang="en-US" b="1" dirty="0"/>
              <a:t>Strategies to be used:</a:t>
            </a:r>
          </a:p>
          <a:p>
            <a:pPr marL="0" indent="0" algn="just">
              <a:buNone/>
            </a:pPr>
            <a:r>
              <a:rPr lang="en-US" dirty="0"/>
              <a:t>First method: </a:t>
            </a:r>
            <a:r>
              <a:rPr lang="en-US" b="1" dirty="0"/>
              <a:t>Sketch</a:t>
            </a:r>
            <a:r>
              <a:rPr lang="en-US" dirty="0"/>
              <a:t> the possible ways of dividing the items.</a:t>
            </a:r>
          </a:p>
        </p:txBody>
      </p:sp>
    </p:spTree>
    <p:extLst>
      <p:ext uri="{BB962C8B-B14F-4D97-AF65-F5344CB8AC3E}">
        <p14:creationId xmlns:p14="http://schemas.microsoft.com/office/powerpoint/2010/main" val="3807337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Identifying Prime and Composite Numbers</a:t>
            </a:r>
          </a:p>
        </p:txBody>
      </p:sp>
      <p:sp>
        <p:nvSpPr>
          <p:cNvPr id="4" name="Content Placeholder 3">
            <a:extLst>
              <a:ext uri="{FF2B5EF4-FFF2-40B4-BE49-F238E27FC236}">
                <a16:creationId xmlns:a16="http://schemas.microsoft.com/office/drawing/2014/main" id="{610356A7-E02E-3A45-BD96-F1570FF0B3FC}"/>
              </a:ext>
            </a:extLst>
          </p:cNvPr>
          <p:cNvSpPr>
            <a:spLocks noGrp="1"/>
          </p:cNvSpPr>
          <p:nvPr>
            <p:ph idx="1"/>
          </p:nvPr>
        </p:nvSpPr>
        <p:spPr/>
        <p:txBody>
          <a:bodyPr/>
          <a:lstStyle/>
          <a:p>
            <a:pPr marL="514350" indent="-514350" algn="just">
              <a:buFont typeface="+mj-lt"/>
              <a:buAutoNum type="alphaLcPeriod"/>
            </a:pPr>
            <a:r>
              <a:rPr lang="en-US" dirty="0"/>
              <a:t>The cans of sardines can be grouped in several ways, as shown below.</a:t>
            </a:r>
          </a:p>
        </p:txBody>
      </p:sp>
      <p:pic>
        <p:nvPicPr>
          <p:cNvPr id="5" name="Picture 4">
            <a:extLst>
              <a:ext uri="{FF2B5EF4-FFF2-40B4-BE49-F238E27FC236}">
                <a16:creationId xmlns:a16="http://schemas.microsoft.com/office/drawing/2014/main" id="{027CAD5B-7044-1346-8616-2B9EAA445FCF}"/>
              </a:ext>
            </a:extLst>
          </p:cNvPr>
          <p:cNvPicPr>
            <a:picLocks noChangeAspect="1"/>
          </p:cNvPicPr>
          <p:nvPr/>
        </p:nvPicPr>
        <p:blipFill>
          <a:blip r:embed="rId3"/>
          <a:stretch>
            <a:fillRect/>
          </a:stretch>
        </p:blipFill>
        <p:spPr>
          <a:xfrm>
            <a:off x="2357854" y="2683760"/>
            <a:ext cx="2902748" cy="2599279"/>
          </a:xfrm>
          <a:prstGeom prst="rect">
            <a:avLst/>
          </a:prstGeom>
        </p:spPr>
      </p:pic>
      <p:pic>
        <p:nvPicPr>
          <p:cNvPr id="6" name="Picture 5">
            <a:extLst>
              <a:ext uri="{FF2B5EF4-FFF2-40B4-BE49-F238E27FC236}">
                <a16:creationId xmlns:a16="http://schemas.microsoft.com/office/drawing/2014/main" id="{5FA81F25-39C9-3E4E-9459-BE305BF00512}"/>
              </a:ext>
            </a:extLst>
          </p:cNvPr>
          <p:cNvPicPr>
            <a:picLocks noChangeAspect="1"/>
          </p:cNvPicPr>
          <p:nvPr/>
        </p:nvPicPr>
        <p:blipFill>
          <a:blip r:embed="rId4"/>
          <a:stretch>
            <a:fillRect/>
          </a:stretch>
        </p:blipFill>
        <p:spPr>
          <a:xfrm>
            <a:off x="7222710" y="2583236"/>
            <a:ext cx="2611436" cy="2800328"/>
          </a:xfrm>
          <a:prstGeom prst="rect">
            <a:avLst/>
          </a:prstGeom>
        </p:spPr>
      </p:pic>
      <p:sp>
        <p:nvSpPr>
          <p:cNvPr id="7" name="TextBox 6">
            <a:extLst>
              <a:ext uri="{FF2B5EF4-FFF2-40B4-BE49-F238E27FC236}">
                <a16:creationId xmlns:a16="http://schemas.microsoft.com/office/drawing/2014/main" id="{FB89C1BF-4D53-794E-9F47-68AACFBE7940}"/>
              </a:ext>
            </a:extLst>
          </p:cNvPr>
          <p:cNvSpPr txBox="1"/>
          <p:nvPr/>
        </p:nvSpPr>
        <p:spPr>
          <a:xfrm>
            <a:off x="2410992" y="5468391"/>
            <a:ext cx="2796471" cy="523220"/>
          </a:xfrm>
          <a:prstGeom prst="rect">
            <a:avLst/>
          </a:prstGeom>
          <a:noFill/>
        </p:spPr>
        <p:txBody>
          <a:bodyPr wrap="none" rtlCol="0">
            <a:spAutoFit/>
          </a:bodyPr>
          <a:lstStyle/>
          <a:p>
            <a:r>
              <a:rPr lang="en-US" sz="2800" dirty="0"/>
              <a:t>5 groups of 3 = 15</a:t>
            </a:r>
          </a:p>
        </p:txBody>
      </p:sp>
      <p:sp>
        <p:nvSpPr>
          <p:cNvPr id="9" name="TextBox 8">
            <a:extLst>
              <a:ext uri="{FF2B5EF4-FFF2-40B4-BE49-F238E27FC236}">
                <a16:creationId xmlns:a16="http://schemas.microsoft.com/office/drawing/2014/main" id="{3012B9F1-AB12-364E-B8C7-ED79E7AFC01C}"/>
              </a:ext>
            </a:extLst>
          </p:cNvPr>
          <p:cNvSpPr txBox="1"/>
          <p:nvPr/>
        </p:nvSpPr>
        <p:spPr>
          <a:xfrm>
            <a:off x="7222710" y="5468391"/>
            <a:ext cx="2796471" cy="523220"/>
          </a:xfrm>
          <a:prstGeom prst="rect">
            <a:avLst/>
          </a:prstGeom>
          <a:noFill/>
        </p:spPr>
        <p:txBody>
          <a:bodyPr wrap="none" rtlCol="0">
            <a:spAutoFit/>
          </a:bodyPr>
          <a:lstStyle/>
          <a:p>
            <a:r>
              <a:rPr lang="en-US" sz="2800" dirty="0"/>
              <a:t>3 groups of 5 = 15</a:t>
            </a:r>
          </a:p>
        </p:txBody>
      </p:sp>
    </p:spTree>
    <p:extLst>
      <p:ext uri="{BB962C8B-B14F-4D97-AF65-F5344CB8AC3E}">
        <p14:creationId xmlns:p14="http://schemas.microsoft.com/office/powerpoint/2010/main" val="1384351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Identifying Prime and Composite Numbers</a:t>
            </a:r>
          </a:p>
        </p:txBody>
      </p:sp>
      <p:sp>
        <p:nvSpPr>
          <p:cNvPr id="8" name="Content Placeholder 7">
            <a:extLst>
              <a:ext uri="{FF2B5EF4-FFF2-40B4-BE49-F238E27FC236}">
                <a16:creationId xmlns:a16="http://schemas.microsoft.com/office/drawing/2014/main" id="{67FB9F27-00C0-DE49-891C-5FFD462B5706}"/>
              </a:ext>
            </a:extLst>
          </p:cNvPr>
          <p:cNvSpPr>
            <a:spLocks noGrp="1"/>
          </p:cNvSpPr>
          <p:nvPr>
            <p:ph idx="1"/>
          </p:nvPr>
        </p:nvSpPr>
        <p:spPr/>
        <p:txBody>
          <a:bodyPr/>
          <a:lstStyle/>
          <a:p>
            <a:pPr marL="514350" indent="-514350">
              <a:buFont typeface="+mj-lt"/>
              <a:buAutoNum type="alphaLcPeriod" startAt="2"/>
            </a:pPr>
            <a:r>
              <a:rPr lang="en-US" dirty="0"/>
              <a:t>Can you do the same for the 20 packs of noodles?</a:t>
            </a:r>
          </a:p>
          <a:p>
            <a:pPr marL="514350" indent="-514350">
              <a:buFont typeface="+mj-lt"/>
              <a:buAutoNum type="alphaLcPeriod" startAt="2"/>
            </a:pPr>
            <a:r>
              <a:rPr lang="en-US" dirty="0"/>
              <a:t>How about 13 cans of corned beef? What are the possibilities?</a:t>
            </a:r>
          </a:p>
        </p:txBody>
      </p:sp>
      <p:pic>
        <p:nvPicPr>
          <p:cNvPr id="10" name="Picture 9">
            <a:extLst>
              <a:ext uri="{FF2B5EF4-FFF2-40B4-BE49-F238E27FC236}">
                <a16:creationId xmlns:a16="http://schemas.microsoft.com/office/drawing/2014/main" id="{AA9192AE-4242-E649-A381-26F978986D4D}"/>
              </a:ext>
            </a:extLst>
          </p:cNvPr>
          <p:cNvPicPr>
            <a:picLocks noChangeAspect="1"/>
          </p:cNvPicPr>
          <p:nvPr/>
        </p:nvPicPr>
        <p:blipFill>
          <a:blip r:embed="rId3"/>
          <a:stretch>
            <a:fillRect/>
          </a:stretch>
        </p:blipFill>
        <p:spPr>
          <a:xfrm>
            <a:off x="2157984" y="2931274"/>
            <a:ext cx="7876032" cy="2764929"/>
          </a:xfrm>
          <a:prstGeom prst="rect">
            <a:avLst/>
          </a:prstGeom>
        </p:spPr>
      </p:pic>
      <p:sp>
        <p:nvSpPr>
          <p:cNvPr id="11" name="TextBox 10">
            <a:extLst>
              <a:ext uri="{FF2B5EF4-FFF2-40B4-BE49-F238E27FC236}">
                <a16:creationId xmlns:a16="http://schemas.microsoft.com/office/drawing/2014/main" id="{1B7D6BA3-C2BD-B747-9C7D-854A1BCC9804}"/>
              </a:ext>
            </a:extLst>
          </p:cNvPr>
          <p:cNvSpPr txBox="1"/>
          <p:nvPr/>
        </p:nvSpPr>
        <p:spPr>
          <a:xfrm>
            <a:off x="4423444" y="5696203"/>
            <a:ext cx="3993401" cy="523220"/>
          </a:xfrm>
          <a:prstGeom prst="rect">
            <a:avLst/>
          </a:prstGeom>
          <a:noFill/>
        </p:spPr>
        <p:txBody>
          <a:bodyPr wrap="none" rtlCol="0">
            <a:spAutoFit/>
          </a:bodyPr>
          <a:lstStyle/>
          <a:p>
            <a:r>
              <a:rPr lang="en-US" sz="2800" dirty="0"/>
              <a:t>1 extra can of corned beef</a:t>
            </a:r>
          </a:p>
        </p:txBody>
      </p:sp>
    </p:spTree>
    <p:extLst>
      <p:ext uri="{BB962C8B-B14F-4D97-AF65-F5344CB8AC3E}">
        <p14:creationId xmlns:p14="http://schemas.microsoft.com/office/powerpoint/2010/main" val="3462307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Identifying Prime and Composite Numbers</a:t>
            </a:r>
          </a:p>
        </p:txBody>
      </p:sp>
      <p:sp>
        <p:nvSpPr>
          <p:cNvPr id="8" name="Content Placeholder 7">
            <a:extLst>
              <a:ext uri="{FF2B5EF4-FFF2-40B4-BE49-F238E27FC236}">
                <a16:creationId xmlns:a16="http://schemas.microsoft.com/office/drawing/2014/main" id="{67FB9F27-00C0-DE49-891C-5FFD462B5706}"/>
              </a:ext>
            </a:extLst>
          </p:cNvPr>
          <p:cNvSpPr>
            <a:spLocks noGrp="1"/>
          </p:cNvSpPr>
          <p:nvPr>
            <p:ph idx="1"/>
          </p:nvPr>
        </p:nvSpPr>
        <p:spPr/>
        <p:txBody>
          <a:bodyPr/>
          <a:lstStyle/>
          <a:p>
            <a:pPr marL="514350" indent="-514350">
              <a:buFont typeface="+mj-lt"/>
              <a:buAutoNum type="alphaLcPeriod" startAt="4"/>
            </a:pPr>
            <a:r>
              <a:rPr lang="en-US" dirty="0"/>
              <a:t>What about the 11 boxes of milk? </a:t>
            </a:r>
          </a:p>
        </p:txBody>
      </p:sp>
      <p:sp>
        <p:nvSpPr>
          <p:cNvPr id="11" name="TextBox 10">
            <a:extLst>
              <a:ext uri="{FF2B5EF4-FFF2-40B4-BE49-F238E27FC236}">
                <a16:creationId xmlns:a16="http://schemas.microsoft.com/office/drawing/2014/main" id="{1B7D6BA3-C2BD-B747-9C7D-854A1BCC9804}"/>
              </a:ext>
            </a:extLst>
          </p:cNvPr>
          <p:cNvSpPr txBox="1"/>
          <p:nvPr/>
        </p:nvSpPr>
        <p:spPr>
          <a:xfrm>
            <a:off x="4423444" y="5696203"/>
            <a:ext cx="2871748" cy="523220"/>
          </a:xfrm>
          <a:prstGeom prst="rect">
            <a:avLst/>
          </a:prstGeom>
          <a:noFill/>
        </p:spPr>
        <p:txBody>
          <a:bodyPr wrap="none" rtlCol="0">
            <a:spAutoFit/>
          </a:bodyPr>
          <a:lstStyle/>
          <a:p>
            <a:r>
              <a:rPr lang="en-US" sz="2800" dirty="0"/>
              <a:t>1 extra box of milk</a:t>
            </a:r>
          </a:p>
        </p:txBody>
      </p:sp>
      <p:pic>
        <p:nvPicPr>
          <p:cNvPr id="3" name="Picture 2">
            <a:extLst>
              <a:ext uri="{FF2B5EF4-FFF2-40B4-BE49-F238E27FC236}">
                <a16:creationId xmlns:a16="http://schemas.microsoft.com/office/drawing/2014/main" id="{1147FE8A-688C-C644-AB5E-43284CEA2D99}"/>
              </a:ext>
            </a:extLst>
          </p:cNvPr>
          <p:cNvPicPr>
            <a:picLocks noChangeAspect="1"/>
          </p:cNvPicPr>
          <p:nvPr/>
        </p:nvPicPr>
        <p:blipFill>
          <a:blip r:embed="rId3"/>
          <a:stretch>
            <a:fillRect/>
          </a:stretch>
        </p:blipFill>
        <p:spPr>
          <a:xfrm>
            <a:off x="2935224" y="2508980"/>
            <a:ext cx="6321552" cy="2984628"/>
          </a:xfrm>
          <a:prstGeom prst="rect">
            <a:avLst/>
          </a:prstGeom>
        </p:spPr>
      </p:pic>
    </p:spTree>
    <p:extLst>
      <p:ext uri="{BB962C8B-B14F-4D97-AF65-F5344CB8AC3E}">
        <p14:creationId xmlns:p14="http://schemas.microsoft.com/office/powerpoint/2010/main" val="1754906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1685</TotalTime>
  <Words>195</Words>
  <Application>Microsoft Macintosh PowerPoint</Application>
  <PresentationFormat>Widescreen</PresentationFormat>
  <Paragraphs>51</Paragraphs>
  <Slides>11</Slides>
  <Notes>8</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11</vt:i4>
      </vt:variant>
    </vt:vector>
  </HeadingPairs>
  <TitlesOfParts>
    <vt:vector size="19" baseType="lpstr">
      <vt:lpstr>Arial</vt:lpstr>
      <vt:lpstr>Calibri</vt:lpstr>
      <vt:lpstr>Calibri Light</vt:lpstr>
      <vt:lpstr>Lato</vt:lpstr>
      <vt:lpstr>Montserrat Medium</vt:lpstr>
      <vt:lpstr>Office Theme</vt:lpstr>
      <vt:lpstr>Custom Design</vt:lpstr>
      <vt:lpstr>1_Custom Design</vt:lpstr>
      <vt:lpstr>PowerPoint Presentation</vt:lpstr>
      <vt:lpstr>Identifying Prime and Composite Numbers</vt:lpstr>
      <vt:lpstr>Identifying Prime and Composite Numbers</vt:lpstr>
      <vt:lpstr>Identifying Prime and Composite Numbers</vt:lpstr>
      <vt:lpstr>Identifying Prime and Composite Numbers</vt:lpstr>
      <vt:lpstr>Identifying Prime and Composite Numbers</vt:lpstr>
      <vt:lpstr>Identifying Prime and Composite Numbers</vt:lpstr>
      <vt:lpstr>Identifying Prime and Composite Numbers</vt:lpstr>
      <vt:lpstr>Identifying Prime and Composite Numbers</vt:lpstr>
      <vt:lpstr>Identifying Prime and Composite Numbers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126</cp:revision>
  <cp:lastPrinted>2023-03-16T06:30:06Z</cp:lastPrinted>
  <dcterms:created xsi:type="dcterms:W3CDTF">2019-04-16T02:10:14Z</dcterms:created>
  <dcterms:modified xsi:type="dcterms:W3CDTF">2023-03-17T05:31:30Z</dcterms:modified>
</cp:coreProperties>
</file>