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160" cy="6827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8040" cy="2768040"/>
          </a:xfrm>
          <a:prstGeom prst="rect">
            <a:avLst/>
          </a:prstGeom>
          <a:ln w="0">
            <a:noFill/>
          </a:ln>
        </p:spPr>
      </p:pic>
      <p:sp>
        <p:nvSpPr>
          <p:cNvPr id="2" name="Rectangle 5"/>
          <p:cNvSpPr/>
          <p:nvPr/>
        </p:nvSpPr>
        <p:spPr>
          <a:xfrm>
            <a:off x="3487320" y="1475280"/>
            <a:ext cx="8673480" cy="3831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3480" cy="353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160" cy="604080"/>
          </a:xfrm>
          <a:prstGeom prst="rect">
            <a:avLst/>
          </a:prstGeom>
          <a:ln w="0">
            <a:noFill/>
          </a:ln>
        </p:spPr>
      </p:pic>
      <p:sp>
        <p:nvSpPr>
          <p:cNvPr id="43" name="Rectangle 7"/>
          <p:cNvSpPr/>
          <p:nvPr/>
        </p:nvSpPr>
        <p:spPr>
          <a:xfrm>
            <a:off x="10868760" y="0"/>
            <a:ext cx="939600" cy="939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3680" cy="1003680"/>
          </a:xfrm>
          <a:prstGeom prst="rect">
            <a:avLst/>
          </a:prstGeom>
          <a:ln w="0">
            <a:noFill/>
          </a:ln>
        </p:spPr>
      </p:pic>
      <p:sp>
        <p:nvSpPr>
          <p:cNvPr id="45" name="TextBox 9"/>
          <p:cNvSpPr/>
          <p:nvPr/>
        </p:nvSpPr>
        <p:spPr>
          <a:xfrm>
            <a:off x="185400" y="6362280"/>
            <a:ext cx="466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5480" cy="3353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6600" cy="10738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3080" cy="191772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9240" cy="39441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60000" y="2742480"/>
            <a:ext cx="7805880" cy="676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Gaining Confidence in My Own Voice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296000" y="2410560"/>
            <a:ext cx="97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9. </a:t>
            </a:r>
            <a:r>
              <a:rPr b="1" lang="en-PH" sz="1800" spc="-1" strike="noStrike">
                <a:solidFill>
                  <a:srgbClr val="000000"/>
                </a:solidFill>
                <a:latin typeface="Lato"/>
                <a:ea typeface="DejaVu Sans"/>
              </a:rPr>
              <a:t>Phrasing and rhythm</a:t>
            </a:r>
            <a:r>
              <a:rPr b="0" lang="en-PH" sz="1800" spc="-1" strike="noStrike">
                <a:solidFill>
                  <a:srgbClr val="000000"/>
                </a:solidFill>
                <a:latin typeface="Lato"/>
                <a:ea typeface="DejaVu Sans"/>
              </a:rPr>
              <a:t> – Through blending, the members of the speech choir are able to      give more meaning to the selection.</a:t>
            </a:r>
            <a:endParaRPr b="0" lang="en-PH" sz="1800" spc="-1" strike="noStrike">
              <a:latin typeface="Arial"/>
            </a:endParaRPr>
          </a:p>
        </p:txBody>
      </p:sp>
      <p:sp>
        <p:nvSpPr>
          <p:cNvPr id="168" name=""/>
          <p:cNvSpPr/>
          <p:nvPr/>
        </p:nvSpPr>
        <p:spPr>
          <a:xfrm>
            <a:off x="1728000" y="68436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69" name=""/>
          <p:cNvSpPr/>
          <p:nvPr/>
        </p:nvSpPr>
        <p:spPr>
          <a:xfrm>
            <a:off x="1188000" y="3420000"/>
            <a:ext cx="971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10. </a:t>
            </a:r>
            <a:r>
              <a:rPr b="1" lang="en-PH" sz="1800" spc="-1" strike="noStrike">
                <a:solidFill>
                  <a:srgbClr val="000000"/>
                </a:solidFill>
                <a:latin typeface="Lato"/>
                <a:ea typeface="DejaVu Sans"/>
              </a:rPr>
              <a:t>Tempo</a:t>
            </a:r>
            <a:r>
              <a:rPr b="0" lang="en-PH" sz="1800" spc="-1" strike="noStrike">
                <a:solidFill>
                  <a:srgbClr val="000000"/>
                </a:solidFill>
                <a:latin typeface="Lato"/>
                <a:ea typeface="DejaVu Sans"/>
              </a:rPr>
              <a:t> – This refers to the rate of speed of the reading of the literary piece. It is important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seek a balance between the rhythm and tempo of the whole performance.</a:t>
            </a:r>
            <a:endParaRPr b="0" lang="en-PH" sz="1800" spc="-1" strike="noStrike">
              <a:latin typeface="Arial"/>
            </a:endParaRPr>
          </a:p>
        </p:txBody>
      </p:sp>
      <p:sp>
        <p:nvSpPr>
          <p:cNvPr id="170" name=""/>
          <p:cNvSpPr/>
          <p:nvPr/>
        </p:nvSpPr>
        <p:spPr>
          <a:xfrm>
            <a:off x="1188000" y="4441680"/>
            <a:ext cx="971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11. </a:t>
            </a:r>
            <a:r>
              <a:rPr b="1" lang="en-PH" sz="1800" spc="-1" strike="noStrike">
                <a:solidFill>
                  <a:srgbClr val="000000"/>
                </a:solidFill>
                <a:latin typeface="Lato"/>
                <a:ea typeface="DejaVu Sans"/>
              </a:rPr>
              <a:t>Staging</a:t>
            </a:r>
            <a:r>
              <a:rPr b="0" lang="en-PH" sz="1800" spc="-1" strike="noStrike">
                <a:solidFill>
                  <a:srgbClr val="000000"/>
                </a:solidFill>
                <a:latin typeface="Lato"/>
                <a:ea typeface="DejaVu Sans"/>
              </a:rPr>
              <a:t> – This refers to the organization and positions of the members of the speech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choir on stage. Their places on the stage contribute to the visual aesthetic of the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performance.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1728000" y="68472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72" name=""/>
          <p:cNvSpPr/>
          <p:nvPr/>
        </p:nvSpPr>
        <p:spPr>
          <a:xfrm>
            <a:off x="1598760" y="2309040"/>
            <a:ext cx="419652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n«âþ"/>
              </a:rPr>
              <a:t>English Vowel sounds</a:t>
            </a:r>
            <a:endParaRPr b="0" lang="en-PH" sz="2000" spc="-1" strike="noStrike">
              <a:latin typeface="Arial"/>
            </a:endParaRPr>
          </a:p>
        </p:txBody>
      </p:sp>
      <p:sp>
        <p:nvSpPr>
          <p:cNvPr id="173" name=""/>
          <p:cNvSpPr/>
          <p:nvPr/>
        </p:nvSpPr>
        <p:spPr>
          <a:xfrm>
            <a:off x="1598760" y="2880000"/>
            <a:ext cx="905652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n«âþ"/>
              </a:rPr>
              <a:t>	</a:t>
            </a:r>
            <a:r>
              <a:rPr b="0" lang="en-PH" sz="1800" spc="-1" strike="noStrike">
                <a:solidFill>
                  <a:srgbClr val="000000"/>
                </a:solidFill>
                <a:latin typeface="Lato"/>
                <a:ea typeface="n«âþ"/>
              </a:rPr>
              <a:t>Lastly, practicing pronouncing the vowel sounds of English and some words will help you be fortified for any oral presentations.</a:t>
            </a:r>
            <a:endParaRPr b="0" lang="en-PH" sz="1800" spc="-1" strike="noStrike">
              <a:latin typeface="Arial"/>
            </a:endParaRPr>
          </a:p>
        </p:txBody>
      </p:sp>
      <p:graphicFrame>
        <p:nvGraphicFramePr>
          <p:cNvPr id="174" name=""/>
          <p:cNvGraphicFramePr/>
          <p:nvPr/>
        </p:nvGraphicFramePr>
        <p:xfrm>
          <a:off x="1675080" y="3796920"/>
          <a:ext cx="8944560" cy="1469880"/>
        </p:xfrm>
        <a:graphic>
          <a:graphicData uri="http://schemas.openxmlformats.org/drawingml/2006/table">
            <a:tbl>
              <a:tblPr/>
              <a:tblGrid>
                <a:gridCol w="2235600"/>
                <a:gridCol w="2235600"/>
                <a:gridCol w="2235600"/>
                <a:gridCol w="2238120"/>
              </a:tblGrid>
              <a:tr h="3700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001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5" name=""/>
          <p:cNvSpPr/>
          <p:nvPr/>
        </p:nvSpPr>
        <p:spPr>
          <a:xfrm>
            <a:off x="2268000" y="3796920"/>
            <a:ext cx="125496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 – /U/</a:t>
            </a:r>
            <a:endParaRPr b="0" lang="en-PH" sz="1800" spc="-1" strike="noStrike">
              <a:latin typeface="Arial"/>
            </a:endParaRPr>
          </a:p>
        </p:txBody>
      </p:sp>
      <p:sp>
        <p:nvSpPr>
          <p:cNvPr id="176" name=""/>
          <p:cNvSpPr/>
          <p:nvPr/>
        </p:nvSpPr>
        <p:spPr>
          <a:xfrm>
            <a:off x="4140000" y="3796920"/>
            <a:ext cx="182916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/O/ – (perfect O)</a:t>
            </a:r>
            <a:endParaRPr b="0" lang="en-PH" sz="1800" spc="-1" strike="noStrike">
              <a:latin typeface="Arial"/>
            </a:endParaRPr>
          </a:p>
        </p:txBody>
      </p:sp>
      <p:sp>
        <p:nvSpPr>
          <p:cNvPr id="177" name=""/>
          <p:cNvSpPr/>
          <p:nvPr/>
        </p:nvSpPr>
        <p:spPr>
          <a:xfrm>
            <a:off x="6503400" y="3796920"/>
            <a:ext cx="15958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âþ"/>
              </a:rPr>
              <a:t>/Ͻ/ – (½ of O)</a:t>
            </a:r>
            <a:endParaRPr b="0" lang="en-PH" sz="1800" spc="-1" strike="noStrike">
              <a:latin typeface="Arial"/>
            </a:endParaRPr>
          </a:p>
        </p:txBody>
      </p:sp>
      <p:sp>
        <p:nvSpPr>
          <p:cNvPr id="178" name=""/>
          <p:cNvSpPr/>
          <p:nvPr/>
        </p:nvSpPr>
        <p:spPr>
          <a:xfrm>
            <a:off x="9312120" y="3794400"/>
            <a:ext cx="587160" cy="452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âþ"/>
              </a:rPr>
              <a:t>/ɚ/</a:t>
            </a:r>
            <a:endParaRPr b="0" lang="en-PH" sz="1800" spc="-1" strike="noStrike">
              <a:latin typeface="Arial"/>
            </a:endParaRPr>
          </a:p>
        </p:txBody>
      </p:sp>
      <p:sp>
        <p:nvSpPr>
          <p:cNvPr id="179" name=""/>
          <p:cNvSpPr/>
          <p:nvPr/>
        </p:nvSpPr>
        <p:spPr>
          <a:xfrm>
            <a:off x="1818000" y="4229640"/>
            <a:ext cx="1781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fool – full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luke – look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stewed – stood</a:t>
            </a:r>
            <a:endParaRPr b="0" lang="en-PH" sz="1800" spc="-1" strike="noStrike">
              <a:latin typeface="Arial"/>
            </a:endParaRPr>
          </a:p>
        </p:txBody>
      </p:sp>
      <p:sp>
        <p:nvSpPr>
          <p:cNvPr id="180" name=""/>
          <p:cNvSpPr/>
          <p:nvPr/>
        </p:nvSpPr>
        <p:spPr>
          <a:xfrm>
            <a:off x="4012920" y="4229640"/>
            <a:ext cx="138636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also</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robust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poetry</a:t>
            </a:r>
            <a:endParaRPr b="0" lang="en-PH" sz="1800" spc="-1" strike="noStrike">
              <a:latin typeface="Arial"/>
            </a:endParaRPr>
          </a:p>
        </p:txBody>
      </p:sp>
      <p:sp>
        <p:nvSpPr>
          <p:cNvPr id="181" name=""/>
          <p:cNvSpPr/>
          <p:nvPr/>
        </p:nvSpPr>
        <p:spPr>
          <a:xfrm>
            <a:off x="6336000" y="4193640"/>
            <a:ext cx="14184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caught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ought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thought</a:t>
            </a:r>
            <a:endParaRPr b="0" lang="en-PH" sz="1800" spc="-1" strike="noStrike">
              <a:latin typeface="Arial"/>
            </a:endParaRPr>
          </a:p>
        </p:txBody>
      </p:sp>
      <p:sp>
        <p:nvSpPr>
          <p:cNvPr id="182" name=""/>
          <p:cNvSpPr/>
          <p:nvPr/>
        </p:nvSpPr>
        <p:spPr>
          <a:xfrm>
            <a:off x="8604000" y="4246560"/>
            <a:ext cx="16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sofa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soda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orator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1440360" y="1800000"/>
            <a:ext cx="101548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Read the poem aloud. Observe the proper </a:t>
            </a:r>
            <a:r>
              <a:rPr b="1" lang="en-PH" sz="1800" spc="-1" strike="noStrike">
                <a:solidFill>
                  <a:srgbClr val="000000"/>
                </a:solidFill>
                <a:latin typeface="Lato"/>
                <a:ea typeface="DejaVu Sans"/>
              </a:rPr>
              <a:t>pitch, quality, rate, </a:t>
            </a:r>
            <a:r>
              <a:rPr b="0" lang="en-PH" sz="1800" spc="-1" strike="noStrike">
                <a:solidFill>
                  <a:srgbClr val="000000"/>
                </a:solidFill>
                <a:latin typeface="Lato"/>
                <a:ea typeface="DejaVu Sans"/>
              </a:rPr>
              <a:t>and</a:t>
            </a:r>
            <a:r>
              <a:rPr b="1" lang="en-PH" sz="1800" spc="-1" strike="noStrike">
                <a:solidFill>
                  <a:srgbClr val="000000"/>
                </a:solidFill>
                <a:latin typeface="Lato"/>
                <a:ea typeface="DejaVu Sans"/>
              </a:rPr>
              <a:t> volume</a:t>
            </a:r>
            <a:r>
              <a:rPr b="0" lang="en-PH" sz="1800" spc="-1" strike="noStrike">
                <a:solidFill>
                  <a:srgbClr val="000000"/>
                </a:solidFill>
                <a:latin typeface="Lato"/>
                <a:ea typeface="DejaVu Sans"/>
              </a:rPr>
              <a:t>.</a:t>
            </a:r>
            <a:endParaRPr b="0" lang="en-PH" sz="1800" spc="-1" strike="noStrike">
              <a:latin typeface="Arial"/>
            </a:endParaRPr>
          </a:p>
        </p:txBody>
      </p:sp>
      <p:sp>
        <p:nvSpPr>
          <p:cNvPr id="184" name=""/>
          <p:cNvSpPr/>
          <p:nvPr/>
        </p:nvSpPr>
        <p:spPr>
          <a:xfrm>
            <a:off x="1944000" y="360000"/>
            <a:ext cx="8279280" cy="161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85" name=""/>
          <p:cNvSpPr/>
          <p:nvPr/>
        </p:nvSpPr>
        <p:spPr>
          <a:xfrm>
            <a:off x="5019120" y="2412000"/>
            <a:ext cx="218016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Barter</a:t>
            </a:r>
            <a:endParaRPr b="0" lang="en-PH" sz="1800" spc="-1" strike="noStrike">
              <a:latin typeface="Arial"/>
            </a:endParaRPr>
          </a:p>
          <a:p>
            <a:pPr algn="ctr">
              <a:lnSpc>
                <a:spcPct val="100000"/>
              </a:lnSpc>
              <a:buNone/>
            </a:pPr>
            <a:r>
              <a:rPr b="0" i="1" lang="en-PH" sz="1800" spc="-1" strike="noStrike">
                <a:solidFill>
                  <a:srgbClr val="000000"/>
                </a:solidFill>
                <a:latin typeface="Lato"/>
                <a:ea typeface="DejaVu Sans"/>
              </a:rPr>
              <a:t>by Sarah Teasdale</a:t>
            </a:r>
            <a:endParaRPr b="0" lang="en-PH" sz="1800" spc="-1" strike="noStrike">
              <a:latin typeface="Arial"/>
            </a:endParaRPr>
          </a:p>
        </p:txBody>
      </p:sp>
      <p:sp>
        <p:nvSpPr>
          <p:cNvPr id="186" name=""/>
          <p:cNvSpPr/>
          <p:nvPr/>
        </p:nvSpPr>
        <p:spPr>
          <a:xfrm>
            <a:off x="1800000" y="3145320"/>
            <a:ext cx="3907440" cy="3765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Life has loveliness to sell,</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All beautiful and splendid things,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Blue waves whitened on a cliff,</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Soaring fire that sways and sings,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And children’s faces looking up</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Holding wonder like a cup.</a:t>
            </a:r>
            <a:endParaRPr b="0" lang="en-PH" sz="1800" spc="-1" strike="noStrike">
              <a:latin typeface="Arial"/>
            </a:endParaRPr>
          </a:p>
        </p:txBody>
      </p:sp>
      <p:sp>
        <p:nvSpPr>
          <p:cNvPr id="187" name=""/>
          <p:cNvSpPr/>
          <p:nvPr/>
        </p:nvSpPr>
        <p:spPr>
          <a:xfrm>
            <a:off x="6660000" y="3145320"/>
            <a:ext cx="3927600" cy="2287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Life has loveliness to sell,</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Music like a curve of gold,</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Scent of pine trees in the rain,</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Eyes that love you, arms that hold,</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And for your spirit’s still delight,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Holy thoughts that star the night.</a:t>
            </a:r>
            <a:endParaRPr b="0" lang="en-PH" sz="1800" spc="-1" strike="noStrike">
              <a:latin typeface="Arial"/>
            </a:endParaRPr>
          </a:p>
        </p:txBody>
      </p:sp>
      <p:sp>
        <p:nvSpPr>
          <p:cNvPr id="188" name=""/>
          <p:cNvSpPr/>
          <p:nvPr/>
        </p:nvSpPr>
        <p:spPr>
          <a:xfrm>
            <a:off x="1449000" y="2340000"/>
            <a:ext cx="9147600" cy="3275280"/>
          </a:xfrm>
          <a:custGeom>
            <a:avLst/>
            <a:gdLst/>
            <a:ahLst/>
            <a:rect l="l" t="t" r="r" b="b"/>
            <a:pathLst>
              <a:path w="25432" h="9102">
                <a:moveTo>
                  <a:pt x="1537" y="0"/>
                </a:moveTo>
                <a:lnTo>
                  <a:pt x="1538" y="0"/>
                </a:lnTo>
                <a:cubicBezTo>
                  <a:pt x="1271" y="0"/>
                  <a:pt x="1010" y="70"/>
                  <a:pt x="779" y="203"/>
                </a:cubicBezTo>
                <a:cubicBezTo>
                  <a:pt x="548" y="336"/>
                  <a:pt x="356" y="528"/>
                  <a:pt x="222" y="758"/>
                </a:cubicBezTo>
                <a:cubicBezTo>
                  <a:pt x="88" y="989"/>
                  <a:pt x="18" y="1251"/>
                  <a:pt x="17" y="1517"/>
                </a:cubicBezTo>
                <a:lnTo>
                  <a:pt x="1" y="7584"/>
                </a:lnTo>
                <a:lnTo>
                  <a:pt x="1" y="7584"/>
                </a:lnTo>
                <a:cubicBezTo>
                  <a:pt x="0" y="7850"/>
                  <a:pt x="70" y="8112"/>
                  <a:pt x="202" y="8343"/>
                </a:cubicBezTo>
                <a:cubicBezTo>
                  <a:pt x="335" y="8573"/>
                  <a:pt x="526" y="8765"/>
                  <a:pt x="756" y="8898"/>
                </a:cubicBezTo>
                <a:cubicBezTo>
                  <a:pt x="986" y="9031"/>
                  <a:pt x="1248" y="9101"/>
                  <a:pt x="1514" y="9101"/>
                </a:cubicBezTo>
                <a:lnTo>
                  <a:pt x="23893" y="9101"/>
                </a:lnTo>
                <a:lnTo>
                  <a:pt x="23893" y="9101"/>
                </a:lnTo>
                <a:cubicBezTo>
                  <a:pt x="24160" y="9101"/>
                  <a:pt x="24421" y="9031"/>
                  <a:pt x="24652" y="8898"/>
                </a:cubicBezTo>
                <a:cubicBezTo>
                  <a:pt x="24883" y="8765"/>
                  <a:pt x="25075" y="8573"/>
                  <a:pt x="25209" y="8343"/>
                </a:cubicBezTo>
                <a:cubicBezTo>
                  <a:pt x="25343" y="8112"/>
                  <a:pt x="25413" y="7850"/>
                  <a:pt x="25414" y="7584"/>
                </a:cubicBezTo>
                <a:lnTo>
                  <a:pt x="25430" y="1516"/>
                </a:lnTo>
                <a:lnTo>
                  <a:pt x="25430" y="1517"/>
                </a:lnTo>
                <a:lnTo>
                  <a:pt x="25430" y="1517"/>
                </a:lnTo>
                <a:cubicBezTo>
                  <a:pt x="25431" y="1251"/>
                  <a:pt x="25361" y="989"/>
                  <a:pt x="25229" y="758"/>
                </a:cubicBezTo>
                <a:cubicBezTo>
                  <a:pt x="25096" y="528"/>
                  <a:pt x="24905" y="336"/>
                  <a:pt x="24675" y="203"/>
                </a:cubicBezTo>
                <a:cubicBezTo>
                  <a:pt x="24445" y="70"/>
                  <a:pt x="24183" y="0"/>
                  <a:pt x="23917" y="0"/>
                </a:cubicBezTo>
                <a:lnTo>
                  <a:pt x="1537" y="0"/>
                </a:lnTo>
              </a:path>
            </a:pathLst>
          </a:custGeom>
          <a:solidFill>
            <a:srgbClr val="c9211e">
              <a:alpha val="7000"/>
            </a:srgbClr>
          </a:solidFill>
          <a:ln w="10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4284000" y="3132000"/>
            <a:ext cx="4679280" cy="28468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Spend all you have for loveliness,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Buy it and never count the cost;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For one white singing hour of peace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Count many a year of strife well lost,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And for a breath of ecstasy</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Give all you have been, or could be.</a:t>
            </a:r>
            <a:endParaRPr b="0" lang="en-PH" sz="1800" spc="-1" strike="noStrike">
              <a:latin typeface="Arial"/>
            </a:endParaRPr>
          </a:p>
        </p:txBody>
      </p:sp>
      <p:sp>
        <p:nvSpPr>
          <p:cNvPr id="190" name=""/>
          <p:cNvSpPr/>
          <p:nvPr/>
        </p:nvSpPr>
        <p:spPr>
          <a:xfrm>
            <a:off x="4860000" y="2304000"/>
            <a:ext cx="218016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Barter</a:t>
            </a:r>
            <a:endParaRPr b="0" lang="en-PH" sz="1800" spc="-1" strike="noStrike">
              <a:latin typeface="Arial"/>
            </a:endParaRPr>
          </a:p>
          <a:p>
            <a:pPr algn="ctr">
              <a:lnSpc>
                <a:spcPct val="100000"/>
              </a:lnSpc>
              <a:buNone/>
            </a:pPr>
            <a:r>
              <a:rPr b="0" i="1" lang="en-PH" sz="1800" spc="-1" strike="noStrike">
                <a:solidFill>
                  <a:srgbClr val="000000"/>
                </a:solidFill>
                <a:latin typeface="Lato"/>
                <a:ea typeface="DejaVu Sans"/>
              </a:rPr>
              <a:t>by Sarah Teasdale</a:t>
            </a:r>
            <a:endParaRPr b="0" lang="en-PH" sz="1800" spc="-1" strike="noStrike">
              <a:latin typeface="Arial"/>
            </a:endParaRPr>
          </a:p>
        </p:txBody>
      </p:sp>
      <p:sp>
        <p:nvSpPr>
          <p:cNvPr id="191" name=""/>
          <p:cNvSpPr/>
          <p:nvPr/>
        </p:nvSpPr>
        <p:spPr>
          <a:xfrm>
            <a:off x="2169000" y="2160000"/>
            <a:ext cx="7559280" cy="3419280"/>
          </a:xfrm>
          <a:custGeom>
            <a:avLst/>
            <a:gdLst/>
            <a:ahLst/>
            <a:rect l="l" t="t" r="r" b="b"/>
            <a:pathLst>
              <a:path w="21020" h="9502">
                <a:moveTo>
                  <a:pt x="1604" y="0"/>
                </a:moveTo>
                <a:lnTo>
                  <a:pt x="1605" y="0"/>
                </a:lnTo>
                <a:cubicBezTo>
                  <a:pt x="1327" y="0"/>
                  <a:pt x="1054" y="73"/>
                  <a:pt x="813" y="212"/>
                </a:cubicBezTo>
                <a:cubicBezTo>
                  <a:pt x="572" y="351"/>
                  <a:pt x="371" y="551"/>
                  <a:pt x="232" y="792"/>
                </a:cubicBezTo>
                <a:cubicBezTo>
                  <a:pt x="92" y="1032"/>
                  <a:pt x="18" y="1306"/>
                  <a:pt x="17" y="1584"/>
                </a:cubicBezTo>
                <a:lnTo>
                  <a:pt x="1" y="7917"/>
                </a:lnTo>
                <a:lnTo>
                  <a:pt x="1" y="7918"/>
                </a:lnTo>
                <a:cubicBezTo>
                  <a:pt x="0" y="8195"/>
                  <a:pt x="72" y="8469"/>
                  <a:pt x="211" y="8709"/>
                </a:cubicBezTo>
                <a:cubicBezTo>
                  <a:pt x="349" y="8950"/>
                  <a:pt x="549" y="9150"/>
                  <a:pt x="789" y="9289"/>
                </a:cubicBezTo>
                <a:cubicBezTo>
                  <a:pt x="1029" y="9428"/>
                  <a:pt x="1302" y="9501"/>
                  <a:pt x="1580" y="9501"/>
                </a:cubicBezTo>
                <a:lnTo>
                  <a:pt x="19414" y="9501"/>
                </a:lnTo>
                <a:lnTo>
                  <a:pt x="19414" y="9501"/>
                </a:lnTo>
                <a:cubicBezTo>
                  <a:pt x="19692" y="9501"/>
                  <a:pt x="19965" y="9428"/>
                  <a:pt x="20206" y="9289"/>
                </a:cubicBezTo>
                <a:cubicBezTo>
                  <a:pt x="20447" y="9150"/>
                  <a:pt x="20648" y="8950"/>
                  <a:pt x="20787" y="8709"/>
                </a:cubicBezTo>
                <a:cubicBezTo>
                  <a:pt x="20927" y="8469"/>
                  <a:pt x="21001" y="8195"/>
                  <a:pt x="21002" y="7918"/>
                </a:cubicBezTo>
                <a:lnTo>
                  <a:pt x="21018" y="1583"/>
                </a:lnTo>
                <a:lnTo>
                  <a:pt x="21018" y="1584"/>
                </a:lnTo>
                <a:lnTo>
                  <a:pt x="21018" y="1584"/>
                </a:lnTo>
                <a:cubicBezTo>
                  <a:pt x="21019" y="1306"/>
                  <a:pt x="20947" y="1032"/>
                  <a:pt x="20808" y="792"/>
                </a:cubicBezTo>
                <a:cubicBezTo>
                  <a:pt x="20670" y="551"/>
                  <a:pt x="20470" y="351"/>
                  <a:pt x="20230" y="212"/>
                </a:cubicBezTo>
                <a:cubicBezTo>
                  <a:pt x="19990" y="73"/>
                  <a:pt x="19717" y="0"/>
                  <a:pt x="19439" y="0"/>
                </a:cubicBezTo>
                <a:lnTo>
                  <a:pt x="1604" y="0"/>
                </a:lnTo>
              </a:path>
            </a:pathLst>
          </a:custGeom>
          <a:solidFill>
            <a:srgbClr val="c9211e">
              <a:alpha val="7000"/>
            </a:srgbClr>
          </a:solidFill>
          <a:ln w="10080">
            <a:solidFill>
              <a:srgbClr val="c9211e"/>
            </a:solidFill>
            <a:round/>
          </a:ln>
        </p:spPr>
        <p:style>
          <a:lnRef idx="0"/>
          <a:fillRef idx="0"/>
          <a:effectRef idx="0"/>
          <a:fontRef idx="minor"/>
        </p:style>
      </p:sp>
      <p:sp>
        <p:nvSpPr>
          <p:cNvPr id="192" name=""/>
          <p:cNvSpPr/>
          <p:nvPr/>
        </p:nvSpPr>
        <p:spPr>
          <a:xfrm>
            <a:off x="1980000" y="540000"/>
            <a:ext cx="8279280" cy="161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800000" y="72000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29" name=""/>
          <p:cNvSpPr/>
          <p:nvPr/>
        </p:nvSpPr>
        <p:spPr>
          <a:xfrm>
            <a:off x="1124280" y="2484000"/>
            <a:ext cx="9855000" cy="1654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Influencers are excellent communicators. They become go-to people because they are perceived as successful individuals. Upgrading the quality of your voice that is crucial in building skills for great communication.</a:t>
            </a:r>
            <a:endParaRPr b="0" lang="en-PH" sz="2000" spc="-1" strike="noStrike">
              <a:latin typeface="Arial"/>
            </a:endParaRPr>
          </a:p>
        </p:txBody>
      </p:sp>
      <p:sp>
        <p:nvSpPr>
          <p:cNvPr id="130" name=""/>
          <p:cNvSpPr/>
          <p:nvPr/>
        </p:nvSpPr>
        <p:spPr>
          <a:xfrm>
            <a:off x="1163520" y="4175280"/>
            <a:ext cx="981576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 use our voice every day in communicating and in sharing our inner thoughts and feelings. It is important to have an idea of what kind of voice you possess. Likewise, there are ways on how we can improve the quality of our voice.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818720" y="52668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32" name=""/>
          <p:cNvSpPr/>
          <p:nvPr/>
        </p:nvSpPr>
        <p:spPr>
          <a:xfrm>
            <a:off x="1260000" y="2002320"/>
            <a:ext cx="557928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n«âþ"/>
              </a:rPr>
              <a:t>Characteristics of a Good Voice</a:t>
            </a:r>
            <a:endParaRPr b="0" lang="en-PH" sz="2000" spc="-1" strike="noStrike">
              <a:latin typeface="Arial"/>
            </a:endParaRPr>
          </a:p>
        </p:txBody>
      </p:sp>
      <p:sp>
        <p:nvSpPr>
          <p:cNvPr id="133" name=""/>
          <p:cNvSpPr/>
          <p:nvPr/>
        </p:nvSpPr>
        <p:spPr>
          <a:xfrm>
            <a:off x="1512000" y="2592000"/>
            <a:ext cx="914328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n«âþ"/>
              </a:rPr>
              <a:t>Volume</a:t>
            </a:r>
            <a:r>
              <a:rPr b="0" lang="en-PH" sz="1800" spc="-1" strike="noStrike">
                <a:solidFill>
                  <a:srgbClr val="000000"/>
                </a:solidFill>
                <a:latin typeface="Lato"/>
                <a:ea typeface="n«âþ"/>
              </a:rPr>
              <a:t> – This refers to the ability to control the loudness or softness of your voice which helps to keep the audience’s attention. You should also vary your volume level for emphasis. For example, if you’re conveying anger, you can increase your volume. If you are sharing something secretive with the audience, lower the volume.</a:t>
            </a:r>
            <a:endParaRPr b="0" lang="en-PH" sz="1800" spc="-1" strike="noStrike">
              <a:latin typeface="Arial"/>
            </a:endParaRPr>
          </a:p>
        </p:txBody>
      </p:sp>
      <p:sp>
        <p:nvSpPr>
          <p:cNvPr id="134" name=""/>
          <p:cNvSpPr/>
          <p:nvPr/>
        </p:nvSpPr>
        <p:spPr>
          <a:xfrm>
            <a:off x="1368000" y="2556000"/>
            <a:ext cx="9431280" cy="1439280"/>
          </a:xfrm>
          <a:prstGeom prst="rect">
            <a:avLst/>
          </a:prstGeom>
          <a:solidFill>
            <a:srgbClr val="c9211e">
              <a:alpha val="7000"/>
            </a:srgbClr>
          </a:solidFill>
          <a:ln w="6480">
            <a:solidFill>
              <a:srgbClr val="c9211e"/>
            </a:solidFill>
            <a:round/>
          </a:ln>
        </p:spPr>
        <p:style>
          <a:lnRef idx="0"/>
          <a:fillRef idx="0"/>
          <a:effectRef idx="0"/>
          <a:fontRef idx="minor"/>
        </p:style>
      </p:sp>
      <p:sp>
        <p:nvSpPr>
          <p:cNvPr id="135" name=""/>
          <p:cNvSpPr/>
          <p:nvPr/>
        </p:nvSpPr>
        <p:spPr>
          <a:xfrm>
            <a:off x="1476000" y="4248000"/>
            <a:ext cx="91792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pitch</a:t>
            </a:r>
            <a:r>
              <a:rPr b="0" lang="en-PH" sz="1800" spc="-1" strike="noStrike">
                <a:solidFill>
                  <a:srgbClr val="000000"/>
                </a:solidFill>
                <a:latin typeface="Lato"/>
                <a:ea typeface="DejaVu Sans"/>
              </a:rPr>
              <a:t> of a sound is how high or low it is on the musical scale. You should adapt the pitch of your voice to the material you are presenting. For example, a high pitch conveys excitement and enthusiasm, while a low pitch indicates sadness or thoughtfulness.</a:t>
            </a:r>
            <a:endParaRPr b="0" lang="en-PH" sz="1800" spc="-1" strike="noStrike">
              <a:latin typeface="Arial"/>
            </a:endParaRPr>
          </a:p>
        </p:txBody>
      </p:sp>
      <p:sp>
        <p:nvSpPr>
          <p:cNvPr id="136" name=""/>
          <p:cNvSpPr/>
          <p:nvPr/>
        </p:nvSpPr>
        <p:spPr>
          <a:xfrm>
            <a:off x="1368000" y="4176000"/>
            <a:ext cx="9431280" cy="1223280"/>
          </a:xfrm>
          <a:prstGeom prst="rect">
            <a:avLst/>
          </a:prstGeom>
          <a:solidFill>
            <a:srgbClr val="c9211e">
              <a:alpha val="8000"/>
            </a:srgbClr>
          </a:solidFill>
          <a:ln w="64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818720" y="52704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38" name=""/>
          <p:cNvSpPr/>
          <p:nvPr/>
        </p:nvSpPr>
        <p:spPr>
          <a:xfrm>
            <a:off x="1482480" y="2196000"/>
            <a:ext cx="913680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Rate</a:t>
            </a:r>
            <a:r>
              <a:rPr b="0" lang="en-PH" sz="1800" spc="-1" strike="noStrike">
                <a:solidFill>
                  <a:srgbClr val="000000"/>
                </a:solidFill>
                <a:latin typeface="Lato"/>
                <a:ea typeface="DejaVu Sans"/>
              </a:rPr>
              <a:t> is the number of words you speak per minute. The most effective speaking rate is approximately 125–160 words a minute. You should vary the rate, moving quickly through some of the material but slowing to emphasize important information or to communicate a complex idea.</a:t>
            </a:r>
            <a:endParaRPr b="0" lang="en-PH" sz="1800" spc="-1" strike="noStrike">
              <a:latin typeface="Arial"/>
            </a:endParaRPr>
          </a:p>
        </p:txBody>
      </p:sp>
      <p:sp>
        <p:nvSpPr>
          <p:cNvPr id="139" name=""/>
          <p:cNvSpPr/>
          <p:nvPr/>
        </p:nvSpPr>
        <p:spPr>
          <a:xfrm>
            <a:off x="1368000" y="2196000"/>
            <a:ext cx="9431280" cy="1403280"/>
          </a:xfrm>
          <a:prstGeom prst="rect">
            <a:avLst/>
          </a:prstGeom>
          <a:solidFill>
            <a:srgbClr val="c9211e">
              <a:alpha val="8000"/>
            </a:srgbClr>
          </a:solidFill>
          <a:ln w="6480">
            <a:solidFill>
              <a:srgbClr val="c9211e"/>
            </a:solidFill>
            <a:round/>
          </a:ln>
        </p:spPr>
        <p:style>
          <a:lnRef idx="0"/>
          <a:fillRef idx="0"/>
          <a:effectRef idx="0"/>
          <a:fontRef idx="minor"/>
        </p:style>
      </p:sp>
      <p:sp>
        <p:nvSpPr>
          <p:cNvPr id="140" name=""/>
          <p:cNvSpPr/>
          <p:nvPr/>
        </p:nvSpPr>
        <p:spPr>
          <a:xfrm>
            <a:off x="1459800" y="3877560"/>
            <a:ext cx="91594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quality</a:t>
            </a:r>
            <a:r>
              <a:rPr b="0" lang="en-PH" sz="1800" spc="-1" strike="noStrike">
                <a:solidFill>
                  <a:srgbClr val="000000"/>
                </a:solidFill>
                <a:latin typeface="Lato"/>
                <a:ea typeface="DejaVu Sans"/>
              </a:rPr>
              <a:t> </a:t>
            </a:r>
            <a:r>
              <a:rPr b="0" lang="en-PH" sz="1800" spc="-1" strike="noStrike">
                <a:solidFill>
                  <a:srgbClr val="000000"/>
                </a:solidFill>
                <a:latin typeface="Lato"/>
                <a:ea typeface="n«âþ"/>
              </a:rPr>
              <a:t>of your voice should convey friendliness, naturalness, and confidence and should be enjoyable and pleasant to the ears. Listen to yourself on tape. Does your voice</a:t>
            </a:r>
            <a:endParaRPr b="0" lang="en-PH" sz="1800" spc="-1" strike="noStrike">
              <a:latin typeface="Arial"/>
            </a:endParaRPr>
          </a:p>
          <a:p>
            <a:pPr algn="just">
              <a:lnSpc>
                <a:spcPct val="100000"/>
              </a:lnSpc>
              <a:buNone/>
            </a:pPr>
            <a:r>
              <a:rPr b="0" lang="en-PH" sz="1800" spc="-1" strike="noStrike">
                <a:solidFill>
                  <a:srgbClr val="000000"/>
                </a:solidFill>
                <a:latin typeface="Lato"/>
                <a:ea typeface="n«âþ"/>
              </a:rPr>
              <a:t>sound harsh, breathy, shrill, thin, or nasal? You can improve it by relaxing, eliminating any tension from your voice.</a:t>
            </a:r>
            <a:endParaRPr b="0" lang="en-PH" sz="1800" spc="-1" strike="noStrike">
              <a:latin typeface="Arial"/>
            </a:endParaRPr>
          </a:p>
        </p:txBody>
      </p:sp>
      <p:sp>
        <p:nvSpPr>
          <p:cNvPr id="141" name=""/>
          <p:cNvSpPr/>
          <p:nvPr/>
        </p:nvSpPr>
        <p:spPr>
          <a:xfrm>
            <a:off x="1368000" y="3852000"/>
            <a:ext cx="9431280" cy="1403280"/>
          </a:xfrm>
          <a:prstGeom prst="rect">
            <a:avLst/>
          </a:prstGeom>
          <a:solidFill>
            <a:srgbClr val="c9211e">
              <a:alpha val="8000"/>
            </a:srgbClr>
          </a:solidFill>
          <a:ln w="64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818720" y="45540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43" name=""/>
          <p:cNvSpPr/>
          <p:nvPr/>
        </p:nvSpPr>
        <p:spPr>
          <a:xfrm>
            <a:off x="1463760" y="1980000"/>
            <a:ext cx="537552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n«âþ"/>
              </a:rPr>
              <a:t>Practicing with Your Voice</a:t>
            </a:r>
            <a:endParaRPr b="0" lang="en-PH" sz="2000" spc="-1" strike="noStrike">
              <a:latin typeface="Arial"/>
            </a:endParaRPr>
          </a:p>
        </p:txBody>
      </p:sp>
      <p:sp>
        <p:nvSpPr>
          <p:cNvPr id="144" name=""/>
          <p:cNvSpPr/>
          <p:nvPr/>
        </p:nvSpPr>
        <p:spPr>
          <a:xfrm>
            <a:off x="1463760" y="2497680"/>
            <a:ext cx="915552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voice should be expressive, showing a wide range of emotions. An expressive voice adds more meaning to the words you use, enhances your message, and adds interest for your audience.</a:t>
            </a:r>
            <a:endParaRPr b="0" lang="en-PH" sz="1800" spc="-1" strike="noStrike">
              <a:latin typeface="Arial"/>
            </a:endParaRPr>
          </a:p>
        </p:txBody>
      </p:sp>
      <p:sp>
        <p:nvSpPr>
          <p:cNvPr id="145" name=""/>
          <p:cNvSpPr/>
          <p:nvPr/>
        </p:nvSpPr>
        <p:spPr>
          <a:xfrm>
            <a:off x="1491480" y="3672000"/>
            <a:ext cx="9307800" cy="315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Practice these sentences using the tone of voice appropriate to each: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I appreciate all you have done for me, and I hope to return the favor someday. (simple,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honest statement, or sarcasm)</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Aha! (excited)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I love you. (with sincerity)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Aha? (questioning tone)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818720" y="54000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47" name=""/>
          <p:cNvSpPr/>
          <p:nvPr/>
        </p:nvSpPr>
        <p:spPr>
          <a:xfrm>
            <a:off x="1387080" y="2088000"/>
            <a:ext cx="595620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Types and Elements of a Speech Choir</a:t>
            </a:r>
            <a:endParaRPr b="0" lang="en-PH" sz="2000" spc="-1" strike="noStrike">
              <a:latin typeface="Arial"/>
            </a:endParaRPr>
          </a:p>
        </p:txBody>
      </p:sp>
      <p:graphicFrame>
        <p:nvGraphicFramePr>
          <p:cNvPr id="148" name=""/>
          <p:cNvGraphicFramePr/>
          <p:nvPr/>
        </p:nvGraphicFramePr>
        <p:xfrm>
          <a:off x="1468800" y="2718720"/>
          <a:ext cx="9330840" cy="2805120"/>
        </p:xfrm>
        <a:graphic>
          <a:graphicData uri="http://schemas.openxmlformats.org/drawingml/2006/table">
            <a:tbl>
              <a:tblPr/>
              <a:tblGrid>
                <a:gridCol w="4664160"/>
                <a:gridCol w="4667040"/>
              </a:tblGrid>
              <a:tr h="534600">
                <a:tc gridSpan="2">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hMerge="1">
                  <a:tcPr anchor="t" marL="90000" marR="90000">
                    <a:solidFill>
                      <a:srgbClr val="729fcf"/>
                    </a:solidFill>
                  </a:tcPr>
                </a:tc>
              </a:tr>
              <a:tr h="506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64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9" name=""/>
          <p:cNvSpPr/>
          <p:nvPr/>
        </p:nvSpPr>
        <p:spPr>
          <a:xfrm>
            <a:off x="4500000" y="2789640"/>
            <a:ext cx="37504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Two Types of Speech Choir</a:t>
            </a:r>
            <a:endParaRPr b="0" lang="en-PH" sz="1800" spc="-1" strike="noStrike">
              <a:latin typeface="Arial"/>
            </a:endParaRPr>
          </a:p>
        </p:txBody>
      </p:sp>
      <p:sp>
        <p:nvSpPr>
          <p:cNvPr id="150" name=""/>
          <p:cNvSpPr/>
          <p:nvPr/>
        </p:nvSpPr>
        <p:spPr>
          <a:xfrm>
            <a:off x="1980000" y="3276720"/>
            <a:ext cx="377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Conventional Speech Choir</a:t>
            </a:r>
            <a:endParaRPr b="0" lang="en-PH" sz="1800" spc="-1" strike="noStrike">
              <a:latin typeface="Arial"/>
            </a:endParaRPr>
          </a:p>
        </p:txBody>
      </p:sp>
      <p:sp>
        <p:nvSpPr>
          <p:cNvPr id="151" name=""/>
          <p:cNvSpPr/>
          <p:nvPr/>
        </p:nvSpPr>
        <p:spPr>
          <a:xfrm>
            <a:off x="6912000" y="3276720"/>
            <a:ext cx="36370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Dynamic Speech Choir</a:t>
            </a:r>
            <a:endParaRPr b="0" lang="en-PH" sz="1800" spc="-1" strike="noStrike">
              <a:latin typeface="Arial"/>
            </a:endParaRPr>
          </a:p>
        </p:txBody>
      </p:sp>
      <p:sp>
        <p:nvSpPr>
          <p:cNvPr id="152" name=""/>
          <p:cNvSpPr/>
          <p:nvPr/>
        </p:nvSpPr>
        <p:spPr>
          <a:xfrm>
            <a:off x="1584000" y="3794040"/>
            <a:ext cx="4470480" cy="315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It is also known as the traditional speech choir, and it does not require the use of costumes, props, or choreography. The selection or literary piece is simply read or spoken by the members of the choir.</a:t>
            </a:r>
            <a:endParaRPr b="0" lang="en-PH" sz="1800" spc="-1" strike="noStrike">
              <a:latin typeface="Arial"/>
            </a:endParaRPr>
          </a:p>
        </p:txBody>
      </p:sp>
      <p:sp>
        <p:nvSpPr>
          <p:cNvPr id="153" name=""/>
          <p:cNvSpPr/>
          <p:nvPr/>
        </p:nvSpPr>
        <p:spPr>
          <a:xfrm>
            <a:off x="6228000" y="3758040"/>
            <a:ext cx="4615200" cy="153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It is also called theatrical speech choir. It is the complete opposite of the conventional speech choir, and it uses theatrical techniques in the performance.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818720" y="50436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55" name=""/>
          <p:cNvSpPr/>
          <p:nvPr/>
        </p:nvSpPr>
        <p:spPr>
          <a:xfrm>
            <a:off x="1180080" y="2001240"/>
            <a:ext cx="979920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 of a Speech Choir</a:t>
            </a:r>
            <a:endParaRPr b="0" lang="en-PH" sz="2000" spc="-1" strike="noStrike">
              <a:latin typeface="Arial"/>
            </a:endParaRPr>
          </a:p>
        </p:txBody>
      </p:sp>
      <p:sp>
        <p:nvSpPr>
          <p:cNvPr id="156" name=""/>
          <p:cNvSpPr/>
          <p:nvPr/>
        </p:nvSpPr>
        <p:spPr>
          <a:xfrm>
            <a:off x="1180080" y="2592000"/>
            <a:ext cx="97992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Members</a:t>
            </a:r>
            <a:r>
              <a:rPr b="0" lang="en-PH" sz="1800" spc="-1" strike="noStrike">
                <a:solidFill>
                  <a:srgbClr val="000000"/>
                </a:solidFill>
                <a:latin typeface="Lato"/>
                <a:ea typeface="DejaVu Sans"/>
              </a:rPr>
              <a:t> – Like a singing choir, the speech choir can have 12 to more than 100 members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performing together.</a:t>
            </a:r>
            <a:endParaRPr b="0" lang="en-PH" sz="1800" spc="-1" strike="noStrike">
              <a:latin typeface="Arial"/>
            </a:endParaRPr>
          </a:p>
        </p:txBody>
      </p:sp>
      <p:sp>
        <p:nvSpPr>
          <p:cNvPr id="157" name=""/>
          <p:cNvSpPr/>
          <p:nvPr/>
        </p:nvSpPr>
        <p:spPr>
          <a:xfrm>
            <a:off x="1180080" y="3408480"/>
            <a:ext cx="961920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Pieces</a:t>
            </a:r>
            <a:r>
              <a:rPr b="0" lang="en-PH" sz="1800" spc="-1" strike="noStrike">
                <a:solidFill>
                  <a:srgbClr val="000000"/>
                </a:solidFill>
                <a:latin typeface="Lato"/>
                <a:ea typeface="DejaVu Sans"/>
              </a:rPr>
              <a:t> – For the speech choir performance, the selections or literary pieces are usually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poems or poetic passages lifted from Greek dramas or Shakespearean plays. These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selections and passages are broken down into parts to be performed by different members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 the speech choir.</a:t>
            </a:r>
            <a:endParaRPr b="0" lang="en-PH" sz="1800" spc="-1" strike="noStrike">
              <a:latin typeface="Arial"/>
            </a:endParaRPr>
          </a:p>
        </p:txBody>
      </p:sp>
      <p:sp>
        <p:nvSpPr>
          <p:cNvPr id="158" name=""/>
          <p:cNvSpPr/>
          <p:nvPr/>
        </p:nvSpPr>
        <p:spPr>
          <a:xfrm>
            <a:off x="1216080" y="4860000"/>
            <a:ext cx="97992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Costume</a:t>
            </a:r>
            <a:r>
              <a:rPr b="0" lang="en-PH" sz="1800" spc="-1" strike="noStrike">
                <a:solidFill>
                  <a:srgbClr val="000000"/>
                </a:solidFill>
                <a:latin typeface="Lato"/>
                <a:ea typeface="DejaVu Sans"/>
              </a:rPr>
              <a:t> – Just like any kind of performance, the speech choir also conceptualizes how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members will dress in order to emphasize the meaning of the performance.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818720" y="54072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60" name=""/>
          <p:cNvSpPr/>
          <p:nvPr/>
        </p:nvSpPr>
        <p:spPr>
          <a:xfrm>
            <a:off x="1216080" y="2037600"/>
            <a:ext cx="979920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 of a Speech Choir</a:t>
            </a:r>
            <a:endParaRPr b="0" lang="en-PH" sz="2000" spc="-1" strike="noStrike">
              <a:latin typeface="Arial"/>
            </a:endParaRPr>
          </a:p>
        </p:txBody>
      </p:sp>
      <p:sp>
        <p:nvSpPr>
          <p:cNvPr id="161" name=""/>
          <p:cNvSpPr/>
          <p:nvPr/>
        </p:nvSpPr>
        <p:spPr>
          <a:xfrm>
            <a:off x="1260000" y="2628000"/>
            <a:ext cx="9539280" cy="2846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Choreography of movement</a:t>
            </a:r>
            <a:r>
              <a:rPr b="0" lang="en-PH" sz="1800" spc="-1" strike="noStrike">
                <a:solidFill>
                  <a:srgbClr val="000000"/>
                </a:solidFill>
                <a:latin typeface="Lato"/>
                <a:ea typeface="DejaVu Sans"/>
              </a:rPr>
              <a:t> – The choreography is not a necessary component of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speech choir, as the conventional speech choir does not really require it, but it can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add meaning to the performance. In fact, there are many speech choir performances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wherein the members are standing in place while reciting the selection and the attention is     focused on the conductor.</a:t>
            </a:r>
            <a:endParaRPr b="0" lang="en-PH" sz="1800" spc="-1" strike="noStrike">
              <a:latin typeface="Arial"/>
            </a:endParaRPr>
          </a:p>
        </p:txBody>
      </p:sp>
      <p:sp>
        <p:nvSpPr>
          <p:cNvPr id="162" name=""/>
          <p:cNvSpPr/>
          <p:nvPr/>
        </p:nvSpPr>
        <p:spPr>
          <a:xfrm>
            <a:off x="1260000" y="4389840"/>
            <a:ext cx="971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âþ"/>
              </a:rPr>
              <a:t>5. </a:t>
            </a:r>
            <a:r>
              <a:rPr b="1" lang="en-PH" sz="1800" spc="-1" strike="noStrike">
                <a:solidFill>
                  <a:srgbClr val="000000"/>
                </a:solidFill>
                <a:latin typeface="Lato"/>
                <a:ea typeface="n«âþ"/>
              </a:rPr>
              <a:t>Voice quality</a:t>
            </a:r>
            <a:r>
              <a:rPr b="0" lang="en-PH" sz="1800" spc="-1" strike="noStrike">
                <a:solidFill>
                  <a:srgbClr val="000000"/>
                </a:solidFill>
                <a:latin typeface="Lato"/>
                <a:ea typeface="n«âþ"/>
              </a:rPr>
              <a:t> – It is about combining the variety or range of voices of the members of the </a:t>
            </a:r>
            <a:endParaRPr b="0" lang="en-PH" sz="1800" spc="-1" strike="noStrike">
              <a:latin typeface="Arial"/>
            </a:endParaRPr>
          </a:p>
          <a:p>
            <a:pPr>
              <a:lnSpc>
                <a:spcPct val="100000"/>
              </a:lnSpc>
              <a:buNone/>
            </a:pPr>
            <a:r>
              <a:rPr b="0" lang="en-PH" sz="1800" spc="-1" strike="noStrike">
                <a:solidFill>
                  <a:srgbClr val="000000"/>
                </a:solidFill>
                <a:latin typeface="Lato"/>
                <a:ea typeface="n«âþ"/>
              </a:rPr>
              <a:t>    </a:t>
            </a:r>
            <a:r>
              <a:rPr b="0" lang="en-PH" sz="1800" spc="-1" strike="noStrike">
                <a:solidFill>
                  <a:srgbClr val="000000"/>
                </a:solidFill>
                <a:latin typeface="Lato"/>
                <a:ea typeface="n«âþ"/>
              </a:rPr>
              <a:t>choir. This is important because this is the way the choir would be able to elicit emotions </a:t>
            </a:r>
            <a:endParaRPr b="0" lang="en-PH" sz="1800" spc="-1" strike="noStrike">
              <a:latin typeface="Arial"/>
            </a:endParaRPr>
          </a:p>
          <a:p>
            <a:pPr>
              <a:lnSpc>
                <a:spcPct val="100000"/>
              </a:lnSpc>
              <a:buNone/>
            </a:pPr>
            <a:r>
              <a:rPr b="0" lang="en-PH" sz="1800" spc="-1" strike="noStrike">
                <a:solidFill>
                  <a:srgbClr val="000000"/>
                </a:solidFill>
                <a:latin typeface="Lato"/>
                <a:ea typeface="n«âþ"/>
              </a:rPr>
              <a:t>    </a:t>
            </a:r>
            <a:r>
              <a:rPr b="0" lang="en-PH" sz="1800" spc="-1" strike="noStrike">
                <a:solidFill>
                  <a:srgbClr val="000000"/>
                </a:solidFill>
                <a:latin typeface="Lato"/>
                <a:ea typeface="n«âþ"/>
              </a:rPr>
              <a:t>from the audience.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800000" y="720000"/>
            <a:ext cx="827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Gaining Confidence in My Own Voice</a:t>
            </a:r>
            <a:endParaRPr b="0" lang="en-PH" sz="3600" spc="-1" strike="noStrike">
              <a:latin typeface="Arial"/>
            </a:endParaRPr>
          </a:p>
        </p:txBody>
      </p:sp>
      <p:sp>
        <p:nvSpPr>
          <p:cNvPr id="164" name=""/>
          <p:cNvSpPr/>
          <p:nvPr/>
        </p:nvSpPr>
        <p:spPr>
          <a:xfrm>
            <a:off x="1315440" y="2590560"/>
            <a:ext cx="9710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Number of voices</a:t>
            </a:r>
            <a:r>
              <a:rPr b="0" lang="en-PH" sz="1800" spc="-1" strike="noStrike">
                <a:solidFill>
                  <a:srgbClr val="000000"/>
                </a:solidFill>
                <a:latin typeface="Lato"/>
                <a:ea typeface="DejaVu Sans"/>
              </a:rPr>
              <a:t> – The speech choir may be divided into sections, smaller groups, or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solo speakers.</a:t>
            </a:r>
            <a:endParaRPr b="0" lang="en-PH" sz="1800" spc="-1" strike="noStrike">
              <a:latin typeface="Arial"/>
            </a:endParaRPr>
          </a:p>
        </p:txBody>
      </p:sp>
      <p:sp>
        <p:nvSpPr>
          <p:cNvPr id="165" name=""/>
          <p:cNvSpPr/>
          <p:nvPr/>
        </p:nvSpPr>
        <p:spPr>
          <a:xfrm>
            <a:off x="1315440" y="3528000"/>
            <a:ext cx="9710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7. </a:t>
            </a:r>
            <a:r>
              <a:rPr b="1" lang="en-PH" sz="1800" spc="-1" strike="noStrike">
                <a:solidFill>
                  <a:srgbClr val="000000"/>
                </a:solidFill>
                <a:latin typeface="Lato"/>
                <a:ea typeface="DejaVu Sans"/>
              </a:rPr>
              <a:t>Pitch</a:t>
            </a:r>
            <a:r>
              <a:rPr b="0" lang="en-PH" sz="1800" spc="-1" strike="noStrike">
                <a:solidFill>
                  <a:srgbClr val="000000"/>
                </a:solidFill>
                <a:latin typeface="Lato"/>
                <a:ea typeface="DejaVu Sans"/>
              </a:rPr>
              <a:t> </a:t>
            </a:r>
            <a:r>
              <a:rPr b="0" lang="en-PH" sz="1800" spc="-1" strike="noStrike">
                <a:solidFill>
                  <a:srgbClr val="000000"/>
                </a:solidFill>
                <a:latin typeface="Lato"/>
                <a:ea typeface="n«âþ"/>
              </a:rPr>
              <a:t>– It is the inflection or variations of the voice which is important in sustaining the </a:t>
            </a:r>
            <a:endParaRPr b="0" lang="en-PH" sz="1800" spc="-1" strike="noStrike">
              <a:latin typeface="Arial"/>
            </a:endParaRPr>
          </a:p>
          <a:p>
            <a:pPr>
              <a:lnSpc>
                <a:spcPct val="100000"/>
              </a:lnSpc>
              <a:buNone/>
            </a:pPr>
            <a:r>
              <a:rPr b="0" lang="en-PH" sz="1800" spc="-1" strike="noStrike">
                <a:solidFill>
                  <a:srgbClr val="000000"/>
                </a:solidFill>
                <a:latin typeface="Lato"/>
                <a:ea typeface="n«âþ"/>
              </a:rPr>
              <a:t>    </a:t>
            </a:r>
            <a:r>
              <a:rPr b="0" lang="en-PH" sz="1800" spc="-1" strike="noStrike">
                <a:solidFill>
                  <a:srgbClr val="000000"/>
                </a:solidFill>
                <a:latin typeface="Lato"/>
                <a:ea typeface="n«âþ"/>
              </a:rPr>
              <a:t>audience’s attention in the performance.</a:t>
            </a:r>
            <a:endParaRPr b="0" lang="en-PH" sz="1800" spc="-1" strike="noStrike">
              <a:latin typeface="Arial"/>
            </a:endParaRPr>
          </a:p>
        </p:txBody>
      </p:sp>
      <p:sp>
        <p:nvSpPr>
          <p:cNvPr id="166" name=""/>
          <p:cNvSpPr/>
          <p:nvPr/>
        </p:nvSpPr>
        <p:spPr>
          <a:xfrm>
            <a:off x="1315440" y="4500000"/>
            <a:ext cx="94838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8. </a:t>
            </a:r>
            <a:r>
              <a:rPr b="1" lang="en-PH" sz="1800" spc="-1" strike="noStrike">
                <a:solidFill>
                  <a:srgbClr val="000000"/>
                </a:solidFill>
                <a:latin typeface="Lato"/>
                <a:ea typeface="DejaVu Sans"/>
              </a:rPr>
              <a:t>Power</a:t>
            </a:r>
            <a:r>
              <a:rPr b="0" lang="en-PH" sz="1800" spc="-1" strike="noStrike">
                <a:solidFill>
                  <a:srgbClr val="000000"/>
                </a:solidFill>
                <a:latin typeface="Lato"/>
                <a:ea typeface="DejaVu Sans"/>
              </a:rPr>
              <a:t> – It is the strategic use of volume, force, or loudness to emphasize feelings and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meaning.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3437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2023-05-11T14:28:51Z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