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51.png" ContentType="image/png"/>
  <Override PartName="/ppt/media/image36.png" ContentType="image/png"/>
  <Override PartName="/ppt/media/image2.png" ContentType="image/png"/>
  <Override PartName="/ppt/media/image52.png" ContentType="image/png"/>
  <Override PartName="/ppt/media/image37.png" ContentType="image/png"/>
  <Override PartName="/ppt/media/image3.png" ContentType="image/png"/>
  <Override PartName="/ppt/media/image53.png" ContentType="image/png"/>
  <Override PartName="/ppt/media/image38.png" ContentType="image/png"/>
  <Override PartName="/ppt/media/image4.png" ContentType="image/png"/>
  <Override PartName="/ppt/media/image54.png" ContentType="image/png"/>
  <Override PartName="/ppt/media/image39.png" ContentType="image/png"/>
  <Override PartName="/ppt/media/image6.png" ContentType="image/png"/>
  <Override PartName="/ppt/media/image56.png" ContentType="image/png"/>
  <Override PartName="/ppt/media/image21.png" ContentType="image/png"/>
  <Override PartName="/ppt/media/image11.png" ContentType="image/png"/>
  <Override PartName="/ppt/media/image57.png" ContentType="image/png"/>
  <Override PartName="/ppt/media/image7.png" ContentType="image/png"/>
  <Override PartName="/ppt/media/image22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5.png" ContentType="image/png"/>
  <Override PartName="/ppt/media/image55.png" ContentType="image/png"/>
  <Override PartName="/ppt/media/image25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40.png" ContentType="image/png"/>
  <Override PartName="/ppt/media/image26.png" ContentType="image/png"/>
  <Override PartName="/ppt/media/image41.png" ContentType="image/png"/>
  <Override PartName="/ppt/media/image60.png" ContentType="image/png"/>
  <Override PartName="/ppt/media/image27.png" ContentType="image/png"/>
  <Override PartName="/ppt/media/image42.png" ContentType="image/png"/>
  <Override PartName="/ppt/media/image61.png" ContentType="image/png"/>
  <Override PartName="/ppt/media/image28.png" ContentType="image/png"/>
  <Override PartName="/ppt/media/image43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29.png" ContentType="image/png"/>
  <Override PartName="/ppt/media/image44.png" ContentType="image/png"/>
  <Override PartName="/ppt/media/image35.png" ContentType="image/png"/>
  <Override PartName="/ppt/media/image17.png" ContentType="image/png"/>
  <Override PartName="/ppt/media/image50.png" ContentType="image/png"/>
  <Override PartName="/ppt/media/image30.png" ContentType="image/png"/>
  <Override PartName="/ppt/media/image49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840" cy="1028484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0" y="0"/>
            <a:ext cx="18273960" cy="10272960"/>
            <a:chOff x="0" y="0"/>
            <a:chExt cx="18273960" cy="10272960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18273960" cy="1027296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4640" cy="418464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2440" cy="5779440"/>
            <a:chOff x="5231160" y="2212920"/>
            <a:chExt cx="13042440" cy="577944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2440" cy="577944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2800" cy="56232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4876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Proving Isosceles Triangles Congruence</a:t>
            </a:r>
            <a:endParaRPr b="1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3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9" name="Group 10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30" name="Freeform 32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1" name="Freeform 33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TextBox 39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3" name="TextBox 40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4" name="TextBox 41"/>
          <p:cNvSpPr/>
          <p:nvPr/>
        </p:nvSpPr>
        <p:spPr>
          <a:xfrm>
            <a:off x="442800" y="1234800"/>
            <a:ext cx="17381160" cy="70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Example 3: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Find the length of each side of ΔRAM.</a:t>
            </a:r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Solution: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Because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∠M ≅ ∠A, then by the converse of the Isosceles Triangle Theorem,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RA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. Then,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RA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.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2x − 3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x + 5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8</a:t>
            </a:r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Substituting the value of x for each sides, we have,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2x − 3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RA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x + 5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MA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x − 3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2(8) − 3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8 + 5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8 − 3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13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13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5</a:t>
            </a:r>
            <a:endParaRPr b="0" lang="en-PH" sz="2000" spc="-1" strike="noStrike">
              <a:latin typeface="Montserrat"/>
              <a:ea typeface="Ð¾¹îþ"/>
            </a:endParaRPr>
          </a:p>
        </p:txBody>
      </p:sp>
      <p:sp>
        <p:nvSpPr>
          <p:cNvPr id="135" name="Freeform 34"/>
          <p:cNvSpPr/>
          <p:nvPr/>
        </p:nvSpPr>
        <p:spPr>
          <a:xfrm>
            <a:off x="13680" y="-2520"/>
            <a:ext cx="82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TextBox 42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Proving Isosceles Triangles Congruence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4"/>
          <a:stretch/>
        </p:blipFill>
        <p:spPr>
          <a:xfrm>
            <a:off x="6791400" y="1743480"/>
            <a:ext cx="4705560" cy="39805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6802560" y="2166840"/>
            <a:ext cx="4683240" cy="4014000"/>
          </a:xfrm>
          <a:prstGeom prst="rect">
            <a:avLst/>
          </a:prstGeom>
          <a:ln w="0">
            <a:noFill/>
          </a:ln>
        </p:spPr>
      </p:pic>
      <p:sp>
        <p:nvSpPr>
          <p:cNvPr id="139" name="Freeform 35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0" name="Group 11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41" name="Freeform 36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2" name="Freeform 37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TextBox 43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4" name="TextBox 44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5" name="TextBox 45"/>
          <p:cNvSpPr/>
          <p:nvPr/>
        </p:nvSpPr>
        <p:spPr>
          <a:xfrm>
            <a:off x="453600" y="1234800"/>
            <a:ext cx="1738116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CHECKPOINT 3:</a:t>
            </a:r>
            <a:endParaRPr b="0" lang="en-PH" sz="2000" spc="-1" strike="noStrike">
              <a:latin typeface="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Find the length of each side of ΔRAM.</a:t>
            </a:r>
            <a:endParaRPr b="0" lang="en-PH" sz="2000" spc="-1" strike="noStrike">
              <a:latin typeface="Ð¾¹îþ"/>
              <a:ea typeface="Ð¾¹îþ"/>
            </a:endParaRPr>
          </a:p>
        </p:txBody>
      </p:sp>
      <p:sp>
        <p:nvSpPr>
          <p:cNvPr id="146" name="TextBox 46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TextBox 47"/>
          <p:cNvSpPr/>
          <p:nvPr/>
        </p:nvSpPr>
        <p:spPr>
          <a:xfrm>
            <a:off x="364320" y="2930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6802560" y="2166840"/>
            <a:ext cx="4683240" cy="4014000"/>
          </a:xfrm>
          <a:prstGeom prst="rect">
            <a:avLst/>
          </a:prstGeom>
          <a:ln w="0">
            <a:noFill/>
          </a:ln>
        </p:spPr>
      </p:pic>
      <p:sp>
        <p:nvSpPr>
          <p:cNvPr id="149" name="Freeform 38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0" name="Group 12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51" name="Freeform 39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2" name="Freeform 40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TextBox 48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4" name="TextBox 49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5" name="TextBox 50"/>
          <p:cNvSpPr/>
          <p:nvPr/>
        </p:nvSpPr>
        <p:spPr>
          <a:xfrm>
            <a:off x="453600" y="1234800"/>
            <a:ext cx="17381160" cy="731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CHECKPOINT 3: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Find the length of each side of ΔRAM.</a:t>
            </a: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ANSWER</a:t>
            </a: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Checkpoint 3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MR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 = 29</a:t>
            </a: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RA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 = 29</a:t>
            </a: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MA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 = 10</a:t>
            </a:r>
            <a:endParaRPr b="0" lang="en-PH" sz="2000" spc="-1" strike="noStrike">
              <a:latin typeface="Montserrat"/>
              <a:ea typeface="Ð¾¹îþ"/>
            </a:endParaRPr>
          </a:p>
        </p:txBody>
      </p:sp>
      <p:sp>
        <p:nvSpPr>
          <p:cNvPr id="156" name="TextBox 51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TextBox 52"/>
          <p:cNvSpPr/>
          <p:nvPr/>
        </p:nvSpPr>
        <p:spPr>
          <a:xfrm>
            <a:off x="364320" y="2930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4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9" name="Group 1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60" name="Freeform 42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1" name="Freeform 43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TextBox 53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63" name="TextBox 54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64" name="TextBox 55"/>
          <p:cNvSpPr/>
          <p:nvPr/>
        </p:nvSpPr>
        <p:spPr>
          <a:xfrm>
            <a:off x="442800" y="1234800"/>
            <a:ext cx="17381160" cy="60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Example 4: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In ΔREX,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ER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EX, 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∠R is 8 less than twice a number, and m∠X is 15 more than the same number. Find m∠E.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Solution: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Since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ER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EX,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∠R ≅ ∠X because of the Isosceles Triangle Theorem. Thus,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∠R = m∠X. Then, substituting the value of m∠R and m∠X, we have,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2x − 8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= x + 15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= 23</a:t>
            </a:r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Substituting the value of x, we have,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∠R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2x − 8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x + 15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= 2(23) − 8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= 23 + 15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= 38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= 38</a:t>
            </a:r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Solving for m∠E,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m∠R + m∠E + m∠X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180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The sum of the measures of the angles of a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triangle is 180.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38 + m∠E + 38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180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Replace m∠R with 38 and m∠X with 38.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∠E + 76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180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104</a:t>
            </a:r>
            <a:endParaRPr b="0" lang="en-PH" sz="2000" spc="-1" strike="noStrike">
              <a:latin typeface="Montserrat"/>
              <a:ea typeface="Ð¾¹îþ"/>
            </a:endParaRPr>
          </a:p>
        </p:txBody>
      </p:sp>
      <p:sp>
        <p:nvSpPr>
          <p:cNvPr id="165" name="Freeform 44"/>
          <p:cNvSpPr/>
          <p:nvPr/>
        </p:nvSpPr>
        <p:spPr>
          <a:xfrm>
            <a:off x="13680" y="-2520"/>
            <a:ext cx="82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TextBox 56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Proving Isosceles Triangles Congruence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7198560" y="1620000"/>
            <a:ext cx="3891240" cy="3278160"/>
          </a:xfrm>
          <a:prstGeom prst="rect">
            <a:avLst/>
          </a:prstGeom>
          <a:ln w="0">
            <a:noFill/>
          </a:ln>
        </p:spPr>
      </p:pic>
      <p:sp>
        <p:nvSpPr>
          <p:cNvPr id="168" name="Freeform 45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9" name="Group 14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70" name="Freeform 46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1" name="Freeform 47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TextBox 57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73" name="TextBox 58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74" name="TextBox 59"/>
          <p:cNvSpPr/>
          <p:nvPr/>
        </p:nvSpPr>
        <p:spPr>
          <a:xfrm>
            <a:off x="453600" y="1234800"/>
            <a:ext cx="17381160" cy="45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CHECKPOINT 4: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In ΔREX, m∠R = x + 70 and m∠X = 2x + 15.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What is the measure of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∠E?</a:t>
            </a:r>
            <a:endParaRPr b="0" lang="en-PH" sz="2000" spc="-1" strike="noStrike">
              <a:latin typeface="Montserrat"/>
              <a:ea typeface=""/>
            </a:endParaRPr>
          </a:p>
        </p:txBody>
      </p:sp>
      <p:sp>
        <p:nvSpPr>
          <p:cNvPr id="175" name="TextBox 60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TextBox 61"/>
          <p:cNvSpPr/>
          <p:nvPr/>
        </p:nvSpPr>
        <p:spPr>
          <a:xfrm>
            <a:off x="364320" y="2930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7198560" y="1620000"/>
            <a:ext cx="3891240" cy="3278160"/>
          </a:xfrm>
          <a:prstGeom prst="rect">
            <a:avLst/>
          </a:prstGeom>
          <a:ln w="0">
            <a:noFill/>
          </a:ln>
        </p:spPr>
      </p:pic>
      <p:sp>
        <p:nvSpPr>
          <p:cNvPr id="178" name="Freeform 48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9" name="Group 15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80" name="Freeform 49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1" name="Freeform 50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TextBox 62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83" name="TextBox 63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84" name="TextBox 64"/>
          <p:cNvSpPr/>
          <p:nvPr/>
        </p:nvSpPr>
        <p:spPr>
          <a:xfrm>
            <a:off x="453600" y="1234800"/>
            <a:ext cx="17381160" cy="60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CHECKPOINT 4: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In ΔREX, m∠R = x + 70 and m∠X = 2x + 15.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What is the measure of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∠E?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ANSWER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Checkpoint 4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∠E = 47</a:t>
            </a:r>
            <a:endParaRPr b="0" lang="en-PH" sz="2000" spc="-1" strike="noStrike">
              <a:latin typeface="Montserrat"/>
              <a:ea typeface=""/>
            </a:endParaRPr>
          </a:p>
        </p:txBody>
      </p:sp>
      <p:sp>
        <p:nvSpPr>
          <p:cNvPr id="185" name="TextBox 65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TextBox 66"/>
          <p:cNvSpPr/>
          <p:nvPr/>
        </p:nvSpPr>
        <p:spPr>
          <a:xfrm>
            <a:off x="364320" y="2930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5690520" y="4320000"/>
            <a:ext cx="6906960" cy="5162400"/>
          </a:xfrm>
          <a:prstGeom prst="rect">
            <a:avLst/>
          </a:prstGeom>
          <a:ln w="0">
            <a:noFill/>
          </a:ln>
        </p:spPr>
      </p:pic>
      <p:sp>
        <p:nvSpPr>
          <p:cNvPr id="188" name="Freeform 5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9" name="Group 16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90" name="Freeform 52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1" name="Freeform 53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TextBox 67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93" name="TextBox 68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94" name="TextBox 69"/>
          <p:cNvSpPr/>
          <p:nvPr/>
        </p:nvSpPr>
        <p:spPr>
          <a:xfrm>
            <a:off x="442800" y="1234800"/>
            <a:ext cx="17381160" cy="79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Example 5: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Complete the proof.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∠3 ≅ ∠4 and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BM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EA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Prove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1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2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Proof: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Solution: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c.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∠5 ≅ ∠6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d.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SAA Theorem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CPCTC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f.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The Isosceles Triangle Theorem</a:t>
            </a:r>
            <a:endParaRPr b="0" lang="en-PH" sz="2000" spc="-1" strike="noStrike">
              <a:latin typeface="Montserrat"/>
              <a:ea typeface="Ð¾¹îþ"/>
            </a:endParaRPr>
          </a:p>
        </p:txBody>
      </p:sp>
      <p:sp>
        <p:nvSpPr>
          <p:cNvPr id="195" name="Freeform 54"/>
          <p:cNvSpPr/>
          <p:nvPr/>
        </p:nvSpPr>
        <p:spPr>
          <a:xfrm>
            <a:off x="13680" y="-2520"/>
            <a:ext cx="82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TextBox 70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Proving Isosceles Triangles Congruence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5"/>
          <a:stretch/>
        </p:blipFill>
        <p:spPr>
          <a:xfrm>
            <a:off x="7747920" y="1647000"/>
            <a:ext cx="2792160" cy="23130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10514160" y="1440000"/>
            <a:ext cx="4727880" cy="3501000"/>
          </a:xfrm>
          <a:prstGeom prst="rect">
            <a:avLst/>
          </a:prstGeom>
          <a:ln w="0">
            <a:noFill/>
          </a:ln>
        </p:spPr>
      </p:pic>
      <p:sp>
        <p:nvSpPr>
          <p:cNvPr id="199" name="Freeform 55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00" name="Group 17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201" name="Freeform 56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2" name="Freeform 57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TextBox 71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204" name="TextBox 72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205" name="TextBox 73"/>
          <p:cNvSpPr/>
          <p:nvPr/>
        </p:nvSpPr>
        <p:spPr>
          <a:xfrm>
            <a:off x="453600" y="1234800"/>
            <a:ext cx="17381160" cy="365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CHECKPOINT 5: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Complete the proof.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Given: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∠3 ≅ ∠4 and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BM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EA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Prove: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1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2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Statements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Reasons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1.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BM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EA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1.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Given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2.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____________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2.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</a:t>
            </a:r>
            <a:endParaRPr b="0" lang="en-PH" sz="2000" spc="-1" strike="noStrike">
              <a:latin typeface="Montserrat"/>
              <a:ea typeface="Ð¾¹îþ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3.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∠5 ≅ ∠6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3.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____________</a:t>
            </a:r>
            <a:endParaRPr b="0" lang="en-PH" sz="2000" spc="-1" strike="noStrike">
              <a:latin typeface="Montserrat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4.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ΔMBS ≅ ΔAES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4.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____________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5.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____________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5.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CPCTC</a:t>
            </a:r>
            <a:endParaRPr b="0" lang="en-PH" sz="2000" spc="-1" strike="noStrike">
              <a:latin typeface="Montserrat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6.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____________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6.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____________</a:t>
            </a:r>
            <a:endParaRPr b="0" lang="en-PH" sz="2000" spc="-1" strike="noStrike">
              <a:latin typeface="Montserrat"/>
              <a:ea typeface="Ð¾¹îþ"/>
            </a:endParaRPr>
          </a:p>
        </p:txBody>
      </p:sp>
      <p:sp>
        <p:nvSpPr>
          <p:cNvPr id="206" name="TextBox 74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TextBox 75"/>
          <p:cNvSpPr/>
          <p:nvPr/>
        </p:nvSpPr>
        <p:spPr>
          <a:xfrm>
            <a:off x="364320" y="2930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10514160" y="1440000"/>
            <a:ext cx="4727880" cy="3501000"/>
          </a:xfrm>
          <a:prstGeom prst="rect">
            <a:avLst/>
          </a:prstGeom>
          <a:ln w="0">
            <a:noFill/>
          </a:ln>
        </p:spPr>
      </p:pic>
      <p:sp>
        <p:nvSpPr>
          <p:cNvPr id="209" name="Freeform 58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0" name="Group 18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211" name="Freeform 59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2" name="Freeform 60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TextBox 7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214" name="TextBox 7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215" name="TextBox 78"/>
          <p:cNvSpPr/>
          <p:nvPr/>
        </p:nvSpPr>
        <p:spPr>
          <a:xfrm>
            <a:off x="453600" y="1234800"/>
            <a:ext cx="17381160" cy="67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CHECKPOINT 5: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Complete the proof.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Given: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∠3 ≅ ∠4 and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BM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EA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Prove: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1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2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Statements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Reasons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1.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BM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EA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1.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Given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2.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____________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2.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</a:t>
            </a:r>
            <a:endParaRPr b="0" lang="en-PH" sz="2000" spc="-1" strike="noStrike">
              <a:latin typeface="Montserrat"/>
              <a:ea typeface="Ð¾¹îþ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3.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∠5 ≅ ∠6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3.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____________</a:t>
            </a:r>
            <a:endParaRPr b="0" lang="en-PH" sz="2000" spc="-1" strike="noStrike">
              <a:latin typeface="Montserrat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4.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ΔMBS ≅ ΔAES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4.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____________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5.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____________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5.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CPCTC</a:t>
            </a:r>
            <a:endParaRPr b="0" lang="en-PH" sz="2000" spc="-1" strike="noStrike">
              <a:latin typeface="Montserrat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6.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____________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6.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____________</a:t>
            </a:r>
            <a:endParaRPr b="0" lang="en-PH" sz="2000" spc="-1" strike="noStrike">
              <a:latin typeface="Montserrat"/>
              <a:ea typeface="Ð¾¹îþ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ANSWER:</a:t>
            </a: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Checkpoint 5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2.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∠3 ≅ ∠4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3.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VAT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4.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SAA Theorem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5.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BS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ES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6.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1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∠2;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The Isosceles Triangle Theorem</a:t>
            </a:r>
            <a:endParaRPr b="0" lang="en-PH" sz="2000" spc="-1" strike="noStrike">
              <a:latin typeface="Montserrat"/>
              <a:ea typeface=""/>
            </a:endParaRPr>
          </a:p>
        </p:txBody>
      </p:sp>
      <p:sp>
        <p:nvSpPr>
          <p:cNvPr id="216" name="TextBox 79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TextBox 80"/>
          <p:cNvSpPr/>
          <p:nvPr/>
        </p:nvSpPr>
        <p:spPr>
          <a:xfrm>
            <a:off x="364320" y="2930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reeform 2"/>
          <p:cNvSpPr/>
          <p:nvPr/>
        </p:nvSpPr>
        <p:spPr>
          <a:xfrm>
            <a:off x="4133880" y="2263320"/>
            <a:ext cx="9910800" cy="506304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/>
          <p:nvPr/>
        </p:nvSpPr>
        <p:spPr>
          <a:xfrm>
            <a:off x="612000" y="7812000"/>
            <a:ext cx="6660000" cy="1080000"/>
          </a:xfrm>
          <a:custGeom>
            <a:avLst/>
            <a:gdLst/>
            <a:ahLst/>
            <a:rect l="0" t="0" r="r" b="b"/>
            <a:pathLst>
              <a:path w="18502" h="3002">
                <a:moveTo>
                  <a:pt x="500" y="0"/>
                </a:moveTo>
                <a:lnTo>
                  <a:pt x="500" y="0"/>
                </a:lnTo>
                <a:cubicBezTo>
                  <a:pt x="412" y="0"/>
                  <a:pt x="326" y="23"/>
                  <a:pt x="250" y="67"/>
                </a:cubicBezTo>
                <a:cubicBezTo>
                  <a:pt x="174" y="111"/>
                  <a:pt x="111" y="174"/>
                  <a:pt x="67" y="250"/>
                </a:cubicBezTo>
                <a:cubicBezTo>
                  <a:pt x="23" y="326"/>
                  <a:pt x="0" y="412"/>
                  <a:pt x="0" y="500"/>
                </a:cubicBezTo>
                <a:lnTo>
                  <a:pt x="0" y="2500"/>
                </a:lnTo>
                <a:lnTo>
                  <a:pt x="0" y="2501"/>
                </a:lnTo>
                <a:cubicBezTo>
                  <a:pt x="0" y="2589"/>
                  <a:pt x="23" y="2675"/>
                  <a:pt x="67" y="2751"/>
                </a:cubicBezTo>
                <a:cubicBezTo>
                  <a:pt x="111" y="2827"/>
                  <a:pt x="174" y="2890"/>
                  <a:pt x="250" y="2934"/>
                </a:cubicBezTo>
                <a:cubicBezTo>
                  <a:pt x="326" y="2978"/>
                  <a:pt x="412" y="3001"/>
                  <a:pt x="500" y="3001"/>
                </a:cubicBezTo>
                <a:lnTo>
                  <a:pt x="18000" y="3001"/>
                </a:lnTo>
                <a:lnTo>
                  <a:pt x="18001" y="3001"/>
                </a:lnTo>
                <a:cubicBezTo>
                  <a:pt x="18089" y="3001"/>
                  <a:pt x="18175" y="2978"/>
                  <a:pt x="18251" y="2934"/>
                </a:cubicBezTo>
                <a:cubicBezTo>
                  <a:pt x="18327" y="2890"/>
                  <a:pt x="18390" y="2827"/>
                  <a:pt x="18434" y="2751"/>
                </a:cubicBezTo>
                <a:cubicBezTo>
                  <a:pt x="18478" y="2675"/>
                  <a:pt x="18501" y="2589"/>
                  <a:pt x="18501" y="2501"/>
                </a:cubicBezTo>
                <a:lnTo>
                  <a:pt x="18501" y="500"/>
                </a:lnTo>
                <a:lnTo>
                  <a:pt x="18501" y="500"/>
                </a:lnTo>
                <a:lnTo>
                  <a:pt x="18501" y="500"/>
                </a:lnTo>
                <a:cubicBezTo>
                  <a:pt x="18501" y="412"/>
                  <a:pt x="18478" y="326"/>
                  <a:pt x="18434" y="250"/>
                </a:cubicBezTo>
                <a:cubicBezTo>
                  <a:pt x="18390" y="174"/>
                  <a:pt x="18327" y="111"/>
                  <a:pt x="18251" y="67"/>
                </a:cubicBezTo>
                <a:cubicBezTo>
                  <a:pt x="18175" y="23"/>
                  <a:pt x="18089" y="0"/>
                  <a:pt x="18001" y="0"/>
                </a:cubicBezTo>
                <a:lnTo>
                  <a:pt x="500" y="0"/>
                </a:lnTo>
              </a:path>
            </a:pathLst>
          </a:custGeom>
          <a:solidFill>
            <a:srgbClr val="ffffff"/>
          </a:solidFill>
          <a:ln w="29160">
            <a:solidFill>
              <a:srgbClr val="111111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11160360" y="3420000"/>
            <a:ext cx="3059640" cy="3371400"/>
          </a:xfrm>
          <a:prstGeom prst="rect">
            <a:avLst/>
          </a:prstGeom>
          <a:ln w="0">
            <a:noFill/>
          </a:ln>
        </p:spPr>
      </p:pic>
      <p:sp>
        <p:nvSpPr>
          <p:cNvPr id="48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9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50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TextBox 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3" name="TextBox 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4" name="TextBox 8"/>
          <p:cNvSpPr/>
          <p:nvPr/>
        </p:nvSpPr>
        <p:spPr>
          <a:xfrm>
            <a:off x="453600" y="946800"/>
            <a:ext cx="17381160" cy="777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The Isosceles Triangle Theorem</a:t>
            </a:r>
            <a:endParaRPr b="1" lang="en-PH" sz="1800" spc="-1" strike="noStrike">
              <a:latin typeface="Montserrat"/>
            </a:endParaRPr>
          </a:p>
          <a:p>
            <a:pPr algn="ctr">
              <a:lnSpc>
                <a:spcPts val="3600"/>
              </a:lnSpc>
              <a:buNone/>
            </a:pPr>
            <a:endParaRPr b="1" lang="en-PH" sz="1800" spc="-1" strike="noStrike">
              <a:latin typeface="Montserrat"/>
            </a:endParaRPr>
          </a:p>
          <a:p>
            <a:pPr algn="ctr">
              <a:lnSpc>
                <a:spcPts val="3600"/>
              </a:lnSpc>
              <a:buNone/>
            </a:pPr>
            <a:endParaRPr b="1" lang="en-PH" sz="1800" spc="-1" strike="noStrike">
              <a:latin typeface="Montserrat"/>
            </a:endParaRPr>
          </a:p>
          <a:p>
            <a:pPr algn="ctr">
              <a:lnSpc>
                <a:spcPts val="3600"/>
              </a:lnSpc>
              <a:buNone/>
            </a:pPr>
            <a:endParaRPr b="1" lang="en-PH" sz="1800" spc="-1" strike="noStrike">
              <a:latin typeface="Montserrat"/>
            </a:endParaRPr>
          </a:p>
          <a:p>
            <a:pPr algn="ctr">
              <a:lnSpc>
                <a:spcPts val="3600"/>
              </a:lnSpc>
              <a:buNone/>
            </a:pPr>
            <a:endParaRPr b="1" lang="en-PH" sz="1800" spc="-1" strike="noStrike">
              <a:latin typeface="Montserrat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Now, let us see the proof for this theorem.</a:t>
            </a:r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Draw an auxiliary line to form two triangles that can be proven congruent.</a:t>
            </a:r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Given: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ΔABC with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AB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AC</a:t>
            </a:r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Prove: 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∠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B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≅ ∠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C</a:t>
            </a:r>
            <a:endParaRPr b="0" lang="en-PH" sz="1800" spc="-1" strike="noStrike">
              <a:latin typeface="Montserrat"/>
              <a:ea typeface="Ð¾¹îþ"/>
            </a:endParaRPr>
          </a:p>
          <a:p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1" lang="en-PH" sz="1800" spc="-1" strike="noStrike">
                <a:latin typeface="Montserrat"/>
                <a:ea typeface="Ð¾¹îþ"/>
              </a:rPr>
              <a:t>Proof:</a:t>
            </a:r>
            <a:endParaRPr b="0" lang="en-PH" sz="1800" spc="-1" strike="noStrike">
              <a:latin typeface="Montserrat"/>
              <a:ea typeface=""/>
            </a:endParaRPr>
          </a:p>
          <a:p>
            <a:r>
              <a:rPr b="1" lang="en-PH" sz="1800" spc="-1" strike="noStrike">
                <a:latin typeface="Montserrat"/>
                <a:ea typeface="Ð¾¹îþ"/>
              </a:rPr>
              <a:t>	</a:t>
            </a:r>
            <a:r>
              <a:rPr b="1" lang="en-PH" sz="1800" spc="-1" strike="noStrike">
                <a:latin typeface="Montserrat"/>
                <a:ea typeface="Ð¾¹îþ"/>
              </a:rPr>
              <a:t>Statements </a:t>
            </a:r>
            <a:r>
              <a:rPr b="1" lang="en-PH" sz="1800" spc="-1" strike="noStrike">
                <a:latin typeface="Montserrat"/>
                <a:ea typeface="Ð¾¹îþ"/>
              </a:rPr>
              <a:t>	</a:t>
            </a:r>
            <a:r>
              <a:rPr b="1" lang="en-PH" sz="1800" spc="-1" strike="noStrike">
                <a:latin typeface="Montserrat"/>
                <a:ea typeface="Ð¾¹îþ"/>
              </a:rPr>
              <a:t>	</a:t>
            </a:r>
            <a:r>
              <a:rPr b="1" lang="en-PH" sz="1800" spc="-1" strike="noStrike">
                <a:latin typeface="Montserrat"/>
                <a:ea typeface="Ð¾¹îþ"/>
              </a:rPr>
              <a:t>	</a:t>
            </a:r>
            <a:r>
              <a:rPr b="1" lang="en-PH" sz="1800" spc="-1" strike="noStrike">
                <a:latin typeface="Montserrat"/>
                <a:ea typeface="Ð¾¹îþ"/>
              </a:rPr>
              <a:t>	</a:t>
            </a:r>
            <a:r>
              <a:rPr b="1" lang="en-PH" sz="1800" spc="-1" strike="noStrike">
                <a:latin typeface="Montserrat"/>
                <a:ea typeface="Ð¾¹îþ"/>
              </a:rPr>
              <a:t>	</a:t>
            </a:r>
            <a:r>
              <a:rPr b="1" lang="en-PH" sz="1800" spc="-1" strike="noStrike">
                <a:latin typeface="Montserrat"/>
                <a:ea typeface="Ð¾¹îþ"/>
              </a:rPr>
              <a:t>	</a:t>
            </a:r>
            <a:r>
              <a:rPr b="1" lang="en-PH" sz="1800" spc="-1" strike="noStrike">
                <a:latin typeface="Montserrat"/>
                <a:ea typeface="Ð¾¹îþ"/>
              </a:rPr>
              <a:t>	</a:t>
            </a:r>
            <a:r>
              <a:rPr b="1" lang="en-PH" sz="1800" spc="-1" strike="noStrike">
                <a:latin typeface="Montserrat"/>
                <a:ea typeface="Ð¾¹îþ"/>
              </a:rPr>
              <a:t>	</a:t>
            </a:r>
            <a:r>
              <a:rPr b="1" lang="en-PH" sz="1800" spc="-1" strike="noStrike">
                <a:latin typeface="Montserrat"/>
                <a:ea typeface="Ð¾¹îþ"/>
              </a:rPr>
              <a:t>Reasons</a:t>
            </a:r>
            <a:endParaRPr b="0" lang="en-PH" sz="1800" spc="-1" strike="noStrike">
              <a:latin typeface="Montserrat"/>
              <a:ea typeface=""/>
            </a:endParaRPr>
          </a:p>
          <a:p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1.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 </a:t>
            </a:r>
            <a:r>
              <a:rPr b="0" lang="en-PH" sz="1800" spc="-1" strike="noStrike">
                <a:latin typeface="Montserrat"/>
                <a:ea typeface=""/>
              </a:rPr>
              <a:t>AB</a:t>
            </a:r>
            <a:r>
              <a:rPr b="0" lang="en-PH" sz="1800" spc="-1" strike="noStrike">
                <a:latin typeface="Montserrat"/>
                <a:ea typeface=""/>
              </a:rPr>
              <a:t> </a:t>
            </a:r>
            <a:r>
              <a:rPr b="0" lang="en-PH" sz="1800" spc="-1" strike="noStrike">
                <a:latin typeface="Montserrat"/>
                <a:ea typeface="Ð©¹îþ"/>
              </a:rPr>
              <a:t>≅ </a:t>
            </a:r>
            <a:r>
              <a:rPr b="0" lang="en-PH" sz="1800" spc="-1" strike="noStrike">
                <a:latin typeface="Montserrat"/>
                <a:ea typeface=""/>
              </a:rPr>
              <a:t>AC</a:t>
            </a:r>
            <a:r>
              <a:rPr b="0" lang="en-PH" sz="1800" spc="-1" strike="noStrike">
                <a:latin typeface="Montserrat"/>
                <a:ea typeface=""/>
              </a:rPr>
              <a:t> 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1. 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Given</a:t>
            </a:r>
            <a:endParaRPr b="0" lang="en-PH" sz="1800" spc="-1" strike="noStrike">
              <a:latin typeface="Montserrat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2. 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Draw </a:t>
            </a:r>
            <a:r>
              <a:rPr b="0" lang="en-PH" sz="1800" spc="-1" strike="noStrike">
                <a:latin typeface="Montserrat"/>
                <a:ea typeface=""/>
              </a:rPr>
              <a:t>AD</a:t>
            </a:r>
            <a:r>
              <a:rPr b="0" lang="en-PH" sz="1800" spc="-1" strike="noStrike">
                <a:latin typeface="Montserrat"/>
                <a:ea typeface=""/>
              </a:rPr>
              <a:t> as angle bisector of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2. 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Every angle has exactly one </a:t>
            </a:r>
            <a:r>
              <a:rPr b="0" lang="en-PH" sz="1800" spc="-1" strike="noStrike">
                <a:latin typeface="Montserrat"/>
                <a:ea typeface="Ð¾¹îþ"/>
              </a:rPr>
              <a:t>bisector.</a:t>
            </a:r>
            <a:endParaRPr b="0" lang="en-PH" sz="1800" spc="-1" strike="noStrike">
              <a:latin typeface="Montserrat"/>
              <a:ea typeface=""/>
            </a:endParaRPr>
          </a:p>
          <a:p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∠</a:t>
            </a:r>
            <a:r>
              <a:rPr b="0" lang="en-PH" sz="1800" spc="-1" strike="noStrike">
                <a:latin typeface="Montserrat"/>
                <a:ea typeface=""/>
              </a:rPr>
              <a:t>A intersecting </a:t>
            </a:r>
            <a:r>
              <a:rPr b="0" lang="en-PH" sz="1800" spc="-1" strike="noStrike">
                <a:latin typeface="Montserrat"/>
                <a:ea typeface=""/>
              </a:rPr>
              <a:t>BC</a:t>
            </a:r>
            <a:r>
              <a:rPr b="0" lang="en-PH" sz="1800" spc="-1" strike="noStrike">
                <a:latin typeface="Montserrat"/>
                <a:ea typeface=""/>
              </a:rPr>
              <a:t> at D.</a:t>
            </a:r>
            <a:endParaRPr b="0" lang="en-PH" sz="1800" spc="-1" strike="noStrike">
              <a:latin typeface="Montserrat"/>
              <a:ea typeface=""/>
            </a:endParaRPr>
          </a:p>
          <a:p>
            <a:r>
              <a:rPr b="0" lang="en-PH" sz="1800" spc="-1" strike="noStrike">
                <a:latin typeface="Montserrat"/>
                <a:ea typeface="Ð¾¹îþ"/>
              </a:rPr>
              <a:t>	</a:t>
            </a:r>
            <a:r>
              <a:rPr b="0" lang="en-PH" sz="1800" spc="-1" strike="noStrike">
                <a:latin typeface="Montserrat"/>
                <a:ea typeface="Ð¾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3. 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∠</a:t>
            </a:r>
            <a:r>
              <a:rPr b="0" lang="en-PH" sz="1800" spc="-1" strike="noStrike">
                <a:latin typeface="Montserrat"/>
                <a:ea typeface=""/>
              </a:rPr>
              <a:t>1 </a:t>
            </a:r>
            <a:r>
              <a:rPr b="0" lang="en-PH" sz="1800" spc="-1" strike="noStrike">
                <a:latin typeface="Montserrat"/>
                <a:ea typeface="Ð©¹îþ"/>
              </a:rPr>
              <a:t>≅ ∠</a:t>
            </a:r>
            <a:r>
              <a:rPr b="0" lang="en-PH" sz="1800" spc="-1" strike="noStrike">
                <a:latin typeface="Montserrat"/>
                <a:ea typeface=""/>
              </a:rPr>
              <a:t>2 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3. 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Definition of an angle bisector</a:t>
            </a:r>
            <a:endParaRPr b="0" lang="en-PH" sz="1800" spc="-1" strike="noStrike">
              <a:latin typeface="Montserrat"/>
              <a:ea typeface="Ð©¹îþ"/>
            </a:endParaRPr>
          </a:p>
          <a:p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4. 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AD</a:t>
            </a:r>
            <a:r>
              <a:rPr b="0" lang="en-PH" sz="1800" spc="-1" strike="noStrike">
                <a:latin typeface="Montserrat"/>
                <a:ea typeface=""/>
              </a:rPr>
              <a:t> ≅ </a:t>
            </a:r>
            <a:r>
              <a:rPr b="0" lang="en-PH" sz="1800" spc="-1" strike="noStrike">
                <a:latin typeface="Montserrat"/>
                <a:ea typeface=""/>
              </a:rPr>
              <a:t>AD</a:t>
            </a:r>
            <a:r>
              <a:rPr b="0" lang="en-PH" sz="1800" spc="-1" strike="noStrike">
                <a:latin typeface="Montserrat"/>
                <a:ea typeface=""/>
              </a:rPr>
              <a:t> 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4. 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Reflexive Property</a:t>
            </a:r>
            <a:endParaRPr b="0" lang="en-PH" sz="1800" spc="-1" strike="noStrike">
              <a:latin typeface="Montserrat"/>
              <a:ea typeface=""/>
            </a:endParaRPr>
          </a:p>
          <a:p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5. 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ΔABD ≅ ΔACD 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5. 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SAS Postulate</a:t>
            </a:r>
            <a:endParaRPr b="0" lang="en-PH" sz="1800" spc="-1" strike="noStrike">
              <a:latin typeface="Montserrat"/>
              <a:ea typeface=""/>
            </a:endParaRPr>
          </a:p>
          <a:p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6. 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∴∠</a:t>
            </a:r>
            <a:r>
              <a:rPr b="0" lang="en-PH" sz="1800" spc="-1" strike="noStrike">
                <a:latin typeface="Montserrat"/>
                <a:ea typeface=""/>
              </a:rPr>
              <a:t>B </a:t>
            </a:r>
            <a:r>
              <a:rPr b="0" lang="en-PH" sz="1800" spc="-1" strike="noStrike">
                <a:latin typeface="Montserrat"/>
                <a:ea typeface="Ð©¹îþ"/>
              </a:rPr>
              <a:t>≅ ∠</a:t>
            </a:r>
            <a:r>
              <a:rPr b="0" lang="en-PH" sz="1800" spc="-1" strike="noStrike">
                <a:latin typeface="Montserrat"/>
                <a:ea typeface=""/>
              </a:rPr>
              <a:t>C 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6. 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"/>
              </a:rPr>
              <a:t>CPCTC</a:t>
            </a:r>
            <a:endParaRPr b="0" lang="en-PH" sz="1800" spc="-1" strike="noStrike">
              <a:latin typeface="Montserrat"/>
              <a:ea typeface=""/>
            </a:endParaRPr>
          </a:p>
          <a:p>
            <a:r>
              <a:rPr b="0" lang="en-PH" sz="1800" spc="-1" strike="noStrike">
                <a:latin typeface="Montserrat"/>
                <a:ea typeface="Ð¾¹îþ"/>
              </a:rPr>
              <a:t>	</a:t>
            </a:r>
            <a:r>
              <a:rPr b="0" lang="en-PH" sz="1800" spc="-1" strike="noStrike">
                <a:latin typeface="Montserrat"/>
                <a:ea typeface="Ð¾¹îþ"/>
              </a:rPr>
              <a:t>Since isosceles triangles are triangles with at least two equal sides, the equilateral triangle, which has three equal sides, is a special case of an isosceles triangle. From this, we have the following corollary.</a:t>
            </a:r>
            <a:endParaRPr b="0" lang="en-PH" sz="1800" spc="-1" strike="noStrike">
              <a:latin typeface="Montserrat"/>
              <a:ea typeface="Ð©¹îþ"/>
            </a:endParaRPr>
          </a:p>
          <a:p>
            <a:endParaRPr b="0" lang="en-PH" sz="1800" spc="-1" strike="noStrike">
              <a:latin typeface="Montserrat"/>
              <a:ea typeface="Ð©¹îþ"/>
            </a:endParaRPr>
          </a:p>
          <a:p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1" lang="en-PH" sz="1800" spc="-1" strike="noStrike">
                <a:latin typeface="Montserrat"/>
                <a:ea typeface="Ð©¹îþ"/>
              </a:rPr>
              <a:t>Corollary:</a:t>
            </a:r>
            <a:endParaRPr b="0" lang="en-PH" sz="1800" spc="-1" strike="noStrike">
              <a:latin typeface="Montserrat"/>
              <a:ea typeface="Ð©¹îþ"/>
            </a:endParaRPr>
          </a:p>
          <a:p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• 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An equilateral triangle is also equiangular.</a:t>
            </a:r>
            <a:endParaRPr b="0" lang="en-PH" sz="1800" spc="-1" strike="noStrike">
              <a:latin typeface="Ð¾¹îþ"/>
              <a:ea typeface="Ð¾¹îþ"/>
            </a:endParaRPr>
          </a:p>
          <a:p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• </a:t>
            </a:r>
            <a:r>
              <a:rPr b="0" lang="en-PH" sz="1800" spc="-1" strike="noStrike">
                <a:latin typeface="Montserrat"/>
                <a:ea typeface="Ð©¹îþ"/>
              </a:rPr>
              <a:t>	</a:t>
            </a:r>
            <a:r>
              <a:rPr b="0" lang="en-PH" sz="1800" spc="-1" strike="noStrike">
                <a:latin typeface="Montserrat"/>
                <a:ea typeface="Ð©¹îþ"/>
              </a:rPr>
              <a:t>An equilateral triangle has three 60° angles.</a:t>
            </a:r>
            <a:endParaRPr b="0" lang="en-PH" sz="1800" spc="-1" strike="noStrike">
              <a:latin typeface="Ð¾¹îþ"/>
              <a:ea typeface="Ð¾¹îþ"/>
            </a:endParaRPr>
          </a:p>
        </p:txBody>
      </p:sp>
      <p:sp>
        <p:nvSpPr>
          <p:cNvPr id="55" name="Freeform 9"/>
          <p:cNvSpPr/>
          <p:nvPr/>
        </p:nvSpPr>
        <p:spPr>
          <a:xfrm>
            <a:off x="13680" y="-2520"/>
            <a:ext cx="82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TextBox 1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Proving Isosceles Triangles Congruence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5"/>
          <a:stretch/>
        </p:blipFill>
        <p:spPr>
          <a:xfrm>
            <a:off x="4992480" y="1399680"/>
            <a:ext cx="8303400" cy="1922760"/>
          </a:xfrm>
          <a:prstGeom prst="rect">
            <a:avLst/>
          </a:prstGeom>
          <a:ln w="0">
            <a:noFill/>
          </a:ln>
        </p:spPr>
      </p:pic>
      <p:sp>
        <p:nvSpPr>
          <p:cNvPr id="58" name="TextBox 11"/>
          <p:cNvSpPr/>
          <p:nvPr/>
        </p:nvSpPr>
        <p:spPr>
          <a:xfrm>
            <a:off x="8172000" y="7524000"/>
            <a:ext cx="9994320" cy="13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Prove the two corollaries.</a:t>
            </a:r>
            <a:endParaRPr b="0" lang="en-PH" sz="18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Now, let us look at the converse of the Isosceles Triangle Theorem. Again, when we say converse, we are interchanging the hypothesis and conclusion of the statement.</a:t>
            </a:r>
            <a:endParaRPr b="0" lang="en-PH" sz="1800" spc="-1" strike="noStrike">
              <a:latin typeface="Montserrat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10859040" y="3670200"/>
            <a:ext cx="2820960" cy="2809800"/>
          </a:xfrm>
          <a:prstGeom prst="rect">
            <a:avLst/>
          </a:prstGeom>
          <a:ln w="0">
            <a:noFill/>
          </a:ln>
        </p:spPr>
      </p:pic>
      <p:sp>
        <p:nvSpPr>
          <p:cNvPr id="60" name=""/>
          <p:cNvSpPr/>
          <p:nvPr/>
        </p:nvSpPr>
        <p:spPr>
          <a:xfrm>
            <a:off x="6444000" y="7920000"/>
            <a:ext cx="5616000" cy="972000"/>
          </a:xfrm>
          <a:custGeom>
            <a:avLst/>
            <a:gdLst/>
            <a:ahLst/>
            <a:rect l="0" t="0" r="r" b="b"/>
            <a:pathLst>
              <a:path w="15602" h="2702">
                <a:moveTo>
                  <a:pt x="450" y="0"/>
                </a:moveTo>
                <a:lnTo>
                  <a:pt x="450" y="0"/>
                </a:lnTo>
                <a:cubicBezTo>
                  <a:pt x="371" y="0"/>
                  <a:pt x="294" y="21"/>
                  <a:pt x="225" y="60"/>
                </a:cubicBezTo>
                <a:cubicBezTo>
                  <a:pt x="157" y="100"/>
                  <a:pt x="100" y="157"/>
                  <a:pt x="60" y="225"/>
                </a:cubicBezTo>
                <a:cubicBezTo>
                  <a:pt x="21" y="294"/>
                  <a:pt x="0" y="371"/>
                  <a:pt x="0" y="450"/>
                </a:cubicBezTo>
                <a:lnTo>
                  <a:pt x="0" y="2250"/>
                </a:lnTo>
                <a:lnTo>
                  <a:pt x="0" y="2251"/>
                </a:lnTo>
                <a:cubicBezTo>
                  <a:pt x="0" y="2330"/>
                  <a:pt x="21" y="2407"/>
                  <a:pt x="60" y="2476"/>
                </a:cubicBezTo>
                <a:cubicBezTo>
                  <a:pt x="100" y="2544"/>
                  <a:pt x="157" y="2601"/>
                  <a:pt x="225" y="2641"/>
                </a:cubicBezTo>
                <a:cubicBezTo>
                  <a:pt x="294" y="2680"/>
                  <a:pt x="371" y="2701"/>
                  <a:pt x="450" y="2701"/>
                </a:cubicBezTo>
                <a:lnTo>
                  <a:pt x="15150" y="2701"/>
                </a:lnTo>
                <a:lnTo>
                  <a:pt x="15151" y="2701"/>
                </a:lnTo>
                <a:cubicBezTo>
                  <a:pt x="15230" y="2701"/>
                  <a:pt x="15307" y="2680"/>
                  <a:pt x="15376" y="2641"/>
                </a:cubicBezTo>
                <a:cubicBezTo>
                  <a:pt x="15444" y="2601"/>
                  <a:pt x="15501" y="2544"/>
                  <a:pt x="15541" y="2476"/>
                </a:cubicBezTo>
                <a:cubicBezTo>
                  <a:pt x="15580" y="2407"/>
                  <a:pt x="15601" y="2330"/>
                  <a:pt x="15601" y="2251"/>
                </a:cubicBezTo>
                <a:lnTo>
                  <a:pt x="15601" y="450"/>
                </a:lnTo>
                <a:lnTo>
                  <a:pt x="15601" y="450"/>
                </a:lnTo>
                <a:lnTo>
                  <a:pt x="15601" y="450"/>
                </a:lnTo>
                <a:cubicBezTo>
                  <a:pt x="15601" y="371"/>
                  <a:pt x="15580" y="294"/>
                  <a:pt x="15541" y="225"/>
                </a:cubicBezTo>
                <a:cubicBezTo>
                  <a:pt x="15501" y="157"/>
                  <a:pt x="15444" y="100"/>
                  <a:pt x="15376" y="60"/>
                </a:cubicBezTo>
                <a:cubicBezTo>
                  <a:pt x="15307" y="21"/>
                  <a:pt x="15230" y="0"/>
                  <a:pt x="15151" y="0"/>
                </a:cubicBezTo>
                <a:lnTo>
                  <a:pt x="450" y="0"/>
                </a:lnTo>
              </a:path>
            </a:pathLst>
          </a:custGeom>
          <a:solidFill>
            <a:srgbClr val="ffffff"/>
          </a:solidFill>
          <a:ln w="29160">
            <a:solidFill>
              <a:srgbClr val="111111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Freeform 10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2" name="Group 2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63" name="Freeform 11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4" name="Freeform 12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TextBox 12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6" name="TextBox 13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7" name="TextBox 14"/>
          <p:cNvSpPr/>
          <p:nvPr/>
        </p:nvSpPr>
        <p:spPr>
          <a:xfrm>
            <a:off x="453600" y="946800"/>
            <a:ext cx="17381160" cy="685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The Converse of the Isosceles Triangle Theorem</a:t>
            </a:r>
            <a:endParaRPr b="1" lang="en-PH" sz="1800" spc="-1" strike="noStrike">
              <a:latin typeface="Montserrat"/>
            </a:endParaRPr>
          </a:p>
          <a:p>
            <a:pPr algn="ctr">
              <a:lnSpc>
                <a:spcPts val="3600"/>
              </a:lnSpc>
              <a:buNone/>
            </a:pPr>
            <a:endParaRPr b="1" lang="en-PH" sz="1800" spc="-1" strike="noStrike">
              <a:latin typeface="Montserrat"/>
            </a:endParaRPr>
          </a:p>
          <a:p>
            <a:pPr algn="ctr">
              <a:lnSpc>
                <a:spcPts val="3600"/>
              </a:lnSpc>
              <a:buNone/>
            </a:pPr>
            <a:endParaRPr b="1" lang="en-PH" sz="1800" spc="-1" strike="noStrike">
              <a:latin typeface="Montserrat"/>
            </a:endParaRPr>
          </a:p>
          <a:p>
            <a:pPr algn="ctr">
              <a:lnSpc>
                <a:spcPts val="3600"/>
              </a:lnSpc>
              <a:buNone/>
            </a:pPr>
            <a:endParaRPr b="1" lang="en-PH" sz="1800" spc="-1" strike="noStrike">
              <a:latin typeface="Montserrat"/>
            </a:endParaRPr>
          </a:p>
          <a:p>
            <a:pPr algn="ctr">
              <a:lnSpc>
                <a:spcPts val="3600"/>
              </a:lnSpc>
              <a:buNone/>
            </a:pPr>
            <a:endParaRPr b="1" lang="en-PH" sz="1800" spc="-1" strike="noStrike">
              <a:latin typeface="Montserrat"/>
            </a:endParaRPr>
          </a:p>
          <a:p>
            <a:pPr algn="ctr">
              <a:lnSpc>
                <a:spcPts val="3600"/>
              </a:lnSpc>
              <a:buNone/>
            </a:pPr>
            <a:endParaRPr b="1" lang="en-PH" sz="1800" spc="-1" strike="noStrike">
              <a:latin typeface="Montserrat"/>
            </a:endParaRPr>
          </a:p>
          <a:p>
            <a:pPr algn="ctr">
              <a:buNone/>
            </a:pPr>
            <a:endParaRPr b="0" lang="en-PH" sz="1800" spc="-1" strike="noStrike">
              <a:latin typeface="Montserrat"/>
              <a:ea typeface="Ð¾¹îþ"/>
            </a:endParaRPr>
          </a:p>
          <a:p>
            <a:pPr algn="ctr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Let us now find out the proof of this theorem.</a:t>
            </a:r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Given: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∠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B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≅ ∠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C</a:t>
            </a:r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Prove: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AB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AC</a:t>
            </a:r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Proof:</a:t>
            </a:r>
            <a:endParaRPr b="0" lang="en-PH" sz="1800" spc="-1" strike="noStrike">
              <a:latin typeface="Montserrat"/>
              <a:ea typeface=""/>
            </a:endParaRPr>
          </a:p>
          <a:p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Statements 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Reasons</a:t>
            </a:r>
            <a:endParaRPr b="0" lang="en-PH" sz="1800" spc="-1" strike="noStrike">
              <a:latin typeface="Montserrat"/>
              <a:ea typeface="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1.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Let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AD be a bisector of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∠BAC.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1.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Every angle has a bisector.</a:t>
            </a:r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2.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∠BAD ≅ ∠CAD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2.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Definition of an angle bisector</a:t>
            </a:r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3.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∠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B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≅ ∠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C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3.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Given</a:t>
            </a:r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4.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AD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AD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4.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Reflexive Property</a:t>
            </a:r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5.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ΔADB ≅ ΔADC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5.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SAA Theorem</a:t>
            </a:r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6.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AB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AC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6. 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"/>
              </a:rPr>
              <a:t>CPCTC</a:t>
            </a:r>
            <a:endParaRPr b="0" lang="en-PH" sz="1800" spc="-1" strike="noStrike">
              <a:latin typeface="Montserrat"/>
              <a:ea typeface="Ð¾¹îþ"/>
            </a:endParaRPr>
          </a:p>
          <a:p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From this theorem, we can derive the corollary below.</a:t>
            </a:r>
            <a:endParaRPr b="0" lang="en-PH" sz="1800" spc="-1" strike="noStrike">
              <a:latin typeface="Montserrat"/>
              <a:ea typeface="Ð¾¹îþ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The proof of the corollary is left for you to do.</a:t>
            </a:r>
            <a:endParaRPr b="0" lang="en-PH" sz="1800" spc="-1" strike="noStrike">
              <a:latin typeface="Montserrat"/>
              <a:ea typeface="Ð¾¹îþ"/>
            </a:endParaRPr>
          </a:p>
        </p:txBody>
      </p:sp>
      <p:sp>
        <p:nvSpPr>
          <p:cNvPr id="68" name="Freeform 13"/>
          <p:cNvSpPr/>
          <p:nvPr/>
        </p:nvSpPr>
        <p:spPr>
          <a:xfrm>
            <a:off x="13680" y="-2520"/>
            <a:ext cx="82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TextBox 15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Proving Isosceles Triangles Congruence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TextBox 16"/>
          <p:cNvSpPr/>
          <p:nvPr/>
        </p:nvSpPr>
        <p:spPr>
          <a:xfrm>
            <a:off x="6660000" y="8100000"/>
            <a:ext cx="5400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Corollary: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An equiangular triangle is also equilateral.</a:t>
            </a:r>
            <a:endParaRPr b="0" lang="en-PH" sz="1800" spc="-1" strike="noStrike">
              <a:latin typeface="Ð¾¹îþ"/>
              <a:ea typeface="Ð¾¹îþ"/>
            </a:endParaRPr>
          </a:p>
        </p:txBody>
      </p:sp>
      <p:pic>
        <p:nvPicPr>
          <p:cNvPr id="71" name="" descr=""/>
          <p:cNvPicPr/>
          <p:nvPr/>
        </p:nvPicPr>
        <p:blipFill>
          <a:blip r:embed="rId5"/>
          <a:stretch/>
        </p:blipFill>
        <p:spPr>
          <a:xfrm>
            <a:off x="4414680" y="1392480"/>
            <a:ext cx="9459000" cy="258444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7391880" y="1800000"/>
            <a:ext cx="3504240" cy="3727440"/>
          </a:xfrm>
          <a:prstGeom prst="rect">
            <a:avLst/>
          </a:prstGeom>
          <a:ln w="0">
            <a:noFill/>
          </a:ln>
        </p:spPr>
      </p:pic>
      <p:sp>
        <p:nvSpPr>
          <p:cNvPr id="73" name="Freeform 14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4" name="Group 4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75" name="Freeform 15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6" name="Freeform 1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TextBox 17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8" name="TextBox 18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9" name="TextBox 19"/>
          <p:cNvSpPr/>
          <p:nvPr/>
        </p:nvSpPr>
        <p:spPr>
          <a:xfrm>
            <a:off x="453600" y="1234800"/>
            <a:ext cx="17381160" cy="67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Let us now have examples.</a:t>
            </a:r>
            <a:endParaRPr b="0" lang="en-PH" sz="2000" spc="-1" strike="noStrike">
              <a:latin typeface="Montserrat"/>
              <a:ea typeface="Ð¾¹îþ"/>
            </a:endParaRPr>
          </a:p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Example 1: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Refer to the figure above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If ∠5 ≅ ∠6, name two congruent segments.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If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TR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, name two congruent angles.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c.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If 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1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∠2, name two congruent segments.</a:t>
            </a:r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Solution:</a:t>
            </a:r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SR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∠4 ≅ ∠3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c.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TW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TO</a:t>
            </a:r>
            <a:endParaRPr b="0" lang="en-PH" sz="2000" spc="-1" strike="noStrike">
              <a:latin typeface="Montserrat"/>
              <a:ea typeface="Ð¾¹îþ"/>
            </a:endParaRPr>
          </a:p>
        </p:txBody>
      </p:sp>
      <p:sp>
        <p:nvSpPr>
          <p:cNvPr id="80" name="Freeform 17"/>
          <p:cNvSpPr/>
          <p:nvPr/>
        </p:nvSpPr>
        <p:spPr>
          <a:xfrm>
            <a:off x="13680" y="-2520"/>
            <a:ext cx="82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TextBox 20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Proving Isosceles Triangles Congruence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7580160" y="1584000"/>
            <a:ext cx="3127680" cy="3270960"/>
          </a:xfrm>
          <a:prstGeom prst="rect">
            <a:avLst/>
          </a:prstGeom>
          <a:ln w="0">
            <a:noFill/>
          </a:ln>
        </p:spPr>
      </p:pic>
      <p:sp>
        <p:nvSpPr>
          <p:cNvPr id="83" name="Freeform 18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4" name="Group 5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85" name="Freeform 19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6" name="Freeform 20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TextBox 21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8" name="TextBox 22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9" name="TextBox 23"/>
          <p:cNvSpPr/>
          <p:nvPr/>
        </p:nvSpPr>
        <p:spPr>
          <a:xfrm>
            <a:off x="453600" y="1234800"/>
            <a:ext cx="17381160" cy="548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CHECKPOINT 1: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Refer to the figure above:</a:t>
            </a:r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If ∠3 ≅ ∠4, name two congruent segments.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If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ES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RS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, name two congruent angles.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c.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If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TW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TO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, name two congruent segments.</a:t>
            </a:r>
            <a:endParaRPr b="0" lang="en-PH" sz="2000" spc="-1" strike="noStrike">
              <a:latin typeface="Montserrat"/>
              <a:ea typeface=""/>
            </a:endParaRPr>
          </a:p>
        </p:txBody>
      </p:sp>
      <p:sp>
        <p:nvSpPr>
          <p:cNvPr id="90" name="TextBox 3"/>
          <p:cNvSpPr/>
          <p:nvPr/>
        </p:nvSpPr>
        <p:spPr>
          <a:xfrm>
            <a:off x="364320" y="2930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7580160" y="1584000"/>
            <a:ext cx="3127680" cy="3270960"/>
          </a:xfrm>
          <a:prstGeom prst="rect">
            <a:avLst/>
          </a:prstGeom>
          <a:ln w="0">
            <a:noFill/>
          </a:ln>
        </p:spPr>
      </p:pic>
      <p:sp>
        <p:nvSpPr>
          <p:cNvPr id="92" name="Freeform 2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3" name="Group 7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94" name="Freeform 2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Freeform 24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TextBox 25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7" name="TextBox 26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8" name="TextBox 27"/>
          <p:cNvSpPr/>
          <p:nvPr/>
        </p:nvSpPr>
        <p:spPr>
          <a:xfrm>
            <a:off x="453600" y="1234800"/>
            <a:ext cx="17381160" cy="76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CHECKPOINT 1: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Refer to the figure above:</a:t>
            </a:r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If ∠3 ≅ ∠4, name two congruent segments.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If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ES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RS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, name two congruent angles.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c.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If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TW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TO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, name two congruent segments.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ANSWERS: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Checkpoint 1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TR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∠5 ≅ ∠6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c.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1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≅ ∠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2</a:t>
            </a:r>
            <a:endParaRPr b="0" lang="en-PH" sz="2000" spc="-1" strike="noStrike">
              <a:latin typeface="Montserrat"/>
              <a:ea typeface=""/>
            </a:endParaRPr>
          </a:p>
        </p:txBody>
      </p:sp>
      <p:sp>
        <p:nvSpPr>
          <p:cNvPr id="99" name="TextBox 28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Proving Isosceles Triangles Congruence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TextBox 4"/>
          <p:cNvSpPr/>
          <p:nvPr/>
        </p:nvSpPr>
        <p:spPr>
          <a:xfrm>
            <a:off x="364320" y="2930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2" name="Group 1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03" name="Freeform 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4" name="Freeform 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TextBox 2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6" name="TextBox 5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7" name="TextBox 10"/>
          <p:cNvSpPr/>
          <p:nvPr/>
        </p:nvSpPr>
        <p:spPr>
          <a:xfrm>
            <a:off x="453600" y="1234800"/>
            <a:ext cx="17381160" cy="487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Example 2: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In isosceles ΔPRO with base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RO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, 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∠R = 4x – 15, and m∠O = 2x + 25, find the measures of the base angles.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Solution: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m∠R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= m∠O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The Isosceles Triangle Theorem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endParaRPr b="0" lang="en-PH" sz="2000" spc="-1" strike="noStrike">
              <a:latin typeface="Montserrat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4x – 15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2x + 25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Substitute the value of m∠R and m∠O.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2x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40</a:t>
            </a:r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20</a:t>
            </a:r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Substituting the value of x, we have,</a:t>
            </a:r>
            <a:endParaRPr b="0" lang="en-PH" sz="2000" spc="-1" strike="noStrike">
              <a:latin typeface="Montserrat"/>
              <a:ea typeface="Ð¾¹îþ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m∠R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=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4x – 15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∠O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2x + 25</a:t>
            </a:r>
            <a:endParaRPr b="0" lang="en-PH" sz="2000" spc="-1" strike="noStrike">
              <a:latin typeface="Montserrat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4(20) – 15 or 65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= 2(20) + 25 or 65</a:t>
            </a:r>
            <a:endParaRPr b="0" lang="en-PH" sz="2000" spc="-1" strike="noStrike">
              <a:latin typeface="Montserrat"/>
              <a:ea typeface="Ð¾¹îþ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Ð¾¹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It is now your turn to answer a similar problem to the example above.</a:t>
            </a:r>
            <a:endParaRPr b="0" lang="en-PH" sz="2000" spc="-1" strike="noStrike">
              <a:latin typeface="Montserrat"/>
              <a:ea typeface="Ð¾¹îþ"/>
            </a:endParaRPr>
          </a:p>
        </p:txBody>
      </p:sp>
      <p:sp>
        <p:nvSpPr>
          <p:cNvPr id="108" name="Freeform 21"/>
          <p:cNvSpPr/>
          <p:nvPr/>
        </p:nvSpPr>
        <p:spPr>
          <a:xfrm>
            <a:off x="13680" y="-2520"/>
            <a:ext cx="82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TextBox 24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Proving Isosceles Triangles Congruence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25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1" name="Group 8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12" name="Freeform 26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3" name="Freeform 27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TextBox 29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5" name="TextBox 30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6" name="TextBox 31"/>
          <p:cNvSpPr/>
          <p:nvPr/>
        </p:nvSpPr>
        <p:spPr>
          <a:xfrm>
            <a:off x="453600" y="1234800"/>
            <a:ext cx="17381160" cy="9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CHECKPOINT 2: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In isosceles ΔPRO with base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RO, 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∠R = 4x – 15, and m∠O = 2x + 25, find the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measures of the vertex angle.</a:t>
            </a:r>
            <a:endParaRPr b="0" lang="en-PH" sz="2000" spc="-1" strike="noStrike">
              <a:latin typeface="Montserrat"/>
              <a:ea typeface=""/>
            </a:endParaRPr>
          </a:p>
        </p:txBody>
      </p:sp>
      <p:sp>
        <p:nvSpPr>
          <p:cNvPr id="117" name="TextBox 32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TextBox 33"/>
          <p:cNvSpPr/>
          <p:nvPr/>
        </p:nvSpPr>
        <p:spPr>
          <a:xfrm>
            <a:off x="364320" y="2930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28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0" name="Group 9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21" name="Freeform 29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2" name="Freeform 30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TextBox 34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4" name="TextBox 35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5" name="TextBox 36"/>
          <p:cNvSpPr/>
          <p:nvPr/>
        </p:nvSpPr>
        <p:spPr>
          <a:xfrm>
            <a:off x="453600" y="1234800"/>
            <a:ext cx="17381160" cy="27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CHECKPOINT 2:</a:t>
            </a:r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In isosceles ΔPRO with base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RO, m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∠R = 4x – 15, and m∠O = 2x + 25,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find the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measures of the vertex angle.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ANSWER:</a:t>
            </a:r>
            <a:br/>
            <a:br/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Checkpoint 2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¾¹îþ"/>
              </a:rPr>
              <a:t>Measures of the vertex angle. = </a:t>
            </a:r>
            <a:r>
              <a:rPr b="0" lang="en-US" sz="2000" spc="-1" strike="noStrike">
                <a:solidFill>
                  <a:srgbClr val="000000"/>
                </a:solidFill>
                <a:latin typeface="Ð¾¹îþ"/>
                <a:ea typeface="Ð¾¹îþ"/>
              </a:rPr>
              <a:t>50°</a:t>
            </a:r>
            <a:endParaRPr b="0" lang="en-PH" sz="2000" spc="-1" strike="noStrike">
              <a:latin typeface="Ð¾¹îþ"/>
              <a:ea typeface="Ð¾¹îþ"/>
            </a:endParaRPr>
          </a:p>
        </p:txBody>
      </p:sp>
      <p:sp>
        <p:nvSpPr>
          <p:cNvPr id="126" name="TextBox 37"/>
          <p:cNvSpPr/>
          <p:nvPr/>
        </p:nvSpPr>
        <p:spPr>
          <a:xfrm>
            <a:off x="540000" y="262800"/>
            <a:ext cx="774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TextBox 38"/>
          <p:cNvSpPr/>
          <p:nvPr/>
        </p:nvSpPr>
        <p:spPr>
          <a:xfrm>
            <a:off x="364320" y="2930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2023-08-07T08:35:15Z</dcterms:created>
  <dc:creator/>
  <dc:description/>
  <dc:identifier>DAFl9Zu4QXU</dc:identifier>
  <dc:language>en-PH</dc:language>
  <cp:lastModifiedBy/>
  <dcterms:modified xsi:type="dcterms:W3CDTF">2023-08-07T10:42:57Z</dcterms:modified>
  <cp:revision>3</cp:revision>
  <dc:subject/>
  <dc:title>PPT TEMPLATE FOR LRB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