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3"/>
  </p:notesMasterIdLst>
  <p:sldIdLst>
    <p:sldId id="256" r:id="rId4"/>
    <p:sldId id="271" r:id="rId5"/>
    <p:sldId id="273" r:id="rId6"/>
    <p:sldId id="272" r:id="rId7"/>
    <p:sldId id="274" r:id="rId8"/>
    <p:sldId id="276" r:id="rId9"/>
    <p:sldId id="275" r:id="rId10"/>
    <p:sldId id="277"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42"/>
    <p:restoredTop sz="96663"/>
  </p:normalViewPr>
  <p:slideViewPr>
    <p:cSldViewPr snapToGrid="0" snapToObjects="1">
      <p:cViewPr varScale="1">
        <p:scale>
          <a:sx n="74" d="100"/>
          <a:sy n="74" d="100"/>
        </p:scale>
        <p:origin x="208" y="1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6939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405283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205559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01238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53725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227134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1732704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7/12/23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7/12/23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7/12/23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74596" y="3002317"/>
            <a:ext cx="7495309" cy="1200329"/>
          </a:xfrm>
          <a:prstGeom prst="rect">
            <a:avLst/>
          </a:prstGeom>
          <a:noFill/>
        </p:spPr>
        <p:txBody>
          <a:bodyPr wrap="square" rtlCol="0">
            <a:spAutoFit/>
          </a:bodyPr>
          <a:lstStyle/>
          <a:p>
            <a:pPr algn="ctr"/>
            <a:r>
              <a:rPr lang="en-US" sz="3600" b="1" dirty="0">
                <a:solidFill>
                  <a:schemeClr val="bg1"/>
                </a:solidFill>
                <a:latin typeface="Montserrat Medium" pitchFamily="2" charset="77"/>
              </a:rPr>
              <a:t>Problems Involving Units of Measurement</a:t>
            </a:r>
          </a:p>
        </p:txBody>
      </p:sp>
    </p:spTree>
    <p:extLst>
      <p:ext uri="{BB962C8B-B14F-4D97-AF65-F5344CB8AC3E}">
        <p14:creationId xmlns:p14="http://schemas.microsoft.com/office/powerpoint/2010/main" val="115434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Units of Measurement</a:t>
            </a:r>
          </a:p>
        </p:txBody>
      </p:sp>
      <p:sp>
        <p:nvSpPr>
          <p:cNvPr id="7" name="Content Placeholder 6">
            <a:extLst>
              <a:ext uri="{FF2B5EF4-FFF2-40B4-BE49-F238E27FC236}">
                <a16:creationId xmlns:a16="http://schemas.microsoft.com/office/drawing/2014/main" id="{040EBAB5-D0FC-8348-B3E3-4A4EDA493A44}"/>
              </a:ext>
            </a:extLst>
          </p:cNvPr>
          <p:cNvSpPr>
            <a:spLocks noGrp="1"/>
          </p:cNvSpPr>
          <p:nvPr>
            <p:ph idx="1"/>
          </p:nvPr>
        </p:nvSpPr>
        <p:spPr>
          <a:xfrm>
            <a:off x="838200" y="2262846"/>
            <a:ext cx="10515600" cy="2332307"/>
          </a:xfrm>
        </p:spPr>
        <p:txBody>
          <a:bodyPr/>
          <a:lstStyle/>
          <a:p>
            <a:pPr marL="0" indent="0" algn="just">
              <a:buNone/>
            </a:pPr>
            <a:r>
              <a:rPr lang="en-US" dirty="0"/>
              <a:t>	</a:t>
            </a:r>
            <a:r>
              <a:rPr lang="en-PH" dirty="0"/>
              <a:t>We can use the concept of conversion of units in solving word problems involving measurements. To convert from one unit to another, multiply the given measure by 1 (in fractional form of the necessary units).</a:t>
            </a:r>
          </a:p>
          <a:p>
            <a:pPr marL="0" indent="0" algn="just">
              <a:buNone/>
            </a:pPr>
            <a:endParaRPr lang="en-US" dirty="0"/>
          </a:p>
        </p:txBody>
      </p:sp>
    </p:spTree>
    <p:extLst>
      <p:ext uri="{BB962C8B-B14F-4D97-AF65-F5344CB8AC3E}">
        <p14:creationId xmlns:p14="http://schemas.microsoft.com/office/powerpoint/2010/main" val="203984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Units of Measurement</a:t>
            </a:r>
          </a:p>
        </p:txBody>
      </p:sp>
      <p:sp>
        <p:nvSpPr>
          <p:cNvPr id="5" name="Content Placeholder 4">
            <a:extLst>
              <a:ext uri="{FF2B5EF4-FFF2-40B4-BE49-F238E27FC236}">
                <a16:creationId xmlns:a16="http://schemas.microsoft.com/office/drawing/2014/main" id="{43DA5B44-4180-AA47-8D65-E730286DF208}"/>
              </a:ext>
            </a:extLst>
          </p:cNvPr>
          <p:cNvSpPr>
            <a:spLocks noGrp="1"/>
          </p:cNvSpPr>
          <p:nvPr>
            <p:ph idx="1"/>
          </p:nvPr>
        </p:nvSpPr>
        <p:spPr>
          <a:xfrm>
            <a:off x="838200" y="2200695"/>
            <a:ext cx="10515600" cy="3268452"/>
          </a:xfrm>
        </p:spPr>
        <p:txBody>
          <a:bodyPr>
            <a:normAutofit lnSpcReduction="10000"/>
          </a:bodyPr>
          <a:lstStyle/>
          <a:p>
            <a:pPr marL="0" indent="0" algn="just">
              <a:buNone/>
            </a:pPr>
            <a:r>
              <a:rPr lang="en-PH" dirty="0"/>
              <a:t>	</a:t>
            </a:r>
            <a:r>
              <a:rPr lang="en-PH" i="1" dirty="0"/>
              <a:t>Polly made 5 gallons of ice cream mixture. If he will put the ice cream mixtures in pint containers, how many pint containers will he need?</a:t>
            </a:r>
          </a:p>
          <a:p>
            <a:pPr marL="0" indent="0" algn="just">
              <a:buNone/>
            </a:pPr>
            <a:endParaRPr lang="en-US" dirty="0"/>
          </a:p>
          <a:p>
            <a:pPr marL="0" indent="0" algn="just">
              <a:buNone/>
            </a:pPr>
            <a:r>
              <a:rPr lang="en-PH" dirty="0"/>
              <a:t>	If we think about it, we just need to convert gallons into pints to answer the problem. We can also use conversion of units in solving some word problems. All we have to do is to apply our knowledge in conversion of units to these problems.</a:t>
            </a:r>
          </a:p>
          <a:p>
            <a:pPr marL="0" indent="0" algn="just">
              <a:buNone/>
            </a:pPr>
            <a:endParaRPr lang="en-US" dirty="0"/>
          </a:p>
        </p:txBody>
      </p:sp>
    </p:spTree>
    <p:extLst>
      <p:ext uri="{BB962C8B-B14F-4D97-AF65-F5344CB8AC3E}">
        <p14:creationId xmlns:p14="http://schemas.microsoft.com/office/powerpoint/2010/main" val="386514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Units of Measurement</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43DA5B44-4180-AA47-8D65-E730286DF208}"/>
                  </a:ext>
                </a:extLst>
              </p:cNvPr>
              <p:cNvSpPr>
                <a:spLocks noGrp="1"/>
              </p:cNvSpPr>
              <p:nvPr>
                <p:ph idx="1"/>
              </p:nvPr>
            </p:nvSpPr>
            <p:spPr>
              <a:xfrm>
                <a:off x="838200" y="2200695"/>
                <a:ext cx="10515600" cy="3975818"/>
              </a:xfrm>
            </p:spPr>
            <p:txBody>
              <a:bodyPr>
                <a:normAutofit/>
              </a:bodyPr>
              <a:lstStyle/>
              <a:p>
                <a:pPr marL="0" indent="0" algn="just">
                  <a:buNone/>
                </a:pPr>
                <a:r>
                  <a:rPr lang="en-US" b="1" dirty="0"/>
                  <a:t>Solution:</a:t>
                </a:r>
              </a:p>
              <a:p>
                <a:pPr marL="0" indent="0" algn="just">
                  <a:buNone/>
                </a:pPr>
                <a:r>
                  <a:rPr lang="en-US" b="1" dirty="0"/>
                  <a:t>	</a:t>
                </a:r>
                <a:r>
                  <a:rPr lang="en-PH" dirty="0"/>
                  <a:t>We need to convert gallons to pints to know how many pint containers are needed. Thus,</a:t>
                </a:r>
              </a:p>
              <a:p>
                <a:pPr marL="0" indent="0" algn="just">
                  <a:buNone/>
                </a:pPr>
                <a:endParaRPr lang="en-PH" dirty="0"/>
              </a:p>
              <a:p>
                <a:pPr marL="0" indent="0" algn="just">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5 </m:t>
                      </m:r>
                      <m:r>
                        <m:rPr>
                          <m:sty m:val="p"/>
                        </m:rPr>
                        <a:rPr lang="en-US" b="0" i="0" smtClean="0">
                          <a:latin typeface="Cambria Math" panose="02040503050406030204" pitchFamily="18" charset="0"/>
                        </a:rPr>
                        <m:t>gallons</m:t>
                      </m:r>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4 </m:t>
                              </m:r>
                              <m:r>
                                <m:rPr>
                                  <m:sty m:val="p"/>
                                </m:rPr>
                                <a:rPr lang="en-US" b="0" i="0" smtClean="0">
                                  <a:latin typeface="Cambria Math" panose="02040503050406030204" pitchFamily="18" charset="0"/>
                                </a:rPr>
                                <m:t>quarts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gallon</m:t>
                              </m:r>
                            </m:den>
                          </m:f>
                        </m:e>
                      </m:d>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2 </m:t>
                              </m:r>
                              <m:r>
                                <m:rPr>
                                  <m:sty m:val="p"/>
                                </m:rPr>
                                <a:rPr lang="en-US" b="0" i="0" smtClean="0">
                                  <a:latin typeface="Cambria Math" panose="02040503050406030204" pitchFamily="18" charset="0"/>
                                </a:rPr>
                                <m:t>pints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quart</m:t>
                              </m:r>
                            </m:den>
                          </m:f>
                        </m:e>
                      </m:d>
                      <m:r>
                        <a:rPr lang="en-US" b="0" i="0" smtClean="0">
                          <a:latin typeface="Cambria Math" panose="02040503050406030204" pitchFamily="18" charset="0"/>
                        </a:rPr>
                        <m:t>=40 </m:t>
                      </m:r>
                      <m:r>
                        <m:rPr>
                          <m:sty m:val="p"/>
                        </m:rPr>
                        <a:rPr lang="en-US" b="0" i="0" smtClean="0">
                          <a:latin typeface="Cambria Math" panose="02040503050406030204" pitchFamily="18" charset="0"/>
                        </a:rPr>
                        <m:t>pint</m:t>
                      </m:r>
                      <m:r>
                        <a:rPr lang="en-US" b="0" i="0" smtClean="0">
                          <a:latin typeface="Cambria Math" panose="02040503050406030204" pitchFamily="18" charset="0"/>
                        </a:rPr>
                        <m:t> </m:t>
                      </m:r>
                      <m:r>
                        <m:rPr>
                          <m:sty m:val="p"/>
                        </m:rPr>
                        <a:rPr lang="en-US" b="0" i="0" smtClean="0">
                          <a:latin typeface="Cambria Math" panose="02040503050406030204" pitchFamily="18" charset="0"/>
                        </a:rPr>
                        <m:t>containers</m:t>
                      </m:r>
                    </m:oMath>
                  </m:oMathPara>
                </a14:m>
                <a:endParaRPr lang="en-PH" dirty="0"/>
              </a:p>
              <a:p>
                <a:pPr marL="0" indent="0" algn="just">
                  <a:buNone/>
                </a:pPr>
                <a:endParaRPr lang="en-PH" dirty="0"/>
              </a:p>
              <a:p>
                <a:pPr marL="0" indent="0" algn="just">
                  <a:buNone/>
                </a:pPr>
                <a:r>
                  <a:rPr lang="en-PH" dirty="0"/>
                  <a:t>Hence, Polly needs 40 pints containers.</a:t>
                </a:r>
              </a:p>
              <a:p>
                <a:pPr marL="0" indent="0" algn="just">
                  <a:buNone/>
                </a:pPr>
                <a:endParaRPr lang="en-US" b="1" dirty="0"/>
              </a:p>
              <a:p>
                <a:pPr marL="0" indent="0" algn="just">
                  <a:buNone/>
                </a:pPr>
                <a:endParaRPr lang="en-US" dirty="0"/>
              </a:p>
            </p:txBody>
          </p:sp>
        </mc:Choice>
        <mc:Fallback>
          <p:sp>
            <p:nvSpPr>
              <p:cNvPr id="5" name="Content Placeholder 4">
                <a:extLst>
                  <a:ext uri="{FF2B5EF4-FFF2-40B4-BE49-F238E27FC236}">
                    <a16:creationId xmlns:a16="http://schemas.microsoft.com/office/drawing/2014/main" id="{43DA5B44-4180-AA47-8D65-E730286DF208}"/>
                  </a:ext>
                </a:extLst>
              </p:cNvPr>
              <p:cNvSpPr>
                <a:spLocks noGrp="1" noRot="1" noChangeAspect="1" noMove="1" noResize="1" noEditPoints="1" noAdjustHandles="1" noChangeArrowheads="1" noChangeShapeType="1" noTextEdit="1"/>
              </p:cNvSpPr>
              <p:nvPr>
                <p:ph idx="1"/>
              </p:nvPr>
            </p:nvSpPr>
            <p:spPr>
              <a:xfrm>
                <a:off x="838200" y="2200695"/>
                <a:ext cx="10515600" cy="3975818"/>
              </a:xfrm>
              <a:blipFill>
                <a:blip r:embed="rId3"/>
                <a:stretch>
                  <a:fillRect l="-1086" t="-2229" r="-1086"/>
                </a:stretch>
              </a:blipFill>
            </p:spPr>
            <p:txBody>
              <a:bodyPr/>
              <a:lstStyle/>
              <a:p>
                <a:r>
                  <a:rPr lang="en-US">
                    <a:noFill/>
                  </a:rPr>
                  <a:t> </a:t>
                </a:r>
              </a:p>
            </p:txBody>
          </p:sp>
        </mc:Fallback>
      </mc:AlternateContent>
    </p:spTree>
    <p:extLst>
      <p:ext uri="{BB962C8B-B14F-4D97-AF65-F5344CB8AC3E}">
        <p14:creationId xmlns:p14="http://schemas.microsoft.com/office/powerpoint/2010/main" val="394328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Units of Measurement</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43DA5B44-4180-AA47-8D65-E730286DF208}"/>
                  </a:ext>
                </a:extLst>
              </p:cNvPr>
              <p:cNvSpPr>
                <a:spLocks noGrp="1"/>
              </p:cNvSpPr>
              <p:nvPr>
                <p:ph idx="1"/>
              </p:nvPr>
            </p:nvSpPr>
            <p:spPr>
              <a:xfrm>
                <a:off x="838200" y="2200695"/>
                <a:ext cx="10515600" cy="3268452"/>
              </a:xfrm>
            </p:spPr>
            <p:txBody>
              <a:bodyPr>
                <a:normAutofit/>
              </a:bodyPr>
              <a:lstStyle/>
              <a:p>
                <a:pPr marL="0" indent="0" algn="just">
                  <a:buNone/>
                </a:pPr>
                <a:r>
                  <a:rPr lang="en-PH" i="1" dirty="0"/>
                  <a:t>	In May 2021, Dagupan City reached a heat index of 52°C. What is 52°C in °F?</a:t>
                </a:r>
              </a:p>
              <a:p>
                <a:pPr marL="0" indent="0" algn="just">
                  <a:buNone/>
                </a:pPr>
                <a:r>
                  <a:rPr lang="en-PH" b="1" dirty="0"/>
                  <a:t>Solution:</a:t>
                </a:r>
              </a:p>
              <a:p>
                <a:pPr marL="0" indent="0" algn="just">
                  <a:buNone/>
                </a:pPr>
                <a14:m>
                  <m:oMathPara xmlns:m="http://schemas.openxmlformats.org/officeDocument/2006/math">
                    <m:oMathParaPr>
                      <m:jc m:val="centerGroup"/>
                    </m:oMathParaPr>
                    <m:oMath xmlns:m="http://schemas.openxmlformats.org/officeDocument/2006/math">
                      <m:r>
                        <a:rPr lang="en-PH"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m:t>
                          </m:r>
                        </m:num>
                        <m:den>
                          <m:r>
                            <a:rPr lang="en-US" b="0" i="1" smtClean="0">
                              <a:latin typeface="Cambria Math" panose="02040503050406030204" pitchFamily="18" charset="0"/>
                              <a:ea typeface="Cambria Math" panose="02040503050406030204" pitchFamily="18" charset="0"/>
                            </a:rPr>
                            <m:t>5</m:t>
                          </m:r>
                        </m:den>
                      </m:f>
                      <m:r>
                        <a:rPr lang="en-US" b="0" i="1" smtClean="0">
                          <a:latin typeface="Cambria Math" panose="02040503050406030204" pitchFamily="18" charset="0"/>
                          <a:ea typeface="Cambria Math" panose="02040503050406030204" pitchFamily="18" charset="0"/>
                        </a:rPr>
                        <m:t>℃+32=</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m:t>
                          </m:r>
                        </m:num>
                        <m:den>
                          <m:r>
                            <a:rPr lang="en-US" b="0" i="1" smtClean="0">
                              <a:latin typeface="Cambria Math" panose="02040503050406030204" pitchFamily="18" charset="0"/>
                              <a:ea typeface="Cambria Math" panose="02040503050406030204" pitchFamily="18" charset="0"/>
                            </a:rPr>
                            <m:t>5</m:t>
                          </m:r>
                        </m:den>
                      </m:f>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52</m:t>
                          </m:r>
                        </m:e>
                      </m:d>
                      <m:r>
                        <a:rPr lang="en-US" b="0" i="1" smtClean="0">
                          <a:latin typeface="Cambria Math" panose="02040503050406030204" pitchFamily="18" charset="0"/>
                          <a:ea typeface="Cambria Math" panose="02040503050406030204" pitchFamily="18" charset="0"/>
                        </a:rPr>
                        <m:t>+32=125.6℉</m:t>
                      </m:r>
                    </m:oMath>
                  </m:oMathPara>
                </a14:m>
                <a:endParaRPr lang="en-PH" dirty="0"/>
              </a:p>
              <a:p>
                <a:pPr marL="0" indent="0" algn="just">
                  <a:buNone/>
                </a:pPr>
                <a:r>
                  <a:rPr lang="en-PH" dirty="0"/>
                  <a:t>Therefore</a:t>
                </a:r>
                <a:r>
                  <a:rPr lang="en-PH" b="1" dirty="0"/>
                  <a:t>, 52℃ </a:t>
                </a:r>
                <a:r>
                  <a:rPr lang="en-PH" dirty="0"/>
                  <a:t>is equivalent to </a:t>
                </a:r>
                <a:r>
                  <a:rPr lang="en-PH" b="1" dirty="0"/>
                  <a:t>125.6℉</a:t>
                </a:r>
              </a:p>
            </p:txBody>
          </p:sp>
        </mc:Choice>
        <mc:Fallback>
          <p:sp>
            <p:nvSpPr>
              <p:cNvPr id="5" name="Content Placeholder 4">
                <a:extLst>
                  <a:ext uri="{FF2B5EF4-FFF2-40B4-BE49-F238E27FC236}">
                    <a16:creationId xmlns:a16="http://schemas.microsoft.com/office/drawing/2014/main" id="{43DA5B44-4180-AA47-8D65-E730286DF208}"/>
                  </a:ext>
                </a:extLst>
              </p:cNvPr>
              <p:cNvSpPr>
                <a:spLocks noGrp="1" noRot="1" noChangeAspect="1" noMove="1" noResize="1" noEditPoints="1" noAdjustHandles="1" noChangeArrowheads="1" noChangeShapeType="1" noTextEdit="1"/>
              </p:cNvSpPr>
              <p:nvPr>
                <p:ph idx="1"/>
              </p:nvPr>
            </p:nvSpPr>
            <p:spPr>
              <a:xfrm>
                <a:off x="838200" y="2200695"/>
                <a:ext cx="10515600" cy="3268452"/>
              </a:xfrm>
              <a:blipFill>
                <a:blip r:embed="rId3"/>
                <a:stretch>
                  <a:fillRect l="-1086" t="-2703" r="-1086"/>
                </a:stretch>
              </a:blipFill>
            </p:spPr>
            <p:txBody>
              <a:bodyPr/>
              <a:lstStyle/>
              <a:p>
                <a:r>
                  <a:rPr lang="en-US">
                    <a:noFill/>
                  </a:rPr>
                  <a:t> </a:t>
                </a:r>
              </a:p>
            </p:txBody>
          </p:sp>
        </mc:Fallback>
      </mc:AlternateContent>
    </p:spTree>
    <p:extLst>
      <p:ext uri="{BB962C8B-B14F-4D97-AF65-F5344CB8AC3E}">
        <p14:creationId xmlns:p14="http://schemas.microsoft.com/office/powerpoint/2010/main" val="91067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Units of Measurement</a:t>
            </a:r>
          </a:p>
        </p:txBody>
      </p:sp>
      <p:sp>
        <p:nvSpPr>
          <p:cNvPr id="4" name="Content Placeholder 3">
            <a:extLst>
              <a:ext uri="{FF2B5EF4-FFF2-40B4-BE49-F238E27FC236}">
                <a16:creationId xmlns:a16="http://schemas.microsoft.com/office/drawing/2014/main" id="{1976CC41-15F4-8044-BC1A-B83B80FBEA22}"/>
              </a:ext>
            </a:extLst>
          </p:cNvPr>
          <p:cNvSpPr>
            <a:spLocks noGrp="1"/>
          </p:cNvSpPr>
          <p:nvPr>
            <p:ph idx="1"/>
          </p:nvPr>
        </p:nvSpPr>
        <p:spPr>
          <a:xfrm>
            <a:off x="838200" y="2045778"/>
            <a:ext cx="10515600" cy="3091432"/>
          </a:xfrm>
        </p:spPr>
        <p:txBody>
          <a:bodyPr/>
          <a:lstStyle/>
          <a:p>
            <a:pPr marL="0" indent="0" algn="just">
              <a:buNone/>
            </a:pPr>
            <a:r>
              <a:rPr lang="en-PH" dirty="0"/>
              <a:t>	</a:t>
            </a:r>
            <a:r>
              <a:rPr lang="en-PH" i="1" dirty="0"/>
              <a:t>Tommy, Amy, and Marian were grouped together in a Biology class. Their task was to plant a sunflower seed in their respective homes and compare the height of the sunflower plants after a month.</a:t>
            </a:r>
          </a:p>
          <a:p>
            <a:pPr marL="0" indent="0" algn="just">
              <a:buNone/>
            </a:pPr>
            <a:r>
              <a:rPr lang="en-PH" i="1" dirty="0"/>
              <a:t>	After a month, they compared their measurements. Tommy’s sunflower is 9.5 inches high, Amy’s sunflower stands 25 centimeters high, and Marian’s sunflower measures 1 foot high. Whose sunflower has the highest growth? Lowest growth?</a:t>
            </a:r>
          </a:p>
          <a:p>
            <a:pPr marL="0" indent="0" algn="just">
              <a:buNone/>
            </a:pPr>
            <a:endParaRPr lang="en-PH" dirty="0"/>
          </a:p>
          <a:p>
            <a:pPr marL="0" indent="0" algn="just">
              <a:buNone/>
            </a:pPr>
            <a:endParaRPr lang="en-US" dirty="0"/>
          </a:p>
        </p:txBody>
      </p:sp>
    </p:spTree>
    <p:extLst>
      <p:ext uri="{BB962C8B-B14F-4D97-AF65-F5344CB8AC3E}">
        <p14:creationId xmlns:p14="http://schemas.microsoft.com/office/powerpoint/2010/main" val="95886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Units of Measurement</a:t>
            </a:r>
          </a:p>
        </p:txBody>
      </p:sp>
      <p:sp>
        <p:nvSpPr>
          <p:cNvPr id="7" name="Content Placeholder 6">
            <a:extLst>
              <a:ext uri="{FF2B5EF4-FFF2-40B4-BE49-F238E27FC236}">
                <a16:creationId xmlns:a16="http://schemas.microsoft.com/office/drawing/2014/main" id="{A4120AEF-5AC4-584F-87EE-E570340A2E38}"/>
              </a:ext>
            </a:extLst>
          </p:cNvPr>
          <p:cNvSpPr>
            <a:spLocks noGrp="1"/>
          </p:cNvSpPr>
          <p:nvPr>
            <p:ph idx="1"/>
          </p:nvPr>
        </p:nvSpPr>
        <p:spPr/>
        <p:txBody>
          <a:bodyPr/>
          <a:lstStyle/>
          <a:p>
            <a:pPr marL="0" indent="0" algn="just">
              <a:buNone/>
            </a:pPr>
            <a:r>
              <a:rPr lang="en-US" b="1" dirty="0"/>
              <a:t>Solution:</a:t>
            </a:r>
          </a:p>
          <a:p>
            <a:pPr marL="0" indent="0" algn="just">
              <a:buNone/>
            </a:pPr>
            <a:r>
              <a:rPr lang="en-US" dirty="0"/>
              <a:t>	</a:t>
            </a:r>
            <a:r>
              <a:rPr lang="en-PH" dirty="0"/>
              <a:t> To solve this problem, we need to put all of the measures into one unit of measurement. For discussion purposes, we are going to convert everything into inches. Tommy’s sunflower height will not be converted anymore since it is already in inches.</a:t>
            </a:r>
          </a:p>
          <a:p>
            <a:pPr marL="0" indent="0" algn="just">
              <a:buNone/>
            </a:pPr>
            <a:r>
              <a:rPr lang="en-PH" dirty="0"/>
              <a:t>Note that you can also convert the measurements to centimeters or feet.</a:t>
            </a:r>
          </a:p>
          <a:p>
            <a:pPr marL="0" indent="0" algn="just">
              <a:buNone/>
            </a:pPr>
            <a:endParaRPr lang="en-US" dirty="0"/>
          </a:p>
        </p:txBody>
      </p:sp>
    </p:spTree>
    <p:extLst>
      <p:ext uri="{BB962C8B-B14F-4D97-AF65-F5344CB8AC3E}">
        <p14:creationId xmlns:p14="http://schemas.microsoft.com/office/powerpoint/2010/main" val="136717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Units of Measurement</a:t>
            </a: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A4120AEF-5AC4-584F-87EE-E570340A2E38}"/>
                  </a:ext>
                </a:extLst>
              </p:cNvPr>
              <p:cNvSpPr>
                <a:spLocks noGrp="1"/>
              </p:cNvSpPr>
              <p:nvPr>
                <p:ph idx="1"/>
              </p:nvPr>
            </p:nvSpPr>
            <p:spPr/>
            <p:txBody>
              <a:bodyPr>
                <a:normAutofit/>
              </a:bodyPr>
              <a:lstStyle/>
              <a:p>
                <a:pPr marL="0" indent="0" algn="just">
                  <a:buNone/>
                </a:pPr>
                <a:r>
                  <a:rPr lang="en-US" b="1" dirty="0"/>
                  <a:t>Solution:</a:t>
                </a:r>
              </a:p>
              <a:p>
                <a:pPr marL="0" indent="0" algn="just">
                  <a:buNone/>
                </a:pPr>
                <a:r>
                  <a:rPr lang="en-US" dirty="0"/>
                  <a:t>Amy’s sunflower height:</a:t>
                </a:r>
              </a:p>
              <a:p>
                <a:pPr marL="0" indent="0" algn="just">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25 </m:t>
                      </m:r>
                      <m:r>
                        <m:rPr>
                          <m:sty m:val="p"/>
                        </m:rPr>
                        <a:rPr lang="en-US" b="0" i="0" smtClean="0">
                          <a:latin typeface="Cambria Math" panose="02040503050406030204" pitchFamily="18" charset="0"/>
                        </a:rPr>
                        <m:t>centimeters</m:t>
                      </m:r>
                      <m:d>
                        <m:dPr>
                          <m:ctrlPr>
                            <a:rPr lang="en-US" b="0" smtClean="0">
                              <a:latin typeface="Cambria Math" panose="02040503050406030204" pitchFamily="18" charset="0"/>
                            </a:rPr>
                          </m:ctrlPr>
                        </m:dPr>
                        <m:e>
                          <m:f>
                            <m:fPr>
                              <m:ctrlPr>
                                <a:rPr lang="en-US" b="0"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2.54</m:t>
                              </m:r>
                            </m:den>
                          </m:f>
                        </m:e>
                      </m:d>
                      <m:r>
                        <a:rPr lang="en-US" b="0" i="0" smtClean="0">
                          <a:latin typeface="Cambria Math" panose="02040503050406030204" pitchFamily="18" charset="0"/>
                        </a:rPr>
                        <m:t>=</m:t>
                      </m:r>
                      <m:r>
                        <a:rPr lang="en-US" b="1" i="0" smtClean="0">
                          <a:latin typeface="Cambria Math" panose="02040503050406030204" pitchFamily="18" charset="0"/>
                        </a:rPr>
                        <m:t>𝟗</m:t>
                      </m:r>
                      <m:r>
                        <a:rPr lang="en-US" b="1" i="0" smtClean="0">
                          <a:latin typeface="Cambria Math" panose="02040503050406030204" pitchFamily="18" charset="0"/>
                        </a:rPr>
                        <m:t>.</m:t>
                      </m:r>
                      <m:r>
                        <a:rPr lang="en-US" b="1" i="0" smtClean="0">
                          <a:latin typeface="Cambria Math" panose="02040503050406030204" pitchFamily="18" charset="0"/>
                        </a:rPr>
                        <m:t>𝟖𝟒</m:t>
                      </m:r>
                      <m:r>
                        <a:rPr lang="en-US" b="1" i="0" smtClean="0">
                          <a:latin typeface="Cambria Math" panose="02040503050406030204" pitchFamily="18" charset="0"/>
                        </a:rPr>
                        <m:t> </m:t>
                      </m:r>
                      <m:r>
                        <a:rPr lang="en-US" b="1" i="0" smtClean="0">
                          <a:latin typeface="Cambria Math" panose="02040503050406030204" pitchFamily="18" charset="0"/>
                        </a:rPr>
                        <m:t>𝐢𝐧𝐜𝐡𝐞𝐬</m:t>
                      </m:r>
                    </m:oMath>
                  </m:oMathPara>
                </a14:m>
                <a:endParaRPr lang="en-US" b="1" dirty="0"/>
              </a:p>
              <a:p>
                <a:pPr marL="0" indent="0" algn="just">
                  <a:buNone/>
                </a:pPr>
                <a:endParaRPr lang="en-US" b="1" dirty="0"/>
              </a:p>
              <a:p>
                <a:pPr marL="0" indent="0" algn="just">
                  <a:buNone/>
                </a:pPr>
                <a:r>
                  <a:rPr lang="en-US" dirty="0"/>
                  <a:t>Marian’s sunflower height:</a:t>
                </a:r>
              </a:p>
              <a:p>
                <a:pPr marL="0" indent="0" algn="just">
                  <a:buNone/>
                </a:pPr>
                <a:r>
                  <a:rPr lang="en-US" dirty="0"/>
                  <a:t>				1 foot = 12 inches</a:t>
                </a:r>
              </a:p>
              <a:p>
                <a:pPr marL="0" indent="0" algn="just">
                  <a:buNone/>
                </a:pPr>
                <a:endParaRPr lang="en-US" dirty="0"/>
              </a:p>
              <a:p>
                <a:pPr marL="0" indent="0" algn="just">
                  <a:buNone/>
                </a:pPr>
                <a:r>
                  <a:rPr lang="en-US" dirty="0"/>
                  <a:t>Therefore, Marian got the highest growth, while Tommy got the lowest.</a:t>
                </a:r>
              </a:p>
            </p:txBody>
          </p:sp>
        </mc:Choice>
        <mc:Fallback>
          <p:sp>
            <p:nvSpPr>
              <p:cNvPr id="7" name="Content Placeholder 6">
                <a:extLst>
                  <a:ext uri="{FF2B5EF4-FFF2-40B4-BE49-F238E27FC236}">
                    <a16:creationId xmlns:a16="http://schemas.microsoft.com/office/drawing/2014/main" id="{A4120AEF-5AC4-584F-87EE-E570340A2E38}"/>
                  </a:ext>
                </a:extLst>
              </p:cNvPr>
              <p:cNvSpPr>
                <a:spLocks noGrp="1" noRot="1" noChangeAspect="1" noMove="1" noResize="1" noEditPoints="1" noAdjustHandles="1" noChangeArrowheads="1" noChangeShapeType="1" noTextEdit="1"/>
              </p:cNvSpPr>
              <p:nvPr>
                <p:ph idx="1"/>
              </p:nvPr>
            </p:nvSpPr>
            <p:spPr>
              <a:blipFill>
                <a:blip r:embed="rId3"/>
                <a:stretch>
                  <a:fillRect l="-1086" t="-2632" r="-844" b="-2047"/>
                </a:stretch>
              </a:blipFill>
            </p:spPr>
            <p:txBody>
              <a:bodyPr/>
              <a:lstStyle/>
              <a:p>
                <a:r>
                  <a:rPr lang="en-US">
                    <a:noFill/>
                  </a:rPr>
                  <a:t> </a:t>
                </a:r>
              </a:p>
            </p:txBody>
          </p:sp>
        </mc:Fallback>
      </mc:AlternateContent>
    </p:spTree>
    <p:extLst>
      <p:ext uri="{BB962C8B-B14F-4D97-AF65-F5344CB8AC3E}">
        <p14:creationId xmlns:p14="http://schemas.microsoft.com/office/powerpoint/2010/main" val="128229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5284</TotalTime>
  <Words>69</Words>
  <Application>Microsoft Macintosh PowerPoint</Application>
  <PresentationFormat>Widescreen</PresentationFormat>
  <Paragraphs>42</Paragraphs>
  <Slides>9</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Problems Involving Units of Measurement</vt:lpstr>
      <vt:lpstr>Problems Involving Units of Measurement</vt:lpstr>
      <vt:lpstr>Problems Involving Units of Measurement</vt:lpstr>
      <vt:lpstr>Problems Involving Units of Measurement</vt:lpstr>
      <vt:lpstr>Problems Involving Units of Measurement</vt:lpstr>
      <vt:lpstr>Problems Involving Units of Measurement</vt:lpstr>
      <vt:lpstr>Problems Involving Units of Measurement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446</cp:revision>
  <cp:lastPrinted>2023-03-16T06:30:06Z</cp:lastPrinted>
  <dcterms:created xsi:type="dcterms:W3CDTF">2019-04-16T02:10:14Z</dcterms:created>
  <dcterms:modified xsi:type="dcterms:W3CDTF">2023-07-12T06:43:40Z</dcterms:modified>
</cp:coreProperties>
</file>