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71" r:id="rId5"/>
    <p:sldId id="272" r:id="rId6"/>
    <p:sldId id="273" r:id="rId7"/>
    <p:sldId id="274" r:id="rId8"/>
    <p:sldId id="276" r:id="rId9"/>
    <p:sldId id="275" r:id="rId10"/>
    <p:sldId id="277" r:id="rId11"/>
    <p:sldId id="27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8"/>
    <p:restoredTop sz="94807"/>
  </p:normalViewPr>
  <p:slideViewPr>
    <p:cSldViewPr snapToGrid="0" snapToObjects="1">
      <p:cViewPr varScale="1">
        <p:scale>
          <a:sx n="80" d="100"/>
          <a:sy n="80" d="100"/>
        </p:scale>
        <p:origin x="224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4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6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2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59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4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25383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Surface Area of Cones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408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Surface Area of Cones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4D52A-B598-4641-9D46-57429643C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318"/>
            <a:ext cx="10515600" cy="2874712"/>
          </a:xfrm>
        </p:spPr>
        <p:txBody>
          <a:bodyPr>
            <a:normAutofit/>
          </a:bodyPr>
          <a:lstStyle/>
          <a:p>
            <a:pPr algn="just"/>
            <a:r>
              <a:rPr lang="en-PH" dirty="0"/>
              <a:t>A </a:t>
            </a:r>
            <a:r>
              <a:rPr lang="en-PH" b="1" dirty="0"/>
              <a:t>cone</a:t>
            </a:r>
            <a:r>
              <a:rPr lang="en-PH" dirty="0"/>
              <a:t> is a solid figure that has a circular base and curved surface.</a:t>
            </a:r>
          </a:p>
          <a:p>
            <a:pPr algn="just"/>
            <a:r>
              <a:rPr lang="en-PH" dirty="0"/>
              <a:t>It becomes thinner from its base to a point called the </a:t>
            </a:r>
            <a:r>
              <a:rPr lang="en-PH" b="1" dirty="0"/>
              <a:t>vertex</a:t>
            </a:r>
            <a:r>
              <a:rPr lang="en-PH" dirty="0"/>
              <a:t> or </a:t>
            </a:r>
            <a:r>
              <a:rPr lang="en-PH" b="1" dirty="0"/>
              <a:t>apex</a:t>
            </a:r>
            <a:r>
              <a:rPr lang="en-PH" dirty="0"/>
              <a:t>.</a:t>
            </a:r>
          </a:p>
          <a:p>
            <a:pPr algn="just"/>
            <a:r>
              <a:rPr lang="en-PH" dirty="0"/>
              <a:t>If the </a:t>
            </a:r>
            <a:r>
              <a:rPr lang="en-PH" b="1" dirty="0"/>
              <a:t>vertex</a:t>
            </a:r>
            <a:r>
              <a:rPr lang="en-PH" dirty="0"/>
              <a:t> is directly over the center of the base, it is called a </a:t>
            </a:r>
            <a:r>
              <a:rPr lang="en-PH" b="1" dirty="0"/>
              <a:t>right circular cone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98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408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Surface Area of Cones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4D52A-B598-4641-9D46-57429643C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PH" dirty="0"/>
              <a:t>The </a:t>
            </a:r>
            <a:r>
              <a:rPr lang="en-PH" b="1" dirty="0"/>
              <a:t>height of the cone </a:t>
            </a:r>
            <a:r>
              <a:rPr lang="en-PH" dirty="0"/>
              <a:t>is the perpendicular distance from its vertex to its base.</a:t>
            </a:r>
          </a:p>
          <a:p>
            <a:pPr algn="just"/>
            <a:r>
              <a:rPr lang="en-PH" dirty="0"/>
              <a:t>The</a:t>
            </a:r>
            <a:r>
              <a:rPr lang="en-PH" b="1" dirty="0"/>
              <a:t> slant height of a cone </a:t>
            </a:r>
            <a:r>
              <a:rPr lang="en-PH" dirty="0"/>
              <a:t>is the distance from the vertex of the cone to any point on the circumference of the base.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62E98-4C9D-9F4D-B6A8-567B31F32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063" y="3661277"/>
            <a:ext cx="3352799" cy="237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0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408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Surface Area of Cones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E7913-98F4-114D-B040-ABCADF903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0846"/>
            <a:ext cx="10515600" cy="2601996"/>
          </a:xfrm>
        </p:spPr>
        <p:txBody>
          <a:bodyPr/>
          <a:lstStyle/>
          <a:p>
            <a:pPr marL="0" indent="0" algn="just">
              <a:buNone/>
            </a:pPr>
            <a:r>
              <a:rPr lang="en-PH" dirty="0"/>
              <a:t>	The lateral area (</a:t>
            </a:r>
            <a:r>
              <a:rPr lang="en-PH" i="1" dirty="0"/>
              <a:t>LA</a:t>
            </a:r>
            <a:r>
              <a:rPr lang="en-PH" dirty="0"/>
              <a:t>) of a cone is equal to the area of the curved surface (also known as lateral face). In symbols, </a:t>
            </a:r>
            <a:r>
              <a:rPr lang="en-PH" i="1" dirty="0"/>
              <a:t>LA</a:t>
            </a:r>
            <a:r>
              <a:rPr lang="en-PH" dirty="0"/>
              <a:t> = </a:t>
            </a:r>
            <a:r>
              <a:rPr lang="el-GR" dirty="0"/>
              <a:t>π × </a:t>
            </a:r>
            <a:r>
              <a:rPr lang="en-PH" i="1" dirty="0"/>
              <a:t>r</a:t>
            </a:r>
            <a:r>
              <a:rPr lang="en-PH" dirty="0"/>
              <a:t> × </a:t>
            </a:r>
            <a:r>
              <a:rPr lang="en-PH" i="1" dirty="0"/>
              <a:t>s</a:t>
            </a:r>
            <a:r>
              <a:rPr lang="en-PH" dirty="0"/>
              <a:t>, where </a:t>
            </a:r>
            <a:r>
              <a:rPr lang="en-PH" i="1" dirty="0"/>
              <a:t>LA</a:t>
            </a:r>
            <a:r>
              <a:rPr lang="en-PH" dirty="0"/>
              <a:t> = lateral area, </a:t>
            </a:r>
            <a:r>
              <a:rPr lang="en-PH" i="1" dirty="0"/>
              <a:t>r</a:t>
            </a:r>
            <a:r>
              <a:rPr lang="en-PH" dirty="0"/>
              <a:t> = radius, </a:t>
            </a:r>
            <a:r>
              <a:rPr lang="en-PH" i="1" dirty="0"/>
              <a:t>s</a:t>
            </a:r>
            <a:r>
              <a:rPr lang="en-PH" dirty="0"/>
              <a:t> = slant height, and </a:t>
            </a:r>
            <a:r>
              <a:rPr lang="el-GR" dirty="0"/>
              <a:t>π = 3.14. </a:t>
            </a:r>
            <a:r>
              <a:rPr lang="en-PH" dirty="0"/>
              <a:t>Meanwhile, the surface area (</a:t>
            </a:r>
            <a:r>
              <a:rPr lang="en-PH" i="1" dirty="0"/>
              <a:t>SA</a:t>
            </a:r>
            <a:r>
              <a:rPr lang="en-PH" dirty="0"/>
              <a:t>) of a cone is the sum of the areas of the circular base and the curved surface.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9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408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Surface Area of Cones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9D002-119C-B940-9437-08415F32A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49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	In symbols, SA = (</a:t>
            </a:r>
            <a:r>
              <a:rPr lang="el-GR" dirty="0"/>
              <a:t>π × </a:t>
            </a:r>
            <a:r>
              <a:rPr lang="en-PH" i="1" dirty="0"/>
              <a:t>r</a:t>
            </a:r>
            <a:r>
              <a:rPr lang="en-PH" dirty="0"/>
              <a:t> × </a:t>
            </a:r>
            <a:r>
              <a:rPr lang="en-PH" i="1" dirty="0"/>
              <a:t>r</a:t>
            </a:r>
            <a:r>
              <a:rPr lang="en-PH" dirty="0"/>
              <a:t>) + (</a:t>
            </a:r>
            <a:r>
              <a:rPr lang="el-GR" dirty="0"/>
              <a:t>π × </a:t>
            </a:r>
            <a:r>
              <a:rPr lang="en-PH" i="1" dirty="0"/>
              <a:t>r</a:t>
            </a:r>
            <a:r>
              <a:rPr lang="en-PH" dirty="0"/>
              <a:t> × </a:t>
            </a:r>
            <a:r>
              <a:rPr lang="en-PH" i="1" dirty="0"/>
              <a:t>s</a:t>
            </a:r>
            <a:r>
              <a:rPr lang="en-PH" dirty="0"/>
              <a:t>), where </a:t>
            </a:r>
            <a:r>
              <a:rPr lang="en-PH" i="1" dirty="0"/>
              <a:t>SA</a:t>
            </a:r>
            <a:r>
              <a:rPr lang="en-PH" dirty="0"/>
              <a:t> = surface area, </a:t>
            </a:r>
            <a:r>
              <a:rPr lang="en-PH" i="1" dirty="0"/>
              <a:t>r</a:t>
            </a:r>
            <a:r>
              <a:rPr lang="en-PH" dirty="0"/>
              <a:t> = radius, </a:t>
            </a:r>
            <a:r>
              <a:rPr lang="en-PH" i="1" dirty="0"/>
              <a:t>s</a:t>
            </a:r>
            <a:r>
              <a:rPr lang="en-PH" dirty="0"/>
              <a:t> = slant height, and </a:t>
            </a:r>
            <a:r>
              <a:rPr lang="el-GR" dirty="0"/>
              <a:t>π = 3.14.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693EE-7C2E-084E-A96C-F18722063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584" y="3066047"/>
            <a:ext cx="3594100" cy="240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E1A116-D0FB-DA4F-B784-C9BCFD29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040" y="2830428"/>
            <a:ext cx="4572002" cy="31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408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Surface Area of Cones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32DFE5-960B-0B44-BAEF-E48C6D79E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b="1" dirty="0"/>
              <a:t>Find the lateral area (</a:t>
            </a:r>
            <a:r>
              <a:rPr lang="en-PH" b="1" i="1" dirty="0"/>
              <a:t>LA</a:t>
            </a:r>
            <a:r>
              <a:rPr lang="en-PH" b="1" dirty="0"/>
              <a:t>) of the cone. Use 3.14 for </a:t>
            </a:r>
            <a:r>
              <a:rPr lang="el-GR" b="1" dirty="0"/>
              <a:t>π. </a:t>
            </a:r>
            <a:r>
              <a:rPr lang="en-PH" b="1" dirty="0"/>
              <a:t>Round your final answer to the nearest hundredths.</a:t>
            </a:r>
          </a:p>
          <a:p>
            <a:pPr marL="0" indent="0">
              <a:buNone/>
            </a:pPr>
            <a:r>
              <a:rPr lang="en-PH" b="1" u="sng" dirty="0"/>
              <a:t>Given:</a:t>
            </a:r>
            <a:r>
              <a:rPr lang="en-PH" b="1" dirty="0"/>
              <a:t>			</a:t>
            </a:r>
            <a:r>
              <a:rPr lang="en-PH" b="1" u="sng" dirty="0"/>
              <a:t>Note:</a:t>
            </a:r>
            <a:endParaRPr lang="en-PH" dirty="0"/>
          </a:p>
          <a:p>
            <a:pPr marL="457200" lvl="1" indent="0">
              <a:buNone/>
            </a:pPr>
            <a:r>
              <a:rPr lang="en-PH" i="1" dirty="0"/>
              <a:t>d</a:t>
            </a:r>
            <a:r>
              <a:rPr lang="en-PH" dirty="0"/>
              <a:t> = 6.4 mm		</a:t>
            </a:r>
          </a:p>
          <a:p>
            <a:pPr marL="457200" lvl="1" indent="0">
              <a:buNone/>
            </a:pPr>
            <a:r>
              <a:rPr lang="en-PH" i="1" dirty="0"/>
              <a:t>s</a:t>
            </a:r>
            <a:r>
              <a:rPr lang="en-PH" dirty="0"/>
              <a:t> = 5.2 mm		</a:t>
            </a:r>
          </a:p>
          <a:p>
            <a:pPr marL="457200" lvl="1" indent="0">
              <a:buNone/>
            </a:pPr>
            <a:r>
              <a:rPr lang="el-GR" dirty="0"/>
              <a:t>π = 3.14</a:t>
            </a:r>
            <a:r>
              <a:rPr lang="en-US" dirty="0"/>
              <a:t>			</a:t>
            </a:r>
          </a:p>
          <a:p>
            <a:pPr marL="457200" lvl="1" indent="0">
              <a:buNone/>
            </a:pPr>
            <a:r>
              <a:rPr lang="en-US" b="1" dirty="0"/>
              <a:t>				</a:t>
            </a:r>
            <a:r>
              <a:rPr lang="en-PH" i="1" dirty="0"/>
              <a:t>r</a:t>
            </a:r>
            <a:r>
              <a:rPr lang="en-PH" dirty="0"/>
              <a:t> = d ÷ 2</a:t>
            </a:r>
          </a:p>
          <a:p>
            <a:pPr marL="457200" lvl="1" indent="0">
              <a:buNone/>
            </a:pPr>
            <a:r>
              <a:rPr lang="en-PH" b="1" dirty="0"/>
              <a:t>				</a:t>
            </a:r>
            <a:r>
              <a:rPr lang="en-PH" i="1" dirty="0"/>
              <a:t>r</a:t>
            </a:r>
            <a:r>
              <a:rPr lang="en-PH" dirty="0"/>
              <a:t> = 6.4 ÷ 2</a:t>
            </a:r>
          </a:p>
          <a:p>
            <a:pPr marL="457200" lvl="1" indent="0">
              <a:buNone/>
            </a:pPr>
            <a:r>
              <a:rPr lang="en-PH" b="1" dirty="0"/>
              <a:t>				</a:t>
            </a:r>
            <a:r>
              <a:rPr lang="en-US" i="1" dirty="0"/>
              <a:t> r</a:t>
            </a:r>
            <a:r>
              <a:rPr lang="en-US" dirty="0"/>
              <a:t> = 3.2 mm</a:t>
            </a:r>
            <a:endParaRPr lang="en-PH" b="1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93D5BC-F1F0-F94D-B730-944C8013E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843" y="3224129"/>
            <a:ext cx="3090198" cy="2149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E0695D-1642-A24B-A7C1-6077A1966202}"/>
              </a:ext>
            </a:extLst>
          </p:cNvPr>
          <p:cNvSpPr txBox="1"/>
          <p:nvPr/>
        </p:nvSpPr>
        <p:spPr>
          <a:xfrm>
            <a:off x="4298596" y="3093353"/>
            <a:ext cx="42146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PH" sz="2800" dirty="0">
                <a:latin typeface="Lato" panose="020F0502020204030203" pitchFamily="34" charset="77"/>
              </a:rPr>
              <a:t>The length of the</a:t>
            </a:r>
          </a:p>
          <a:p>
            <a:pPr algn="just"/>
            <a:r>
              <a:rPr lang="en-PH" sz="2800" dirty="0">
                <a:latin typeface="Lato" panose="020F0502020204030203" pitchFamily="34" charset="77"/>
              </a:rPr>
              <a:t>radius (r) is half the</a:t>
            </a:r>
          </a:p>
          <a:p>
            <a:pPr algn="just"/>
            <a:r>
              <a:rPr lang="en-PH" sz="2800" dirty="0">
                <a:latin typeface="Lato" panose="020F0502020204030203" pitchFamily="34" charset="77"/>
              </a:rPr>
              <a:t>length of the diameter (d).</a:t>
            </a:r>
          </a:p>
          <a:p>
            <a:pPr algn="just"/>
            <a:endParaRPr lang="en-US" sz="280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7438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408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Surface Area of Cones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D1641497-FF1B-8741-94E4-E6B8B78B6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Solution</a:t>
                </a:r>
                <a:endParaRPr lang="en-US" u="sng" dirty="0"/>
              </a:p>
              <a:p>
                <a:pPr marL="0" indent="0">
                  <a:buNone/>
                </a:pPr>
                <a:r>
                  <a:rPr lang="en-PH" i="1" dirty="0"/>
                  <a:t>LA</a:t>
                </a:r>
                <a:r>
                  <a:rPr lang="en-PH" dirty="0"/>
                  <a:t> = </a:t>
                </a:r>
                <a:r>
                  <a:rPr lang="el-GR" dirty="0"/>
                  <a:t>π × </a:t>
                </a:r>
                <a:r>
                  <a:rPr lang="en-PH" i="1" dirty="0"/>
                  <a:t>r</a:t>
                </a:r>
                <a:r>
                  <a:rPr lang="en-PH" dirty="0"/>
                  <a:t> × </a:t>
                </a:r>
                <a:r>
                  <a:rPr lang="en-PH" i="1" dirty="0"/>
                  <a:t>s</a:t>
                </a:r>
                <a:r>
                  <a:rPr lang="en-PH" dirty="0"/>
                  <a:t>, where </a:t>
                </a:r>
                <a:r>
                  <a:rPr lang="en-PH" i="1" dirty="0"/>
                  <a:t>LA</a:t>
                </a:r>
                <a:r>
                  <a:rPr lang="en-PH" dirty="0"/>
                  <a:t> = lateral area, </a:t>
                </a:r>
                <a:r>
                  <a:rPr lang="en-PH" i="1" dirty="0"/>
                  <a:t>r</a:t>
                </a:r>
                <a:r>
                  <a:rPr lang="en-PH" dirty="0"/>
                  <a:t> = radius, </a:t>
                </a:r>
                <a:r>
                  <a:rPr lang="en-PH" i="1" dirty="0"/>
                  <a:t>s</a:t>
                </a:r>
                <a:r>
                  <a:rPr lang="en-PH" dirty="0"/>
                  <a:t> = slant height, and </a:t>
                </a:r>
                <a:r>
                  <a:rPr lang="el-GR" dirty="0"/>
                  <a:t>π = 3.14</a:t>
                </a:r>
              </a:p>
              <a:p>
                <a:pPr marL="0" indent="0">
                  <a:buNone/>
                </a:pPr>
                <a:r>
                  <a:rPr lang="en-PH" i="1" dirty="0"/>
                  <a:t>LA</a:t>
                </a:r>
                <a:r>
                  <a:rPr lang="en-PH" dirty="0"/>
                  <a:t> = 3.14 × 3.2 × 5.2</a:t>
                </a:r>
              </a:p>
              <a:p>
                <a:pPr marL="0" indent="0">
                  <a:buNone/>
                </a:pPr>
                <a:r>
                  <a:rPr lang="en-PH" i="1" dirty="0"/>
                  <a:t>LA</a:t>
                </a:r>
                <a:r>
                  <a:rPr lang="en-PH" dirty="0"/>
                  <a:t> = 52.2496</a:t>
                </a:r>
              </a:p>
              <a:p>
                <a:pPr marL="0" indent="0">
                  <a:buNone/>
                </a:pPr>
                <a:r>
                  <a:rPr lang="en-PH" i="1" dirty="0"/>
                  <a:t>LA </a:t>
                </a:r>
                <a:r>
                  <a:rPr lang="en-PH" dirty="0"/>
                  <a:t>≈ 52.25 sq. mm or 52.25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PH" dirty="0"/>
              </a:p>
              <a:p>
                <a:pPr marL="0" indent="0">
                  <a:buNone/>
                </a:pPr>
                <a:r>
                  <a:rPr lang="en-PH" b="1" dirty="0"/>
                  <a:t>Answer</a:t>
                </a:r>
                <a:r>
                  <a:rPr lang="en-PH" dirty="0"/>
                  <a:t>: The lateral area of the cone is approximately 52.25 sq. mm or 52.25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1" u="sng" dirty="0"/>
              </a:p>
            </p:txBody>
          </p:sp>
        </mc:Choice>
        <mc:Fallback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D1641497-FF1B-8741-94E4-E6B8B78B6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924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55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408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Surface Area of Cones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32DFE5-960B-0B44-BAEF-E48C6D79E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b="1" dirty="0"/>
              <a:t>Find the surface area (</a:t>
            </a:r>
            <a:r>
              <a:rPr lang="en-PH" b="1" i="1" dirty="0"/>
              <a:t>SA</a:t>
            </a:r>
            <a:r>
              <a:rPr lang="en-PH" b="1" dirty="0"/>
              <a:t>) of the cone. Use 3.14 for </a:t>
            </a:r>
            <a:r>
              <a:rPr lang="el-GR" b="1" dirty="0"/>
              <a:t>π.</a:t>
            </a:r>
          </a:p>
          <a:p>
            <a:pPr marL="0" indent="0">
              <a:buNone/>
            </a:pPr>
            <a:r>
              <a:rPr lang="en-PH" b="1" u="sng" dirty="0"/>
              <a:t>Given:</a:t>
            </a:r>
            <a:r>
              <a:rPr lang="en-PH" b="1" dirty="0"/>
              <a:t>			</a:t>
            </a:r>
            <a:endParaRPr lang="en-PH" dirty="0"/>
          </a:p>
          <a:p>
            <a:pPr marL="457200" lvl="1" indent="0">
              <a:buNone/>
            </a:pPr>
            <a:r>
              <a:rPr lang="en-PH" i="1" dirty="0"/>
              <a:t>r</a:t>
            </a:r>
            <a:r>
              <a:rPr lang="en-PH" dirty="0"/>
              <a:t> = 5 cm		</a:t>
            </a:r>
          </a:p>
          <a:p>
            <a:pPr marL="457200" lvl="1" indent="0">
              <a:buNone/>
            </a:pPr>
            <a:r>
              <a:rPr lang="en-PH" i="1" dirty="0"/>
              <a:t>s</a:t>
            </a:r>
            <a:r>
              <a:rPr lang="en-PH" dirty="0"/>
              <a:t> = 11 cm		</a:t>
            </a:r>
          </a:p>
          <a:p>
            <a:pPr marL="457200" lvl="1" indent="0">
              <a:buNone/>
            </a:pPr>
            <a:r>
              <a:rPr lang="el-GR" dirty="0"/>
              <a:t>π = 3.14</a:t>
            </a:r>
            <a:r>
              <a:rPr lang="en-US" dirty="0"/>
              <a:t>			</a:t>
            </a:r>
          </a:p>
          <a:p>
            <a:pPr marL="457200" lvl="1" indent="0">
              <a:buNone/>
            </a:pPr>
            <a:r>
              <a:rPr lang="en-US" b="1" dirty="0"/>
              <a:t>				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1CE56-9931-7443-BDB0-E74335218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2687345"/>
            <a:ext cx="2146450" cy="26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0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408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Surface Area of Cones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D1641497-FF1B-8741-94E4-E6B8B78B6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Solution</a:t>
                </a:r>
                <a:endParaRPr lang="en-US" u="sng" dirty="0"/>
              </a:p>
              <a:p>
                <a:pPr marL="0" indent="0">
                  <a:buNone/>
                </a:pPr>
                <a:r>
                  <a:rPr lang="en-PH" i="1" dirty="0"/>
                  <a:t>SA</a:t>
                </a:r>
                <a:r>
                  <a:rPr lang="en-PH" dirty="0"/>
                  <a:t> = (</a:t>
                </a:r>
                <a:r>
                  <a:rPr lang="el-GR" dirty="0"/>
                  <a:t>π × </a:t>
                </a:r>
                <a:r>
                  <a:rPr lang="en-PH" i="1" dirty="0"/>
                  <a:t>r</a:t>
                </a:r>
                <a:r>
                  <a:rPr lang="en-PH" dirty="0"/>
                  <a:t> × </a:t>
                </a:r>
                <a:r>
                  <a:rPr lang="en-PH" i="1" dirty="0"/>
                  <a:t>r</a:t>
                </a:r>
                <a:r>
                  <a:rPr lang="en-PH" dirty="0"/>
                  <a:t>) + (</a:t>
                </a:r>
                <a:r>
                  <a:rPr lang="el-GR" dirty="0"/>
                  <a:t>π × </a:t>
                </a:r>
                <a:r>
                  <a:rPr lang="en-PH" i="1" dirty="0"/>
                  <a:t>r</a:t>
                </a:r>
                <a:r>
                  <a:rPr lang="en-PH" dirty="0"/>
                  <a:t> × </a:t>
                </a:r>
                <a:r>
                  <a:rPr lang="en-PH" i="1" dirty="0"/>
                  <a:t>s</a:t>
                </a:r>
                <a:r>
                  <a:rPr lang="en-PH" dirty="0"/>
                  <a:t>)</a:t>
                </a:r>
              </a:p>
              <a:p>
                <a:pPr marL="0" indent="0">
                  <a:buNone/>
                </a:pPr>
                <a:r>
                  <a:rPr lang="en-PH" i="1" dirty="0"/>
                  <a:t>SA</a:t>
                </a:r>
                <a:r>
                  <a:rPr lang="en-PH" dirty="0"/>
                  <a:t> = (3.14 × 5 × 5) + (3.14 × 5 × 11)</a:t>
                </a:r>
              </a:p>
              <a:p>
                <a:pPr marL="0" indent="0">
                  <a:buNone/>
                </a:pPr>
                <a:r>
                  <a:rPr lang="en-PH" i="1" dirty="0"/>
                  <a:t>SA</a:t>
                </a:r>
                <a:r>
                  <a:rPr lang="en-PH" dirty="0"/>
                  <a:t> = 78.5 + 172.7</a:t>
                </a:r>
              </a:p>
              <a:p>
                <a:pPr marL="0" indent="0">
                  <a:buNone/>
                </a:pPr>
                <a:r>
                  <a:rPr lang="en-PH" i="1" dirty="0"/>
                  <a:t>SA</a:t>
                </a:r>
                <a:r>
                  <a:rPr lang="en-PH" dirty="0"/>
                  <a:t> = 251.2 sq. cm or 251.2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PH" dirty="0"/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r>
                  <a:rPr lang="en-PH" b="1" dirty="0"/>
                  <a:t>Answer: </a:t>
                </a:r>
                <a:r>
                  <a:rPr lang="en-PH" dirty="0"/>
                  <a:t>The surface area of the cone is 251.2 sq. cm or 251.2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endParaRPr lang="en-US" b="1" u="sng" dirty="0"/>
              </a:p>
            </p:txBody>
          </p:sp>
        </mc:Choice>
        <mc:Fallback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D1641497-FF1B-8741-94E4-E6B8B78B6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30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7779</TotalTime>
  <Words>328</Words>
  <Application>Microsoft Macintosh PowerPoint</Application>
  <PresentationFormat>Widescreen</PresentationFormat>
  <Paragraphs>54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Surface Area of Cones</vt:lpstr>
      <vt:lpstr>Surface Area of Cones</vt:lpstr>
      <vt:lpstr>Surface Area of Cones</vt:lpstr>
      <vt:lpstr>Surface Area of Cones</vt:lpstr>
      <vt:lpstr>Surface Area of Cones</vt:lpstr>
      <vt:lpstr>Surface Area of Cones</vt:lpstr>
      <vt:lpstr>Surface Area of Cones</vt:lpstr>
      <vt:lpstr>Surface Area of Cones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697</cp:revision>
  <cp:lastPrinted>2023-03-16T06:30:06Z</cp:lastPrinted>
  <dcterms:created xsi:type="dcterms:W3CDTF">2019-04-16T02:10:14Z</dcterms:created>
  <dcterms:modified xsi:type="dcterms:W3CDTF">2023-08-10T01:25:21Z</dcterms:modified>
</cp:coreProperties>
</file>