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3"/>
  </p:notesMasterIdLst>
  <p:sldIdLst>
    <p:sldId id="256" r:id="rId4"/>
    <p:sldId id="271" r:id="rId5"/>
    <p:sldId id="272" r:id="rId6"/>
    <p:sldId id="273" r:id="rId7"/>
    <p:sldId id="274" r:id="rId8"/>
    <p:sldId id="275" r:id="rId9"/>
    <p:sldId id="276" r:id="rId10"/>
    <p:sldId id="277"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4"/>
    <p:restoredTop sz="96663"/>
  </p:normalViewPr>
  <p:slideViewPr>
    <p:cSldViewPr snapToGrid="0" snapToObjects="1">
      <p:cViewPr varScale="1">
        <p:scale>
          <a:sx n="83" d="100"/>
          <a:sy n="83" d="100"/>
        </p:scale>
        <p:origin x="208" y="1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7/12/23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69392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327157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6121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138264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358808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113613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1133637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274596" y="3105834"/>
            <a:ext cx="7495309" cy="646331"/>
          </a:xfrm>
          <a:prstGeom prst="rect">
            <a:avLst/>
          </a:prstGeom>
          <a:noFill/>
        </p:spPr>
        <p:txBody>
          <a:bodyPr wrap="square" rtlCol="0">
            <a:spAutoFit/>
          </a:bodyPr>
          <a:lstStyle/>
          <a:p>
            <a:pPr algn="ctr"/>
            <a:r>
              <a:rPr lang="en-US" sz="3600" b="1" dirty="0">
                <a:solidFill>
                  <a:schemeClr val="bg1"/>
                </a:solidFill>
                <a:latin typeface="Montserrat Medium" pitchFamily="2" charset="77"/>
              </a:rPr>
              <a:t>Introduction to Measurements</a:t>
            </a:r>
          </a:p>
        </p:txBody>
      </p:sp>
    </p:spTree>
    <p:extLst>
      <p:ext uri="{BB962C8B-B14F-4D97-AF65-F5344CB8AC3E}">
        <p14:creationId xmlns:p14="http://schemas.microsoft.com/office/powerpoint/2010/main" val="115434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Introduction to Measurements</a:t>
            </a:r>
          </a:p>
        </p:txBody>
      </p:sp>
      <p:sp>
        <p:nvSpPr>
          <p:cNvPr id="5" name="Content Placeholder 4">
            <a:extLst>
              <a:ext uri="{FF2B5EF4-FFF2-40B4-BE49-F238E27FC236}">
                <a16:creationId xmlns:a16="http://schemas.microsoft.com/office/drawing/2014/main" id="{BD33D040-0DE3-A64C-991E-0A0FD3983578}"/>
              </a:ext>
            </a:extLst>
          </p:cNvPr>
          <p:cNvSpPr>
            <a:spLocks noGrp="1"/>
          </p:cNvSpPr>
          <p:nvPr>
            <p:ph idx="1"/>
          </p:nvPr>
        </p:nvSpPr>
        <p:spPr/>
        <p:txBody>
          <a:bodyPr/>
          <a:lstStyle/>
          <a:p>
            <a:pPr marL="0" indent="0" algn="just">
              <a:buNone/>
            </a:pPr>
            <a:r>
              <a:rPr lang="en-US" dirty="0"/>
              <a:t>	</a:t>
            </a:r>
            <a:r>
              <a:rPr lang="en-PH" dirty="0"/>
              <a:t>There will be cases where we need to approximate or estimate measures of objects. This may be the cases where we don’t have the necessary tools to measure these objects.</a:t>
            </a:r>
          </a:p>
          <a:p>
            <a:pPr marL="0" indent="0" algn="just">
              <a:buNone/>
            </a:pPr>
            <a:r>
              <a:rPr lang="en-US" dirty="0"/>
              <a:t>	</a:t>
            </a:r>
            <a:r>
              <a:rPr lang="en-PH" dirty="0"/>
              <a:t>We can use our </a:t>
            </a:r>
            <a:r>
              <a:rPr lang="en-PH" b="1" dirty="0"/>
              <a:t>body parts and things with known measurements in approximating measures of objects</a:t>
            </a:r>
            <a:r>
              <a:rPr lang="en-PH" dirty="0"/>
              <a:t>. We can compare and contrast these measurements so that we can have a good approximation.</a:t>
            </a:r>
          </a:p>
          <a:p>
            <a:pPr marL="0" indent="0" algn="just">
              <a:buNone/>
            </a:pPr>
            <a:endParaRPr lang="en-US" dirty="0"/>
          </a:p>
        </p:txBody>
      </p:sp>
    </p:spTree>
    <p:extLst>
      <p:ext uri="{BB962C8B-B14F-4D97-AF65-F5344CB8AC3E}">
        <p14:creationId xmlns:p14="http://schemas.microsoft.com/office/powerpoint/2010/main" val="203984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Introduction to Measurements</a:t>
            </a:r>
          </a:p>
        </p:txBody>
      </p:sp>
      <p:sp>
        <p:nvSpPr>
          <p:cNvPr id="5" name="Content Placeholder 4">
            <a:extLst>
              <a:ext uri="{FF2B5EF4-FFF2-40B4-BE49-F238E27FC236}">
                <a16:creationId xmlns:a16="http://schemas.microsoft.com/office/drawing/2014/main" id="{BD33D040-0DE3-A64C-991E-0A0FD3983578}"/>
              </a:ext>
            </a:extLst>
          </p:cNvPr>
          <p:cNvSpPr>
            <a:spLocks noGrp="1"/>
          </p:cNvSpPr>
          <p:nvPr>
            <p:ph idx="1"/>
          </p:nvPr>
        </p:nvSpPr>
        <p:spPr/>
        <p:txBody>
          <a:bodyPr/>
          <a:lstStyle/>
          <a:p>
            <a:pPr marL="0" indent="0" algn="just">
              <a:buNone/>
            </a:pPr>
            <a:r>
              <a:rPr lang="en-US" dirty="0"/>
              <a:t>	</a:t>
            </a:r>
            <a:r>
              <a:rPr lang="en-PH" dirty="0"/>
              <a:t>There will be cases where we need to approximate or estimate measures of objects. This may be the cases where we don’t have the necessary tools to measure these objects.</a:t>
            </a:r>
          </a:p>
          <a:p>
            <a:pPr marL="0" indent="0" algn="just">
              <a:buNone/>
            </a:pPr>
            <a:r>
              <a:rPr lang="en-US" dirty="0"/>
              <a:t>	</a:t>
            </a:r>
            <a:r>
              <a:rPr lang="en-PH" dirty="0"/>
              <a:t>We can use our </a:t>
            </a:r>
            <a:r>
              <a:rPr lang="en-PH" b="1" dirty="0"/>
              <a:t>body parts and things with known measurements in approximating measures of objects</a:t>
            </a:r>
            <a:r>
              <a:rPr lang="en-PH" dirty="0"/>
              <a:t>. We can compare and contrast these measurements so that we can have a good approximation.</a:t>
            </a:r>
          </a:p>
          <a:p>
            <a:pPr marL="0" indent="0" algn="just">
              <a:buNone/>
            </a:pPr>
            <a:endParaRPr lang="en-US" dirty="0"/>
          </a:p>
        </p:txBody>
      </p:sp>
    </p:spTree>
    <p:extLst>
      <p:ext uri="{BB962C8B-B14F-4D97-AF65-F5344CB8AC3E}">
        <p14:creationId xmlns:p14="http://schemas.microsoft.com/office/powerpoint/2010/main" val="93263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Introduction to Measurements</a:t>
            </a:r>
          </a:p>
        </p:txBody>
      </p:sp>
      <p:sp>
        <p:nvSpPr>
          <p:cNvPr id="4" name="Content Placeholder 3">
            <a:extLst>
              <a:ext uri="{FF2B5EF4-FFF2-40B4-BE49-F238E27FC236}">
                <a16:creationId xmlns:a16="http://schemas.microsoft.com/office/drawing/2014/main" id="{DE440DF6-8396-8E48-9BBF-5A14BB5C1975}"/>
              </a:ext>
            </a:extLst>
          </p:cNvPr>
          <p:cNvSpPr>
            <a:spLocks noGrp="1"/>
          </p:cNvSpPr>
          <p:nvPr>
            <p:ph idx="1"/>
          </p:nvPr>
        </p:nvSpPr>
        <p:spPr/>
        <p:txBody>
          <a:bodyPr/>
          <a:lstStyle/>
          <a:p>
            <a:pPr marL="0" indent="0" algn="just">
              <a:buNone/>
            </a:pPr>
            <a:r>
              <a:rPr lang="en-PH" dirty="0"/>
              <a:t>The list below shows some estimations that you can use:</a:t>
            </a:r>
          </a:p>
          <a:p>
            <a:pPr marL="0" indent="0" algn="just">
              <a:buNone/>
            </a:pPr>
            <a:endParaRPr lang="en-PH" dirty="0"/>
          </a:p>
          <a:p>
            <a:pPr marL="514350" indent="-514350" algn="just">
              <a:buFont typeface="+mj-lt"/>
              <a:buAutoNum type="arabicPeriod"/>
            </a:pPr>
            <a:r>
              <a:rPr lang="en-PH" dirty="0"/>
              <a:t>An inch is approximately the length of your thumb.</a:t>
            </a:r>
          </a:p>
          <a:p>
            <a:pPr marL="514350" indent="-514350" algn="just">
              <a:buFont typeface="+mj-lt"/>
              <a:buAutoNum type="arabicPeriod"/>
            </a:pPr>
            <a:r>
              <a:rPr lang="en-PH" dirty="0"/>
              <a:t>A foot is approximately the length of a textbook.</a:t>
            </a:r>
          </a:p>
          <a:p>
            <a:pPr marL="514350" indent="-514350" algn="just">
              <a:buFont typeface="+mj-lt"/>
              <a:buAutoNum type="arabicPeriod"/>
            </a:pPr>
            <a:r>
              <a:rPr lang="en-PH" dirty="0"/>
              <a:t>A yard is approximately the length between your nose to the base finger when the arm is outstretched.</a:t>
            </a:r>
          </a:p>
          <a:p>
            <a:pPr marL="514350" indent="-514350" algn="just">
              <a:buFont typeface="+mj-lt"/>
              <a:buAutoNum type="arabicPeriod"/>
            </a:pPr>
            <a:r>
              <a:rPr lang="en-PH" dirty="0"/>
              <a:t>A bottle of fruit juice can be 1 liter or 1.5 liters.</a:t>
            </a:r>
          </a:p>
          <a:p>
            <a:pPr marL="514350" indent="-514350" algn="just">
              <a:buFont typeface="+mj-lt"/>
              <a:buAutoNum type="arabicPeriod"/>
            </a:pPr>
            <a:r>
              <a:rPr lang="en-PH" dirty="0"/>
              <a:t>A paper clip is 1 inch long.</a:t>
            </a:r>
          </a:p>
          <a:p>
            <a:pPr marL="0" indent="0" algn="just">
              <a:buNone/>
            </a:pPr>
            <a:endParaRPr lang="en-US" dirty="0"/>
          </a:p>
        </p:txBody>
      </p:sp>
    </p:spTree>
    <p:extLst>
      <p:ext uri="{BB962C8B-B14F-4D97-AF65-F5344CB8AC3E}">
        <p14:creationId xmlns:p14="http://schemas.microsoft.com/office/powerpoint/2010/main" val="81902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Introduction to Measurements</a:t>
            </a:r>
          </a:p>
        </p:txBody>
      </p:sp>
      <p:sp>
        <p:nvSpPr>
          <p:cNvPr id="5" name="Content Placeholder 4">
            <a:extLst>
              <a:ext uri="{FF2B5EF4-FFF2-40B4-BE49-F238E27FC236}">
                <a16:creationId xmlns:a16="http://schemas.microsoft.com/office/drawing/2014/main" id="{FC2ECC2F-525C-A448-A422-0B43E091BA31}"/>
              </a:ext>
            </a:extLst>
          </p:cNvPr>
          <p:cNvSpPr>
            <a:spLocks noGrp="1"/>
          </p:cNvSpPr>
          <p:nvPr>
            <p:ph idx="1"/>
          </p:nvPr>
        </p:nvSpPr>
        <p:spPr/>
        <p:txBody>
          <a:bodyPr/>
          <a:lstStyle/>
          <a:p>
            <a:pPr marL="0" indent="0" algn="just">
              <a:buNone/>
            </a:pPr>
            <a:r>
              <a:rPr lang="en-US" b="1" dirty="0"/>
              <a:t>Example:</a:t>
            </a:r>
          </a:p>
          <a:p>
            <a:pPr marL="0" indent="0" algn="just">
              <a:buNone/>
            </a:pPr>
            <a:endParaRPr lang="en-US" b="1" dirty="0"/>
          </a:p>
          <a:p>
            <a:pPr marL="0" indent="0" algn="just">
              <a:buNone/>
            </a:pPr>
            <a:r>
              <a:rPr lang="en-US" b="1" dirty="0"/>
              <a:t>Ballpoint pen: </a:t>
            </a:r>
            <a:r>
              <a:rPr lang="en-US" dirty="0"/>
              <a:t>can be estimated that it is 5 to 6 inches since it contains 6 measures of thumb.</a:t>
            </a:r>
          </a:p>
          <a:p>
            <a:pPr marL="0" indent="0" algn="just">
              <a:buNone/>
            </a:pPr>
            <a:r>
              <a:rPr lang="en-US" b="1" dirty="0"/>
              <a:t>Container: </a:t>
            </a:r>
            <a:r>
              <a:rPr lang="en-US" dirty="0"/>
              <a:t>may contain 6 liters of liquid when 4 1.5 bottles of soft drinks in it.</a:t>
            </a:r>
            <a:endParaRPr lang="en-US" b="1" dirty="0"/>
          </a:p>
        </p:txBody>
      </p:sp>
    </p:spTree>
    <p:extLst>
      <p:ext uri="{BB962C8B-B14F-4D97-AF65-F5344CB8AC3E}">
        <p14:creationId xmlns:p14="http://schemas.microsoft.com/office/powerpoint/2010/main" val="301802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Introduction to Measurements</a:t>
            </a:r>
          </a:p>
        </p:txBody>
      </p:sp>
      <p:sp>
        <p:nvSpPr>
          <p:cNvPr id="5" name="Content Placeholder 4">
            <a:extLst>
              <a:ext uri="{FF2B5EF4-FFF2-40B4-BE49-F238E27FC236}">
                <a16:creationId xmlns:a16="http://schemas.microsoft.com/office/drawing/2014/main" id="{FC2ECC2F-525C-A448-A422-0B43E091BA31}"/>
              </a:ext>
            </a:extLst>
          </p:cNvPr>
          <p:cNvSpPr>
            <a:spLocks noGrp="1"/>
          </p:cNvSpPr>
          <p:nvPr>
            <p:ph idx="1"/>
          </p:nvPr>
        </p:nvSpPr>
        <p:spPr/>
        <p:txBody>
          <a:bodyPr>
            <a:normAutofit/>
          </a:bodyPr>
          <a:lstStyle/>
          <a:p>
            <a:pPr marL="0" indent="0" algn="just">
              <a:buNone/>
            </a:pPr>
            <a:r>
              <a:rPr lang="en-US" b="1" dirty="0"/>
              <a:t>Try to estimate the measures of the following objects.</a:t>
            </a:r>
            <a:endParaRPr lang="en-US" dirty="0"/>
          </a:p>
          <a:p>
            <a:pPr marL="0" indent="0" algn="just">
              <a:buNone/>
            </a:pPr>
            <a:endParaRPr lang="en-US" b="1" dirty="0"/>
          </a:p>
          <a:p>
            <a:pPr marL="514350" indent="-514350" algn="just">
              <a:buFont typeface="+mj-lt"/>
              <a:buAutoNum type="arabicPeriod"/>
            </a:pPr>
            <a:r>
              <a:rPr lang="en-PH" dirty="0"/>
              <a:t>Which of the following can be the measure of a short bond paper, 8.5 yards or 8.5 inches?</a:t>
            </a:r>
          </a:p>
          <a:p>
            <a:pPr marL="0" indent="0" algn="just">
              <a:buNone/>
            </a:pPr>
            <a:r>
              <a:rPr lang="en-US" b="1" dirty="0"/>
              <a:t>SOLUTION: </a:t>
            </a:r>
          </a:p>
          <a:p>
            <a:pPr marL="0" indent="0" algn="just">
              <a:buNone/>
            </a:pPr>
            <a:r>
              <a:rPr lang="en-US" dirty="0"/>
              <a:t>	</a:t>
            </a:r>
            <a:r>
              <a:rPr lang="en-PH" dirty="0"/>
              <a:t>8.5 inches since a yard is approximately the length between your nose to the base finger when the arm is outstretched. Hence, 8.5 yards is too long for the measure of a short bond paper.</a:t>
            </a:r>
          </a:p>
          <a:p>
            <a:pPr marL="0" indent="0" algn="just">
              <a:buNone/>
            </a:pPr>
            <a:endParaRPr lang="en-US" dirty="0"/>
          </a:p>
        </p:txBody>
      </p:sp>
    </p:spTree>
    <p:extLst>
      <p:ext uri="{BB962C8B-B14F-4D97-AF65-F5344CB8AC3E}">
        <p14:creationId xmlns:p14="http://schemas.microsoft.com/office/powerpoint/2010/main" val="76231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Introduction to Measurements</a:t>
            </a:r>
          </a:p>
        </p:txBody>
      </p:sp>
      <p:sp>
        <p:nvSpPr>
          <p:cNvPr id="5" name="Content Placeholder 4">
            <a:extLst>
              <a:ext uri="{FF2B5EF4-FFF2-40B4-BE49-F238E27FC236}">
                <a16:creationId xmlns:a16="http://schemas.microsoft.com/office/drawing/2014/main" id="{FC2ECC2F-525C-A448-A422-0B43E091BA31}"/>
              </a:ext>
            </a:extLst>
          </p:cNvPr>
          <p:cNvSpPr>
            <a:spLocks noGrp="1"/>
          </p:cNvSpPr>
          <p:nvPr>
            <p:ph idx="1"/>
          </p:nvPr>
        </p:nvSpPr>
        <p:spPr/>
        <p:txBody>
          <a:bodyPr>
            <a:normAutofit/>
          </a:bodyPr>
          <a:lstStyle/>
          <a:p>
            <a:pPr marL="0" indent="0" algn="just">
              <a:buNone/>
            </a:pPr>
            <a:endParaRPr lang="en-US" b="1" dirty="0"/>
          </a:p>
          <a:p>
            <a:pPr marL="514350" indent="-514350" algn="just">
              <a:buFont typeface="+mj-lt"/>
              <a:buAutoNum type="arabicPeriod" startAt="3"/>
            </a:pPr>
            <a:r>
              <a:rPr lang="en-PH" dirty="0"/>
              <a:t>Barbara walks around 20 minutes per day to go to school. Which of the following can be the distance between Barbara’s house and the school, 1 kilometer or 10 yards?</a:t>
            </a:r>
          </a:p>
          <a:p>
            <a:pPr marL="0" indent="0" algn="just">
              <a:buNone/>
            </a:pPr>
            <a:r>
              <a:rPr lang="en-US" b="1" dirty="0"/>
              <a:t>SOLUTION: </a:t>
            </a:r>
          </a:p>
          <a:p>
            <a:pPr marL="0" indent="0" algn="just">
              <a:buNone/>
            </a:pPr>
            <a:r>
              <a:rPr lang="en-US" dirty="0"/>
              <a:t>	</a:t>
            </a:r>
            <a:r>
              <a:rPr lang="en-PH" dirty="0"/>
              <a:t>Since a yard is the size of a ruler, 10 yards is too short to be walked in 10 minutes. Therefore, the distance is 1 kilometer.</a:t>
            </a:r>
          </a:p>
          <a:p>
            <a:pPr marL="0" indent="0" algn="just">
              <a:buNone/>
            </a:pPr>
            <a:endParaRPr lang="en-US" dirty="0"/>
          </a:p>
        </p:txBody>
      </p:sp>
    </p:spTree>
    <p:extLst>
      <p:ext uri="{BB962C8B-B14F-4D97-AF65-F5344CB8AC3E}">
        <p14:creationId xmlns:p14="http://schemas.microsoft.com/office/powerpoint/2010/main" val="15290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Introduction to Measurements</a:t>
            </a:r>
          </a:p>
        </p:txBody>
      </p:sp>
      <p:sp>
        <p:nvSpPr>
          <p:cNvPr id="5" name="Content Placeholder 4">
            <a:extLst>
              <a:ext uri="{FF2B5EF4-FFF2-40B4-BE49-F238E27FC236}">
                <a16:creationId xmlns:a16="http://schemas.microsoft.com/office/drawing/2014/main" id="{FC2ECC2F-525C-A448-A422-0B43E091BA31}"/>
              </a:ext>
            </a:extLst>
          </p:cNvPr>
          <p:cNvSpPr>
            <a:spLocks noGrp="1"/>
          </p:cNvSpPr>
          <p:nvPr>
            <p:ph idx="1"/>
          </p:nvPr>
        </p:nvSpPr>
        <p:spPr/>
        <p:txBody>
          <a:bodyPr>
            <a:normAutofit/>
          </a:bodyPr>
          <a:lstStyle/>
          <a:p>
            <a:pPr marL="0" indent="0" algn="just">
              <a:buNone/>
            </a:pPr>
            <a:endParaRPr lang="en-US" b="1" dirty="0"/>
          </a:p>
          <a:p>
            <a:pPr marL="514350" indent="-514350" algn="just">
              <a:buFont typeface="+mj-lt"/>
              <a:buAutoNum type="arabicPeriod" startAt="2"/>
            </a:pPr>
            <a:r>
              <a:rPr lang="en-PH" dirty="0"/>
              <a:t>Which of the following can be the weight of an elephant, 4,000 kilograms or 4,000 milligrams?</a:t>
            </a:r>
          </a:p>
          <a:p>
            <a:pPr marL="0" indent="0" algn="just">
              <a:buNone/>
            </a:pPr>
            <a:r>
              <a:rPr lang="en-US" b="1" dirty="0"/>
              <a:t>SOLUTION: </a:t>
            </a:r>
          </a:p>
          <a:p>
            <a:pPr marL="0" indent="0" algn="just">
              <a:buNone/>
            </a:pPr>
            <a:r>
              <a:rPr lang="en-US" dirty="0"/>
              <a:t>	</a:t>
            </a:r>
            <a:r>
              <a:rPr lang="en-PH" dirty="0"/>
              <a:t>The size of an elephant is rather big and 4,000 milligrams is rather too light for the weight of an elephant. Thus, 4,000 kilograms could be the weight of an elephant.</a:t>
            </a:r>
          </a:p>
          <a:p>
            <a:pPr marL="0" indent="0" algn="just">
              <a:buNone/>
            </a:pPr>
            <a:endParaRPr lang="en-US" dirty="0"/>
          </a:p>
        </p:txBody>
      </p:sp>
    </p:spTree>
    <p:extLst>
      <p:ext uri="{BB962C8B-B14F-4D97-AF65-F5344CB8AC3E}">
        <p14:creationId xmlns:p14="http://schemas.microsoft.com/office/powerpoint/2010/main" val="200475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5131</TotalTime>
  <Words>230</Words>
  <Application>Microsoft Macintosh PowerPoint</Application>
  <PresentationFormat>Widescreen</PresentationFormat>
  <Paragraphs>43</Paragraphs>
  <Slides>9</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 Light</vt:lpstr>
      <vt:lpstr>Lato</vt:lpstr>
      <vt:lpstr>Montserrat Medium</vt:lpstr>
      <vt:lpstr>Office Theme</vt:lpstr>
      <vt:lpstr>Custom Design</vt:lpstr>
      <vt:lpstr>1_Custom Design</vt:lpstr>
      <vt:lpstr>PowerPoint Presentation</vt:lpstr>
      <vt:lpstr>Introduction to Measurements</vt:lpstr>
      <vt:lpstr>Introduction to Measurements</vt:lpstr>
      <vt:lpstr>Introduction to Measurements</vt:lpstr>
      <vt:lpstr>Introduction to Measurements</vt:lpstr>
      <vt:lpstr>Introduction to Measurements</vt:lpstr>
      <vt:lpstr>Introduction to Measurements</vt:lpstr>
      <vt:lpstr>Introduction to Measurements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426</cp:revision>
  <cp:lastPrinted>2023-03-16T06:30:06Z</cp:lastPrinted>
  <dcterms:created xsi:type="dcterms:W3CDTF">2019-04-16T02:10:14Z</dcterms:created>
  <dcterms:modified xsi:type="dcterms:W3CDTF">2023-07-12T01:16:33Z</dcterms:modified>
</cp:coreProperties>
</file>