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3760" cy="68396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0640" cy="2780640"/>
          </a:xfrm>
          <a:prstGeom prst="rect">
            <a:avLst/>
          </a:prstGeom>
          <a:ln w="0">
            <a:noFill/>
          </a:ln>
        </p:spPr>
      </p:pic>
      <p:sp>
        <p:nvSpPr>
          <p:cNvPr id="2" name="Rectangle 5"/>
          <p:cNvSpPr/>
          <p:nvPr/>
        </p:nvSpPr>
        <p:spPr>
          <a:xfrm>
            <a:off x="3487320" y="1475280"/>
            <a:ext cx="8686080" cy="38440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080" cy="3657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3760" cy="616680"/>
          </a:xfrm>
          <a:prstGeom prst="rect">
            <a:avLst/>
          </a:prstGeom>
          <a:ln w="0">
            <a:noFill/>
          </a:ln>
        </p:spPr>
      </p:pic>
      <p:sp>
        <p:nvSpPr>
          <p:cNvPr id="43" name="Rectangle 7"/>
          <p:cNvSpPr/>
          <p:nvPr/>
        </p:nvSpPr>
        <p:spPr>
          <a:xfrm>
            <a:off x="10868760" y="0"/>
            <a:ext cx="952200" cy="9522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6280" cy="1016280"/>
          </a:xfrm>
          <a:prstGeom prst="rect">
            <a:avLst/>
          </a:prstGeom>
          <a:ln w="0">
            <a:noFill/>
          </a:ln>
        </p:spPr>
      </p:pic>
      <p:sp>
        <p:nvSpPr>
          <p:cNvPr id="45" name="TextBox 9"/>
          <p:cNvSpPr/>
          <p:nvPr/>
        </p:nvSpPr>
        <p:spPr>
          <a:xfrm>
            <a:off x="185400" y="6362280"/>
            <a:ext cx="4673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4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080" cy="33663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593080"/>
            <a:ext cx="808200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Learning from True-to-Life Stories and Exploring</a:t>
            </a:r>
            <a:endParaRPr b="0" lang="en-PH" sz="3600" spc="-1" strike="noStrike">
              <a:latin typeface="Arial"/>
            </a:endParaRPr>
          </a:p>
          <a:p>
            <a:pPr algn="ctr">
              <a:lnSpc>
                <a:spcPct val="100000"/>
              </a:lnSpc>
              <a:buNone/>
            </a:pPr>
            <a:r>
              <a:rPr b="1" lang="en-US" sz="3600" spc="-1" strike="noStrike">
                <a:solidFill>
                  <a:srgbClr val="ffffff"/>
                </a:solidFill>
                <a:latin typeface="Montserrat Medium"/>
                <a:ea typeface="DejaVu Sans"/>
              </a:rPr>
              <a:t>Journalistic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1404000"/>
            <a:ext cx="10977480" cy="446184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1" lang="en-PH" sz="1800" spc="-1" strike="noStrike">
                <a:solidFill>
                  <a:srgbClr val="000000"/>
                </a:solidFill>
                <a:latin typeface="Lato"/>
                <a:ea typeface="DejaVu Sans"/>
              </a:rPr>
              <a:t>What Is a Literary Journalistic Essay?</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literary journalist essay</a:t>
            </a:r>
            <a:r>
              <a:rPr b="0" lang="en-PH" sz="1800" spc="-1" strike="noStrike">
                <a:solidFill>
                  <a:srgbClr val="000000"/>
                </a:solidFill>
                <a:latin typeface="Lato"/>
                <a:ea typeface="DejaVu Sans"/>
              </a:rPr>
              <a:t> is considered as the “literature of fact.” The writer can compose an essay on any topic, such as mental health awareness, music, sports, spirituality, or mobile gaming. Whatever the topic, the writer needs factual information to write about a person, place, event, or idea. The facts used must be verifiable.</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writing a literary journalistic essay, the writer uses other literary devices, such as dialogue, setting, characterization, and plot structure, to tell a true story about a person, place, event, or experience. The writer can choose any topic as long as it can be researched.</a:t>
            </a:r>
            <a:endParaRPr b="0" lang="en-PH" sz="1800" spc="-1" strike="noStrike">
              <a:latin typeface="Arial"/>
            </a:endParaRPr>
          </a:p>
        </p:txBody>
      </p:sp>
      <p:sp>
        <p:nvSpPr>
          <p:cNvPr id="126" name="TextBox 1"/>
          <p:cNvSpPr/>
          <p:nvPr/>
        </p:nvSpPr>
        <p:spPr>
          <a:xfrm>
            <a:off x="303840" y="-34920"/>
            <a:ext cx="1042200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Learning from True-to-Life Stories and Exploring Journalistic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720000" y="1404000"/>
            <a:ext cx="10977480" cy="446184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literary journalistic essay often requires that the writer completes some research, often extensive research, to uncover the facts. Unlike the personal essay or memoir, which is based on the writer’s own life, a literary journalistic essay is based on another person’s life, events, or experiences external to the writer’s own life.</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For you to write a literary journalistic essay, you have to briefly do the following:</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1. Select a topic.</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2. Conduct research.</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3. Write a dramatic story.</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4. Compose the lead, body, and ending of the essay</a:t>
            </a:r>
            <a:endParaRPr b="0" lang="en-PH" sz="1800" spc="-1" strike="noStrike">
              <a:latin typeface="Arial"/>
            </a:endParaRPr>
          </a:p>
        </p:txBody>
      </p:sp>
      <p:sp>
        <p:nvSpPr>
          <p:cNvPr id="128" name="TextBox 2"/>
          <p:cNvSpPr/>
          <p:nvPr/>
        </p:nvSpPr>
        <p:spPr>
          <a:xfrm>
            <a:off x="303840" y="-34920"/>
            <a:ext cx="1042200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Learning from True-to-Life Stories and Exploring Journalistic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20000" y="1404000"/>
            <a:ext cx="10977480" cy="446184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567"/>
              </a:spcBef>
              <a:spcAft>
                <a:spcPts val="567"/>
              </a:spcAft>
              <a:buNone/>
            </a:pPr>
            <a:r>
              <a:rPr b="1" lang="en-PH" sz="1800" spc="-1" strike="noStrike">
                <a:solidFill>
                  <a:srgbClr val="000000"/>
                </a:solidFill>
                <a:latin typeface="Lato"/>
                <a:ea typeface="DejaVu Sans"/>
              </a:rPr>
              <a:t>Choosing a Topic</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As a writing exercise, write about any of these suggested topics by applying what you have learned so far:</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Image You Project</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Punctuation and Communication</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Woman’s Courage</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Effective Communication</a:t>
            </a:r>
            <a:endParaRPr b="0" lang="en-PH" sz="1800" spc="-1" strike="noStrike">
              <a:latin typeface="Arial"/>
            </a:endParaRPr>
          </a:p>
        </p:txBody>
      </p:sp>
      <p:sp>
        <p:nvSpPr>
          <p:cNvPr id="130" name="TextBox 9"/>
          <p:cNvSpPr/>
          <p:nvPr/>
        </p:nvSpPr>
        <p:spPr>
          <a:xfrm>
            <a:off x="303840" y="-34920"/>
            <a:ext cx="1042200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Learning from True-to-Life Stories and Exploring Journalistic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20000" y="1404000"/>
            <a:ext cx="10977480" cy="446184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1417"/>
              </a:spcBef>
              <a:spcAft>
                <a:spcPts val="1417"/>
              </a:spcAft>
              <a:buNone/>
            </a:pPr>
            <a:r>
              <a:rPr b="1" lang="en-PH" sz="1800" spc="-1" strike="noStrike">
                <a:solidFill>
                  <a:srgbClr val="000000"/>
                </a:solidFill>
                <a:latin typeface="LaTO"/>
                <a:ea typeface="DejaVu Sans"/>
              </a:rPr>
              <a:t>General topics for a literary journalistic essay:</a:t>
            </a:r>
            <a:endParaRPr b="0" lang="en-PH" sz="1800" spc="-1" strike="noStrike">
              <a:latin typeface="Arial"/>
            </a:endParaRPr>
          </a:p>
          <a:p>
            <a:pPr algn="just">
              <a:lnSpc>
                <a:spcPct val="200000"/>
              </a:lnSpc>
              <a:spcBef>
                <a:spcPts val="1417"/>
              </a:spcBef>
              <a:spcAft>
                <a:spcPts val="1417"/>
              </a:spcAft>
              <a:buNone/>
            </a:pPr>
            <a:r>
              <a:rPr b="1" lang="en-PH" sz="1800" spc="-1" strike="noStrike">
                <a:solidFill>
                  <a:srgbClr val="000000"/>
                </a:solidFill>
                <a:latin typeface="LaTO"/>
                <a:ea typeface="DejaVu Sans"/>
              </a:rPr>
              <a:t>Biography</a:t>
            </a:r>
            <a:r>
              <a:rPr b="0" lang="en-PH" sz="1800" spc="-1" strike="noStrike">
                <a:solidFill>
                  <a:srgbClr val="000000"/>
                </a:solidFill>
                <a:latin typeface="LaTO"/>
                <a:ea typeface="DejaVu Sans"/>
              </a:rPr>
              <a:t> – It is an essay about a famous person, such as a celebrity or a president.</a:t>
            </a:r>
            <a:endParaRPr b="0" lang="en-PH" sz="1800" spc="-1" strike="noStrike">
              <a:latin typeface="Arial"/>
            </a:endParaRPr>
          </a:p>
          <a:p>
            <a:pPr algn="just">
              <a:lnSpc>
                <a:spcPct val="200000"/>
              </a:lnSpc>
              <a:spcBef>
                <a:spcPts val="1417"/>
              </a:spcBef>
              <a:spcAft>
                <a:spcPts val="1417"/>
              </a:spcAft>
              <a:buNone/>
            </a:pPr>
            <a:r>
              <a:rPr b="1" lang="en-PH" sz="1800" spc="-1" strike="noStrike">
                <a:solidFill>
                  <a:srgbClr val="000000"/>
                </a:solidFill>
                <a:latin typeface="LaTO"/>
                <a:ea typeface="DejaVu Sans"/>
              </a:rPr>
              <a:t>Sports Story</a:t>
            </a:r>
            <a:r>
              <a:rPr b="0" lang="en-PH" sz="1800" spc="-1" strike="noStrike">
                <a:solidFill>
                  <a:srgbClr val="000000"/>
                </a:solidFill>
                <a:latin typeface="LaTO"/>
                <a:ea typeface="DejaVu Sans"/>
              </a:rPr>
              <a:t> </a:t>
            </a:r>
            <a:r>
              <a:rPr b="0" lang="en-PH" sz="1800" spc="-1" strike="noStrike">
                <a:solidFill>
                  <a:srgbClr val="000000"/>
                </a:solidFill>
                <a:latin typeface="LaTO"/>
                <a:ea typeface="€^!ïþ"/>
              </a:rPr>
              <a:t>– This is a paper about a specific sporting event that has taken place. Try to </a:t>
            </a:r>
            <a:r>
              <a:rPr b="0" lang="en-PH" sz="1800" spc="-1" strike="noStrike">
                <a:solidFill>
                  <a:srgbClr val="000000"/>
                </a:solidFill>
                <a:latin typeface="LaTO"/>
                <a:ea typeface="DejaVu Sans"/>
              </a:rPr>
              <a:t>select something exciting, or perhaps, a case in which a sporting event did not go quite as planned.</a:t>
            </a:r>
            <a:endParaRPr b="0" lang="en-PH" sz="1800" spc="-1" strike="noStrike">
              <a:latin typeface="Arial"/>
            </a:endParaRPr>
          </a:p>
          <a:p>
            <a:pPr algn="just">
              <a:lnSpc>
                <a:spcPct val="200000"/>
              </a:lnSpc>
              <a:spcBef>
                <a:spcPts val="1417"/>
              </a:spcBef>
              <a:spcAft>
                <a:spcPts val="1417"/>
              </a:spcAft>
              <a:buNone/>
            </a:pPr>
            <a:r>
              <a:rPr b="1" lang="en-PH" sz="1800" spc="-1" strike="noStrike">
                <a:solidFill>
                  <a:srgbClr val="000000"/>
                </a:solidFill>
                <a:latin typeface="LaTO"/>
                <a:ea typeface="DejaVu Sans"/>
              </a:rPr>
              <a:t>A Major Political Event</a:t>
            </a:r>
            <a:r>
              <a:rPr b="0" lang="en-PH" sz="1800" spc="-1" strike="noStrike">
                <a:solidFill>
                  <a:srgbClr val="000000"/>
                </a:solidFill>
                <a:latin typeface="LaTO"/>
                <a:ea typeface="DejaVu Sans"/>
              </a:rPr>
              <a:t> – Here, you can select an important political event, such as an election or even an assassination, and write your paper about it.</a:t>
            </a:r>
            <a:endParaRPr b="0" lang="en-PH" sz="1800" spc="-1" strike="noStrike">
              <a:latin typeface="Arial"/>
            </a:endParaRPr>
          </a:p>
          <a:p>
            <a:pPr algn="just">
              <a:lnSpc>
                <a:spcPct val="200000"/>
              </a:lnSpc>
              <a:spcBef>
                <a:spcPts val="1417"/>
              </a:spcBef>
              <a:spcAft>
                <a:spcPts val="1417"/>
              </a:spcAft>
              <a:buNone/>
            </a:pPr>
            <a:endParaRPr b="0" lang="en-PH" sz="1800" spc="-1" strike="noStrike">
              <a:latin typeface="Arial"/>
            </a:endParaRPr>
          </a:p>
        </p:txBody>
      </p:sp>
      <p:sp>
        <p:nvSpPr>
          <p:cNvPr id="132" name="TextBox 3"/>
          <p:cNvSpPr/>
          <p:nvPr/>
        </p:nvSpPr>
        <p:spPr>
          <a:xfrm>
            <a:off x="303840" y="-34920"/>
            <a:ext cx="1042200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Learning from True-to-Life Stories and Exploring Journalistic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720000" y="1404000"/>
            <a:ext cx="10977480" cy="446184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1134"/>
              </a:spcBef>
              <a:spcAft>
                <a:spcPts val="1134"/>
              </a:spcAft>
              <a:buNone/>
            </a:pPr>
            <a:r>
              <a:rPr b="1" lang="en-PH" sz="1800" spc="-1" strike="noStrike">
                <a:solidFill>
                  <a:srgbClr val="000000"/>
                </a:solidFill>
                <a:latin typeface="LaTO"/>
                <a:ea typeface="DejaVu Sans"/>
              </a:rPr>
              <a:t>General topics for a literary journalistic essay:</a:t>
            </a:r>
            <a:endParaRPr b="0" lang="en-PH" sz="1800" spc="-1" strike="noStrike">
              <a:latin typeface="Arial"/>
            </a:endParaRPr>
          </a:p>
          <a:p>
            <a:pPr algn="just">
              <a:lnSpc>
                <a:spcPct val="200000"/>
              </a:lnSpc>
              <a:buNone/>
            </a:pPr>
            <a:r>
              <a:rPr b="1" lang="en-PH" sz="1800" spc="-1" strike="noStrike">
                <a:solidFill>
                  <a:srgbClr val="000000"/>
                </a:solidFill>
                <a:latin typeface="LaTO"/>
                <a:ea typeface="DejaVu Sans"/>
              </a:rPr>
              <a:t>An Adventure</a:t>
            </a:r>
            <a:r>
              <a:rPr b="0" lang="en-PH" sz="1800" spc="-1" strike="noStrike">
                <a:solidFill>
                  <a:srgbClr val="000000"/>
                </a:solidFill>
                <a:latin typeface="LaTO"/>
                <a:ea typeface="DejaVu Sans"/>
              </a:rPr>
              <a:t> – You can select an adventure story to write your paper about. For example, you can write about the adventures of a famous explorer.</a:t>
            </a:r>
            <a:endParaRPr b="0" lang="en-PH" sz="1800" spc="-1" strike="noStrike">
              <a:latin typeface="Arial"/>
            </a:endParaRPr>
          </a:p>
          <a:p>
            <a:pPr algn="just">
              <a:lnSpc>
                <a:spcPct val="200000"/>
              </a:lnSpc>
              <a:buNone/>
            </a:pPr>
            <a:r>
              <a:rPr b="1" lang="en-PH" sz="1800" spc="-1" strike="noStrike">
                <a:solidFill>
                  <a:srgbClr val="000000"/>
                </a:solidFill>
                <a:latin typeface="LaTO"/>
                <a:ea typeface="DejaVu Sans"/>
              </a:rPr>
              <a:t>Story of an Invention</a:t>
            </a:r>
            <a:r>
              <a:rPr b="0" lang="en-PH" sz="1800" spc="-1" strike="noStrike">
                <a:solidFill>
                  <a:srgbClr val="000000"/>
                </a:solidFill>
                <a:latin typeface="LaTO"/>
                <a:ea typeface="DejaVu Sans"/>
              </a:rPr>
              <a:t> – This topic is about how a certain item, or even a service, was invented. For example, you can write about how the microwave oven was invented or how postal services came into being.</a:t>
            </a:r>
            <a:endParaRPr b="0" lang="en-PH" sz="1800" spc="-1" strike="noStrike">
              <a:latin typeface="Arial"/>
            </a:endParaRPr>
          </a:p>
          <a:p>
            <a:pPr algn="just">
              <a:lnSpc>
                <a:spcPct val="200000"/>
              </a:lnSpc>
              <a:buNone/>
            </a:pPr>
            <a:r>
              <a:rPr b="1" lang="en-PH" sz="1800" spc="-1" strike="noStrike">
                <a:solidFill>
                  <a:srgbClr val="000000"/>
                </a:solidFill>
                <a:latin typeface="LaTO"/>
                <a:ea typeface="DejaVu Sans"/>
              </a:rPr>
              <a:t>An Important Historical Event</a:t>
            </a:r>
            <a:r>
              <a:rPr b="0" lang="en-PH" sz="1800" spc="-1" strike="noStrike">
                <a:solidFill>
                  <a:srgbClr val="000000"/>
                </a:solidFill>
                <a:latin typeface="LaTO"/>
                <a:ea typeface="DejaVu Sans"/>
              </a:rPr>
              <a:t> – This is an important historical event to write your paper about. The historical event you choose should have had some important consequences of some sort, such as a war.</a:t>
            </a:r>
            <a:endParaRPr b="0" lang="en-PH" sz="1800" spc="-1" strike="noStrike">
              <a:latin typeface="Arial"/>
            </a:endParaRPr>
          </a:p>
          <a:p>
            <a:pPr algn="just">
              <a:lnSpc>
                <a:spcPct val="200000"/>
              </a:lnSpc>
              <a:spcBef>
                <a:spcPts val="1134"/>
              </a:spcBef>
              <a:spcAft>
                <a:spcPts val="1134"/>
              </a:spcAft>
              <a:buNone/>
            </a:pPr>
            <a:endParaRPr b="0" lang="en-PH" sz="1800" spc="-1" strike="noStrike">
              <a:latin typeface="Arial"/>
            </a:endParaRPr>
          </a:p>
        </p:txBody>
      </p:sp>
      <p:sp>
        <p:nvSpPr>
          <p:cNvPr id="134" name="TextBox 4"/>
          <p:cNvSpPr/>
          <p:nvPr/>
        </p:nvSpPr>
        <p:spPr>
          <a:xfrm>
            <a:off x="303840" y="-34920"/>
            <a:ext cx="1042200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Learning from True-to-Life Stories and Exploring Journalistic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20000" y="1404000"/>
            <a:ext cx="10977480" cy="446184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1984"/>
              </a:spcBef>
              <a:spcAft>
                <a:spcPts val="1984"/>
              </a:spcAft>
              <a:buNone/>
            </a:pPr>
            <a:r>
              <a:rPr b="1" lang="en-PH" sz="1800" spc="-1" strike="noStrike">
                <a:solidFill>
                  <a:srgbClr val="000000"/>
                </a:solidFill>
                <a:latin typeface="LaTO"/>
                <a:ea typeface="DejaVu Sans"/>
              </a:rPr>
              <a:t>General topics for a literary journalistic essay:</a:t>
            </a:r>
            <a:endParaRPr b="0" lang="en-PH" sz="1800" spc="-1" strike="noStrike">
              <a:latin typeface="Arial"/>
            </a:endParaRPr>
          </a:p>
          <a:p>
            <a:pPr algn="just">
              <a:lnSpc>
                <a:spcPct val="200000"/>
              </a:lnSpc>
              <a:spcBef>
                <a:spcPts val="850"/>
              </a:spcBef>
              <a:spcAft>
                <a:spcPts val="850"/>
              </a:spcAft>
              <a:buNone/>
            </a:pPr>
            <a:r>
              <a:rPr b="1" lang="en-PH" sz="1800" spc="-1" strike="noStrike">
                <a:solidFill>
                  <a:srgbClr val="000000"/>
                </a:solidFill>
                <a:latin typeface="LaTO"/>
                <a:ea typeface="DejaVu Sans"/>
              </a:rPr>
              <a:t>Story of a Discovery</a:t>
            </a:r>
            <a:r>
              <a:rPr b="0" lang="en-PH" sz="1800" spc="-1" strike="noStrike">
                <a:solidFill>
                  <a:srgbClr val="000000"/>
                </a:solidFill>
                <a:latin typeface="LaTO"/>
                <a:ea typeface="DejaVu Sans"/>
              </a:rPr>
              <a:t> – You can write your paper about the discovery of an important place, like an ancient city or tomb.</a:t>
            </a:r>
            <a:endParaRPr b="0" lang="en-PH" sz="1800" spc="-1" strike="noStrike">
              <a:latin typeface="Arial"/>
            </a:endParaRPr>
          </a:p>
          <a:p>
            <a:pPr algn="just">
              <a:lnSpc>
                <a:spcPct val="200000"/>
              </a:lnSpc>
              <a:spcBef>
                <a:spcPts val="850"/>
              </a:spcBef>
              <a:spcAft>
                <a:spcPts val="850"/>
              </a:spcAft>
              <a:buNone/>
            </a:pPr>
            <a:r>
              <a:rPr b="1" lang="en-PH" sz="1800" spc="-1" strike="noStrike">
                <a:solidFill>
                  <a:srgbClr val="000000"/>
                </a:solidFill>
                <a:latin typeface="LaTO"/>
                <a:ea typeface="DejaVu Sans"/>
              </a:rPr>
              <a:t>A Family Saga</a:t>
            </a:r>
            <a:r>
              <a:rPr b="0" lang="en-PH" sz="1800" spc="-1" strike="noStrike">
                <a:solidFill>
                  <a:srgbClr val="000000"/>
                </a:solidFill>
                <a:latin typeface="LaTO"/>
                <a:ea typeface="DejaVu Sans"/>
              </a:rPr>
              <a:t> – You can choose a famous family and write your paper as a family saga about them.</a:t>
            </a:r>
            <a:endParaRPr b="0" lang="en-PH" sz="1800" spc="-1" strike="noStrike">
              <a:latin typeface="Arial"/>
            </a:endParaRPr>
          </a:p>
          <a:p>
            <a:pPr algn="just">
              <a:lnSpc>
                <a:spcPct val="200000"/>
              </a:lnSpc>
              <a:spcBef>
                <a:spcPts val="850"/>
              </a:spcBef>
              <a:spcAft>
                <a:spcPts val="850"/>
              </a:spcAft>
              <a:buNone/>
            </a:pPr>
            <a:r>
              <a:rPr b="1" lang="en-PH" sz="1800" spc="-1" strike="noStrike">
                <a:solidFill>
                  <a:srgbClr val="000000"/>
                </a:solidFill>
                <a:latin typeface="LaTO"/>
                <a:ea typeface="DejaVu Sans"/>
              </a:rPr>
              <a:t>Story of a Business Enterprise</a:t>
            </a:r>
            <a:r>
              <a:rPr b="0" lang="en-PH" sz="1800" spc="-1" strike="noStrike">
                <a:solidFill>
                  <a:srgbClr val="000000"/>
                </a:solidFill>
                <a:latin typeface="LaTO"/>
                <a:ea typeface="DejaVu Sans"/>
              </a:rPr>
              <a:t> – You can write your paper about the rise, and perhaps fall, of a famous or global business.</a:t>
            </a:r>
            <a:endParaRPr b="0" lang="en-PH" sz="1800" spc="-1" strike="noStrike">
              <a:latin typeface="Arial"/>
            </a:endParaRPr>
          </a:p>
          <a:p>
            <a:pPr algn="just">
              <a:lnSpc>
                <a:spcPct val="200000"/>
              </a:lnSpc>
              <a:spcBef>
                <a:spcPts val="1984"/>
              </a:spcBef>
              <a:spcAft>
                <a:spcPts val="1984"/>
              </a:spcAft>
              <a:buNone/>
            </a:pPr>
            <a:endParaRPr b="0" lang="en-PH" sz="1800" spc="-1" strike="noStrike">
              <a:latin typeface="Arial"/>
            </a:endParaRPr>
          </a:p>
        </p:txBody>
      </p:sp>
      <p:sp>
        <p:nvSpPr>
          <p:cNvPr id="136" name="TextBox 5"/>
          <p:cNvSpPr/>
          <p:nvPr/>
        </p:nvSpPr>
        <p:spPr>
          <a:xfrm>
            <a:off x="303840" y="-34920"/>
            <a:ext cx="1042200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Learning from True-to-Life Stories and Exploring Journalistic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720000" y="900000"/>
            <a:ext cx="10977480" cy="514692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283"/>
              </a:spcBef>
              <a:spcAft>
                <a:spcPts val="283"/>
              </a:spcAft>
              <a:buNone/>
            </a:pPr>
            <a:r>
              <a:rPr b="1" lang="en-PH" sz="2400" spc="-1" strike="noStrike">
                <a:solidFill>
                  <a:srgbClr val="000000"/>
                </a:solidFill>
                <a:latin typeface="LaTO"/>
                <a:ea typeface="DejaVu Sans"/>
              </a:rPr>
              <a:t>ACTIVITY:</a:t>
            </a:r>
            <a:r>
              <a:rPr b="1" lang="en-PH" sz="1800" spc="-1" strike="noStrike">
                <a:solidFill>
                  <a:srgbClr val="000000"/>
                </a:solidFill>
                <a:latin typeface="LaTO"/>
                <a:ea typeface="DejaVu Sans"/>
              </a:rPr>
              <a:t> Choose the letter of the correct answer.</a:t>
            </a:r>
            <a:endParaRPr b="0" lang="en-PH" sz="1800" spc="-1" strike="noStrike">
              <a:latin typeface="Arial"/>
            </a:endParaRPr>
          </a:p>
          <a:p>
            <a:pPr algn="just">
              <a:lnSpc>
                <a:spcPct val="100000"/>
              </a:lnSpc>
              <a:spcBef>
                <a:spcPts val="283"/>
              </a:spcBef>
              <a:spcAft>
                <a:spcPts val="283"/>
              </a:spcAft>
              <a:buNone/>
            </a:pPr>
            <a:r>
              <a:rPr b="0" lang="en-PH" sz="1800" spc="-1" strike="noStrike">
                <a:solidFill>
                  <a:srgbClr val="000000"/>
                </a:solidFill>
                <a:latin typeface="LaTO"/>
                <a:ea typeface="€^!ïþ"/>
              </a:rPr>
              <a:t>1. Writing a literary journalistic essay involves _______.</a:t>
            </a:r>
            <a:endParaRPr b="0" lang="en-PH" sz="1800" spc="-1" strike="noStrike">
              <a:latin typeface="Arial"/>
            </a:endParaRPr>
          </a:p>
          <a:p>
            <a:pPr algn="just">
              <a:lnSpc>
                <a:spcPct val="100000"/>
              </a:lnSpc>
              <a:buNone/>
            </a:pPr>
            <a:r>
              <a:rPr b="0" lang="en-PH" sz="1800" spc="-1" strike="noStrike">
                <a:solidFill>
                  <a:srgbClr val="000000"/>
                </a:solidFill>
                <a:latin typeface="LaTO"/>
                <a:ea typeface="€^!ïþ"/>
              </a:rPr>
              <a:t>	</a:t>
            </a:r>
            <a:r>
              <a:rPr b="0" lang="en-PH" sz="1800" spc="-1" strike="noStrike">
                <a:solidFill>
                  <a:srgbClr val="000000"/>
                </a:solidFill>
                <a:latin typeface="LaTO"/>
                <a:ea typeface="€^!ïþ"/>
              </a:rPr>
              <a:t>A. a lot of time</a:t>
            </a:r>
            <a:r>
              <a:rPr b="0" lang="en-PH" sz="1800" spc="-1" strike="noStrike">
                <a:solidFill>
                  <a:srgbClr val="000000"/>
                </a:solidFill>
                <a:latin typeface="LaTO"/>
                <a:ea typeface="€^!ïþ"/>
              </a:rPr>
              <a:t>	</a:t>
            </a:r>
            <a:r>
              <a:rPr b="0" lang="en-PH" sz="1800" spc="-1" strike="noStrike">
                <a:solidFill>
                  <a:srgbClr val="000000"/>
                </a:solidFill>
                <a:latin typeface="LaTO"/>
                <a:ea typeface="€^!ïþ"/>
              </a:rPr>
              <a:t>	</a:t>
            </a:r>
            <a:r>
              <a:rPr b="0" lang="en-PH" sz="1800" spc="-1" strike="noStrike">
                <a:solidFill>
                  <a:srgbClr val="000000"/>
                </a:solidFill>
                <a:latin typeface="LaTO"/>
                <a:ea typeface="€^!ïþ"/>
              </a:rPr>
              <a:t>	</a:t>
            </a:r>
            <a:r>
              <a:rPr b="0" lang="en-PH" sz="1800" spc="-1" strike="noStrike">
                <a:solidFill>
                  <a:srgbClr val="000000"/>
                </a:solidFill>
                <a:latin typeface="LaTO"/>
                <a:ea typeface="€^!ïþ"/>
              </a:rPr>
              <a:t>	</a:t>
            </a:r>
            <a:r>
              <a:rPr b="0" lang="en-PH" sz="1800" spc="-1" strike="noStrike">
                <a:solidFill>
                  <a:srgbClr val="000000"/>
                </a:solidFill>
                <a:latin typeface="LaTO"/>
                <a:ea typeface="€^!ïþ"/>
              </a:rPr>
              <a:t>C. no research at all</a:t>
            </a:r>
            <a:endParaRPr b="0" lang="en-PH" sz="1800" spc="-1" strike="noStrike">
              <a:latin typeface="Arial"/>
            </a:endParaRPr>
          </a:p>
          <a:p>
            <a:pPr algn="just">
              <a:lnSpc>
                <a:spcPct val="100000"/>
              </a:lnSpc>
              <a:buNone/>
            </a:pPr>
            <a:r>
              <a:rPr b="0" lang="en-PH" sz="1800" spc="-1" strike="noStrike">
                <a:solidFill>
                  <a:srgbClr val="000000"/>
                </a:solidFill>
                <a:latin typeface="LaTO"/>
                <a:ea typeface="€^!ïþ"/>
              </a:rPr>
              <a:t>	</a:t>
            </a:r>
            <a:r>
              <a:rPr b="0" lang="en-PH" sz="1800" spc="-1" strike="noStrike">
                <a:solidFill>
                  <a:srgbClr val="000000"/>
                </a:solidFill>
                <a:latin typeface="LaTO"/>
                <a:ea typeface="€^!ïþ"/>
              </a:rPr>
              <a:t>B. extensive research</a:t>
            </a:r>
            <a:r>
              <a:rPr b="0" lang="en-PH" sz="1800" spc="-1" strike="noStrike">
                <a:solidFill>
                  <a:srgbClr val="000000"/>
                </a:solidFill>
                <a:latin typeface="LaTO"/>
                <a:ea typeface="€^!ïþ"/>
              </a:rPr>
              <a:t>	</a:t>
            </a:r>
            <a:r>
              <a:rPr b="0" lang="en-PH" sz="1800" spc="-1" strike="noStrike">
                <a:solidFill>
                  <a:srgbClr val="000000"/>
                </a:solidFill>
                <a:latin typeface="LaTO"/>
                <a:ea typeface="€^!ïþ"/>
              </a:rPr>
              <a:t>	</a:t>
            </a:r>
            <a:r>
              <a:rPr b="0" lang="en-PH" sz="1800" spc="-1" strike="noStrike">
                <a:solidFill>
                  <a:srgbClr val="000000"/>
                </a:solidFill>
                <a:latin typeface="LaTO"/>
                <a:ea typeface="€^!ïþ"/>
              </a:rPr>
              <a:t>	</a:t>
            </a:r>
            <a:r>
              <a:rPr b="0" lang="en-PH" sz="1800" spc="-1" strike="noStrike">
                <a:solidFill>
                  <a:srgbClr val="000000"/>
                </a:solidFill>
                <a:latin typeface="LaTO"/>
                <a:ea typeface="€^!ïþ"/>
              </a:rPr>
              <a:t>D. writer’s emotions and feelings</a:t>
            </a:r>
            <a:endParaRPr b="0" lang="en-PH" sz="1800" spc="-1" strike="noStrike">
              <a:latin typeface="Arial"/>
            </a:endParaRPr>
          </a:p>
          <a:p>
            <a:pPr algn="just">
              <a:lnSpc>
                <a:spcPct val="100000"/>
              </a:lnSpc>
              <a:buNone/>
            </a:pPr>
            <a:r>
              <a:rPr b="0" lang="en-PH" sz="1800" spc="-1" strike="noStrike">
                <a:solidFill>
                  <a:srgbClr val="000000"/>
                </a:solidFill>
                <a:latin typeface="LaTO"/>
                <a:ea typeface="€^!ïþ"/>
              </a:rPr>
              <a:t>2. Unlike a memoir, a literary journalistic essay is based on _______.</a:t>
            </a:r>
            <a:endParaRPr b="0" lang="en-PH" sz="1800" spc="-1" strike="noStrike">
              <a:latin typeface="Arial"/>
            </a:endParaRPr>
          </a:p>
          <a:p>
            <a:pPr algn="just">
              <a:lnSpc>
                <a:spcPct val="100000"/>
              </a:lnSpc>
              <a:buNone/>
            </a:pPr>
            <a:r>
              <a:rPr b="0" lang="en-PH" sz="1800" spc="-1" strike="noStrike">
                <a:solidFill>
                  <a:srgbClr val="000000"/>
                </a:solidFill>
                <a:latin typeface="LaTO"/>
                <a:ea typeface="€^!ïþ"/>
              </a:rPr>
              <a:t>	</a:t>
            </a:r>
            <a:r>
              <a:rPr b="0" lang="en-PH" sz="1800" spc="-1" strike="noStrike">
                <a:solidFill>
                  <a:srgbClr val="000000"/>
                </a:solidFill>
                <a:latin typeface="LaTO"/>
                <a:ea typeface="€^!ïþ"/>
              </a:rPr>
              <a:t>A. your own story</a:t>
            </a:r>
            <a:r>
              <a:rPr b="0" lang="en-PH" sz="1800" spc="-1" strike="noStrike">
                <a:solidFill>
                  <a:srgbClr val="000000"/>
                </a:solidFill>
                <a:latin typeface="LaTO"/>
                <a:ea typeface="€^!ïþ"/>
              </a:rPr>
              <a:t>	</a:t>
            </a:r>
            <a:r>
              <a:rPr b="0" lang="en-PH" sz="1800" spc="-1" strike="noStrike">
                <a:solidFill>
                  <a:srgbClr val="000000"/>
                </a:solidFill>
                <a:latin typeface="LaTO"/>
                <a:ea typeface="€^!ïþ"/>
              </a:rPr>
              <a:t>	</a:t>
            </a:r>
            <a:r>
              <a:rPr b="0" lang="en-PH" sz="1800" spc="-1" strike="noStrike">
                <a:solidFill>
                  <a:srgbClr val="000000"/>
                </a:solidFill>
                <a:latin typeface="LaTO"/>
                <a:ea typeface="€^!ïþ"/>
              </a:rPr>
              <a:t>	</a:t>
            </a:r>
            <a:r>
              <a:rPr b="0" lang="en-PH" sz="1800" spc="-1" strike="noStrike">
                <a:solidFill>
                  <a:srgbClr val="000000"/>
                </a:solidFill>
                <a:latin typeface="LaTO"/>
                <a:ea typeface="€^!ïþ"/>
              </a:rPr>
              <a:t>	</a:t>
            </a:r>
            <a:r>
              <a:rPr b="0" lang="en-PH" sz="1800" spc="-1" strike="noStrike">
                <a:solidFill>
                  <a:srgbClr val="000000"/>
                </a:solidFill>
                <a:latin typeface="LaTO"/>
                <a:ea typeface="€^!ïþ"/>
              </a:rPr>
              <a:t>C. your personal experiences</a:t>
            </a:r>
            <a:endParaRPr b="0" lang="en-PH" sz="1800" spc="-1" strike="noStrike">
              <a:latin typeface="Arial"/>
            </a:endParaRPr>
          </a:p>
          <a:p>
            <a:pPr algn="just">
              <a:lnSpc>
                <a:spcPct val="100000"/>
              </a:lnSpc>
              <a:buNone/>
            </a:pPr>
            <a:r>
              <a:rPr b="0" lang="en-PH" sz="1800" spc="-1" strike="noStrike">
                <a:solidFill>
                  <a:srgbClr val="000000"/>
                </a:solidFill>
                <a:latin typeface="LaTO"/>
                <a:ea typeface="€^!ïþ"/>
              </a:rPr>
              <a:t>	</a:t>
            </a:r>
            <a:r>
              <a:rPr b="0" lang="en-PH" sz="1800" spc="-1" strike="noStrike">
                <a:solidFill>
                  <a:srgbClr val="000000"/>
                </a:solidFill>
                <a:latin typeface="LaTO"/>
                <a:ea typeface="€^!ïþ"/>
              </a:rPr>
              <a:t>B. own opinions and insights</a:t>
            </a:r>
            <a:r>
              <a:rPr b="0" lang="en-PH" sz="1800" spc="-1" strike="noStrike">
                <a:solidFill>
                  <a:srgbClr val="000000"/>
                </a:solidFill>
                <a:latin typeface="LaTO"/>
                <a:ea typeface="€^!ïþ"/>
              </a:rPr>
              <a:t>	</a:t>
            </a:r>
            <a:r>
              <a:rPr b="0" lang="en-PH" sz="1800" spc="-1" strike="noStrike">
                <a:solidFill>
                  <a:srgbClr val="000000"/>
                </a:solidFill>
                <a:latin typeface="LaTO"/>
                <a:ea typeface="€^!ïþ"/>
              </a:rPr>
              <a:t>D. another person’s life, experience, or event</a:t>
            </a:r>
            <a:endParaRPr b="0" lang="en-PH" sz="1800" spc="-1" strike="noStrike">
              <a:latin typeface="Arial"/>
            </a:endParaRPr>
          </a:p>
          <a:p>
            <a:pPr algn="just">
              <a:lnSpc>
                <a:spcPct val="100000"/>
              </a:lnSpc>
              <a:buNone/>
            </a:pPr>
            <a:r>
              <a:rPr b="0" lang="en-PH" sz="1800" spc="-1" strike="noStrike">
                <a:solidFill>
                  <a:srgbClr val="000000"/>
                </a:solidFill>
                <a:latin typeface="LaTO"/>
                <a:ea typeface="€^!ïþ"/>
              </a:rPr>
              <a:t>3. What is a creative nonfiction piece that is considered as the “literature of fact”?</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literature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literary journalistic essay</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journalism essay</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literary journalism essay</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4. Which among the following should come first on writing a literary journalistic essay?</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Select a topic.</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Conduct research.</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Choose a title.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Compose the lead, body, and ending of the essay.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5. Contents of a literary journalistic essay must be factual and based on factual information.</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true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both a and b</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false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none of the above</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200000"/>
              </a:lnSpc>
              <a:spcBef>
                <a:spcPts val="1417"/>
              </a:spcBef>
              <a:spcAft>
                <a:spcPts val="1417"/>
              </a:spcAft>
              <a:buNone/>
            </a:pPr>
            <a:endParaRPr b="0" lang="en-PH" sz="1800" spc="-1" strike="noStrike">
              <a:latin typeface="Arial"/>
            </a:endParaRPr>
          </a:p>
        </p:txBody>
      </p:sp>
      <p:sp>
        <p:nvSpPr>
          <p:cNvPr id="138" name="TextBox 8"/>
          <p:cNvSpPr/>
          <p:nvPr/>
        </p:nvSpPr>
        <p:spPr>
          <a:xfrm>
            <a:off x="303840" y="-34920"/>
            <a:ext cx="1042200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Learning from True-to-Life Stories and Exploring Journalistic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720000" y="1080000"/>
            <a:ext cx="10977480" cy="446184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567"/>
              </a:spcBef>
              <a:spcAft>
                <a:spcPts val="567"/>
              </a:spcAft>
              <a:buNone/>
            </a:pPr>
            <a:r>
              <a:rPr b="1" lang="en-PH" sz="2400" spc="-1" strike="noStrike">
                <a:solidFill>
                  <a:srgbClr val="c9211e"/>
                </a:solidFill>
                <a:latin typeface="LaTO"/>
                <a:ea typeface="DejaVu Sans"/>
              </a:rPr>
              <a:t>ANSWER</a:t>
            </a:r>
            <a:r>
              <a:rPr b="1" lang="en-PH" sz="2400" spc="-1" strike="noStrike">
                <a:solidFill>
                  <a:srgbClr val="000000"/>
                </a:solidFill>
                <a:latin typeface="LaTO"/>
                <a:ea typeface="DejaVu Sans"/>
              </a:rPr>
              <a:t>:</a:t>
            </a:r>
            <a:r>
              <a:rPr b="1" lang="en-PH" sz="1800" spc="-1" strike="noStrike">
                <a:solidFill>
                  <a:srgbClr val="000000"/>
                </a:solidFill>
                <a:latin typeface="LaTO"/>
                <a:ea typeface="DejaVu Sans"/>
              </a:rPr>
              <a:t> Choose the letter of the correct answer.</a:t>
            </a:r>
            <a:endParaRPr b="0" lang="en-PH" sz="1800" spc="-1" strike="noStrike">
              <a:latin typeface="Arial"/>
            </a:endParaRPr>
          </a:p>
          <a:p>
            <a:pPr>
              <a:lnSpc>
                <a:spcPct val="100000"/>
              </a:lnSpc>
              <a:buNone/>
            </a:pPr>
            <a:r>
              <a:rPr b="0" lang="en-PH" sz="1800" spc="-1" strike="noStrike">
                <a:solidFill>
                  <a:srgbClr val="000000"/>
                </a:solidFill>
                <a:latin typeface="LaTO"/>
                <a:ea typeface="€^!ïþ"/>
              </a:rPr>
              <a:t>1. Writing a literary journalistic essay involves _______.</a:t>
            </a:r>
            <a:endParaRPr b="0" lang="en-PH" sz="1800" spc="-1" strike="noStrike">
              <a:latin typeface="Arial"/>
            </a:endParaRPr>
          </a:p>
          <a:p>
            <a:pPr>
              <a:lnSpc>
                <a:spcPct val="100000"/>
              </a:lnSpc>
              <a:buNone/>
            </a:pPr>
            <a:r>
              <a:rPr b="0" lang="en-PH" sz="1800" spc="-1" strike="noStrike">
                <a:solidFill>
                  <a:srgbClr val="000000"/>
                </a:solidFill>
                <a:latin typeface="LaTO"/>
                <a:ea typeface="€^!ïþ"/>
              </a:rPr>
              <a:t>	</a:t>
            </a:r>
            <a:r>
              <a:rPr b="0" lang="en-PH" sz="1800" spc="-1" strike="noStrike">
                <a:solidFill>
                  <a:srgbClr val="000000"/>
                </a:solidFill>
                <a:latin typeface="LaTO"/>
                <a:ea typeface="€^!ïþ"/>
              </a:rPr>
              <a:t>A. a lot of time</a:t>
            </a:r>
            <a:r>
              <a:rPr b="0" lang="en-PH" sz="1800" spc="-1" strike="noStrike">
                <a:solidFill>
                  <a:srgbClr val="000000"/>
                </a:solidFill>
                <a:latin typeface="LaTO"/>
                <a:ea typeface="€^!ïþ"/>
              </a:rPr>
              <a:t>	</a:t>
            </a:r>
            <a:r>
              <a:rPr b="0" lang="en-PH" sz="1800" spc="-1" strike="noStrike">
                <a:solidFill>
                  <a:srgbClr val="000000"/>
                </a:solidFill>
                <a:latin typeface="LaTO"/>
                <a:ea typeface="€^!ïþ"/>
              </a:rPr>
              <a:t>	</a:t>
            </a:r>
            <a:r>
              <a:rPr b="0" lang="en-PH" sz="1800" spc="-1" strike="noStrike">
                <a:solidFill>
                  <a:srgbClr val="000000"/>
                </a:solidFill>
                <a:latin typeface="LaTO"/>
                <a:ea typeface="€^!ïþ"/>
              </a:rPr>
              <a:t>	</a:t>
            </a:r>
            <a:r>
              <a:rPr b="0" lang="en-PH" sz="1800" spc="-1" strike="noStrike">
                <a:solidFill>
                  <a:srgbClr val="000000"/>
                </a:solidFill>
                <a:latin typeface="LaTO"/>
                <a:ea typeface="€^!ïþ"/>
              </a:rPr>
              <a:t>	</a:t>
            </a:r>
            <a:r>
              <a:rPr b="0" lang="en-PH" sz="1800" spc="-1" strike="noStrike">
                <a:solidFill>
                  <a:srgbClr val="000000"/>
                </a:solidFill>
                <a:latin typeface="LaTO"/>
                <a:ea typeface="€^!ïþ"/>
              </a:rPr>
              <a:t>C. no research at all</a:t>
            </a:r>
            <a:endParaRPr b="0" lang="en-PH" sz="1800" spc="-1" strike="noStrike">
              <a:latin typeface="Arial"/>
            </a:endParaRPr>
          </a:p>
          <a:p>
            <a:pPr>
              <a:lnSpc>
                <a:spcPct val="100000"/>
              </a:lnSpc>
              <a:buNone/>
            </a:pPr>
            <a:r>
              <a:rPr b="0" lang="en-PH" sz="1800" spc="-1" strike="noStrike">
                <a:solidFill>
                  <a:srgbClr val="000000"/>
                </a:solidFill>
                <a:latin typeface="LaTO"/>
                <a:ea typeface="€^!ïþ"/>
              </a:rPr>
              <a:t>	</a:t>
            </a:r>
            <a:r>
              <a:rPr b="0" lang="en-PH" sz="1800" spc="-1" strike="noStrike">
                <a:solidFill>
                  <a:srgbClr val="c9211e"/>
                </a:solidFill>
                <a:latin typeface="LaTO"/>
                <a:ea typeface="€^!ïþ"/>
              </a:rPr>
              <a:t>B. extensive research</a:t>
            </a:r>
            <a:r>
              <a:rPr b="0" lang="en-PH" sz="1800" spc="-1" strike="noStrike">
                <a:solidFill>
                  <a:srgbClr val="c9211e"/>
                </a:solidFill>
                <a:latin typeface="LaTO"/>
                <a:ea typeface="€^!ïþ"/>
              </a:rPr>
              <a:t>	</a:t>
            </a:r>
            <a:r>
              <a:rPr b="0" lang="en-PH" sz="1800" spc="-1" strike="noStrike">
                <a:solidFill>
                  <a:srgbClr val="000000"/>
                </a:solidFill>
                <a:latin typeface="LaTO"/>
                <a:ea typeface="€^!ïþ"/>
              </a:rPr>
              <a:t>	</a:t>
            </a:r>
            <a:r>
              <a:rPr b="0" lang="en-PH" sz="1800" spc="-1" strike="noStrike">
                <a:solidFill>
                  <a:srgbClr val="000000"/>
                </a:solidFill>
                <a:latin typeface="LaTO"/>
                <a:ea typeface="€^!ïþ"/>
              </a:rPr>
              <a:t>	</a:t>
            </a:r>
            <a:r>
              <a:rPr b="0" lang="en-PH" sz="1800" spc="-1" strike="noStrike">
                <a:solidFill>
                  <a:srgbClr val="000000"/>
                </a:solidFill>
                <a:latin typeface="LaTO"/>
                <a:ea typeface="€^!ïþ"/>
              </a:rPr>
              <a:t>D. writer’s emotions and feelings</a:t>
            </a:r>
            <a:endParaRPr b="0" lang="en-PH" sz="1800" spc="-1" strike="noStrike">
              <a:latin typeface="Arial"/>
            </a:endParaRPr>
          </a:p>
          <a:p>
            <a:pPr>
              <a:lnSpc>
                <a:spcPct val="100000"/>
              </a:lnSpc>
              <a:buNone/>
            </a:pPr>
            <a:r>
              <a:rPr b="0" lang="en-PH" sz="1800" spc="-1" strike="noStrike">
                <a:solidFill>
                  <a:srgbClr val="000000"/>
                </a:solidFill>
                <a:latin typeface="LaTO"/>
                <a:ea typeface="€^!ïþ"/>
              </a:rPr>
              <a:t>2. Unlike a memoir, a literary journalistic essay is based on _______.</a:t>
            </a:r>
            <a:endParaRPr b="0" lang="en-PH" sz="1800" spc="-1" strike="noStrike">
              <a:latin typeface="Arial"/>
            </a:endParaRPr>
          </a:p>
          <a:p>
            <a:pPr>
              <a:lnSpc>
                <a:spcPct val="100000"/>
              </a:lnSpc>
              <a:buNone/>
            </a:pPr>
            <a:r>
              <a:rPr b="0" lang="en-PH" sz="1800" spc="-1" strike="noStrike">
                <a:solidFill>
                  <a:srgbClr val="000000"/>
                </a:solidFill>
                <a:latin typeface="LaTO"/>
                <a:ea typeface="€^!ïþ"/>
              </a:rPr>
              <a:t>	</a:t>
            </a:r>
            <a:r>
              <a:rPr b="0" lang="en-PH" sz="1800" spc="-1" strike="noStrike">
                <a:solidFill>
                  <a:srgbClr val="000000"/>
                </a:solidFill>
                <a:latin typeface="LaTO"/>
                <a:ea typeface="€^!ïþ"/>
              </a:rPr>
              <a:t>A. your own story</a:t>
            </a:r>
            <a:r>
              <a:rPr b="0" lang="en-PH" sz="1800" spc="-1" strike="noStrike">
                <a:solidFill>
                  <a:srgbClr val="000000"/>
                </a:solidFill>
                <a:latin typeface="LaTO"/>
                <a:ea typeface="€^!ïþ"/>
              </a:rPr>
              <a:t>	</a:t>
            </a:r>
            <a:r>
              <a:rPr b="0" lang="en-PH" sz="1800" spc="-1" strike="noStrike">
                <a:solidFill>
                  <a:srgbClr val="000000"/>
                </a:solidFill>
                <a:latin typeface="LaTO"/>
                <a:ea typeface="€^!ïþ"/>
              </a:rPr>
              <a:t>	</a:t>
            </a:r>
            <a:r>
              <a:rPr b="0" lang="en-PH" sz="1800" spc="-1" strike="noStrike">
                <a:solidFill>
                  <a:srgbClr val="000000"/>
                </a:solidFill>
                <a:latin typeface="LaTO"/>
                <a:ea typeface="€^!ïþ"/>
              </a:rPr>
              <a:t>	</a:t>
            </a:r>
            <a:r>
              <a:rPr b="0" lang="en-PH" sz="1800" spc="-1" strike="noStrike">
                <a:solidFill>
                  <a:srgbClr val="000000"/>
                </a:solidFill>
                <a:latin typeface="LaTO"/>
                <a:ea typeface="€^!ïþ"/>
              </a:rPr>
              <a:t>	</a:t>
            </a:r>
            <a:r>
              <a:rPr b="0" lang="en-PH" sz="1800" spc="-1" strike="noStrike">
                <a:solidFill>
                  <a:srgbClr val="000000"/>
                </a:solidFill>
                <a:latin typeface="LaTO"/>
                <a:ea typeface="€^!ïþ"/>
              </a:rPr>
              <a:t>C. your personal experiences</a:t>
            </a:r>
            <a:endParaRPr b="0" lang="en-PH" sz="1800" spc="-1" strike="noStrike">
              <a:latin typeface="Arial"/>
            </a:endParaRPr>
          </a:p>
          <a:p>
            <a:pPr>
              <a:lnSpc>
                <a:spcPct val="100000"/>
              </a:lnSpc>
              <a:buNone/>
            </a:pPr>
            <a:r>
              <a:rPr b="0" lang="en-PH" sz="1800" spc="-1" strike="noStrike">
                <a:solidFill>
                  <a:srgbClr val="000000"/>
                </a:solidFill>
                <a:latin typeface="LaTO"/>
                <a:ea typeface="€^!ïþ"/>
              </a:rPr>
              <a:t>	</a:t>
            </a:r>
            <a:r>
              <a:rPr b="0" lang="en-PH" sz="1800" spc="-1" strike="noStrike">
                <a:solidFill>
                  <a:srgbClr val="000000"/>
                </a:solidFill>
                <a:latin typeface="LaTO"/>
                <a:ea typeface="€^!ïþ"/>
              </a:rPr>
              <a:t>B. own opinions and insights</a:t>
            </a:r>
            <a:r>
              <a:rPr b="0" lang="en-PH" sz="1800" spc="-1" strike="noStrike">
                <a:solidFill>
                  <a:srgbClr val="000000"/>
                </a:solidFill>
                <a:latin typeface="LaTO"/>
                <a:ea typeface="€^!ïþ"/>
              </a:rPr>
              <a:t>	</a:t>
            </a:r>
            <a:r>
              <a:rPr b="0" lang="en-PH" sz="1800" spc="-1" strike="noStrike">
                <a:solidFill>
                  <a:srgbClr val="c9211e"/>
                </a:solidFill>
                <a:latin typeface="LaTO"/>
                <a:ea typeface="€^!ïþ"/>
              </a:rPr>
              <a:t>D. another person’s life, experience, or event</a:t>
            </a:r>
            <a:endParaRPr b="0" lang="en-PH" sz="1800" spc="-1" strike="noStrike">
              <a:latin typeface="Arial"/>
            </a:endParaRPr>
          </a:p>
          <a:p>
            <a:pPr>
              <a:lnSpc>
                <a:spcPct val="100000"/>
              </a:lnSpc>
              <a:buNone/>
            </a:pPr>
            <a:r>
              <a:rPr b="0" lang="en-PH" sz="1800" spc="-1" strike="noStrike">
                <a:solidFill>
                  <a:srgbClr val="000000"/>
                </a:solidFill>
                <a:latin typeface="LaTO"/>
                <a:ea typeface="€^!ïþ"/>
              </a:rPr>
              <a:t>3. What is a creative nonfiction piece that is considered as the “literature of fact”?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literature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C. literary journalistic essay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journalism essay</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literary journalism essay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4. Which among the following should come first on writing a literary journalistic essay?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A. Select a topic.</a:t>
            </a:r>
            <a:r>
              <a:rPr b="0" lang="en-PH" sz="1800" spc="-1" strike="noStrike">
                <a:solidFill>
                  <a:srgbClr val="c9211e"/>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Conduct research.</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Choose a title.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Compose the lead, body, and ending of the essay.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5. Contents of a literary journalistic essay must be factual and based on factual information.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A. true</a:t>
            </a:r>
            <a:r>
              <a:rPr b="0" lang="en-PH" sz="1800" spc="-1" strike="noStrike">
                <a:solidFill>
                  <a:srgbClr val="c9211e"/>
                </a:solidFill>
                <a:latin typeface="LaTO"/>
                <a:ea typeface="DejaVu Sans"/>
              </a:rPr>
              <a:t>	</a:t>
            </a:r>
            <a:r>
              <a:rPr b="0" lang="en-PH" sz="1800" spc="-1" strike="noStrike">
                <a:solidFill>
                  <a:srgbClr val="c9211e"/>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both a and b</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false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none of the above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200000"/>
              </a:lnSpc>
              <a:spcBef>
                <a:spcPts val="1984"/>
              </a:spcBef>
              <a:spcAft>
                <a:spcPts val="1984"/>
              </a:spcAft>
              <a:buNone/>
            </a:pPr>
            <a:endParaRPr b="0" lang="en-PH" sz="1800" spc="-1" strike="noStrike">
              <a:latin typeface="Arial"/>
            </a:endParaRPr>
          </a:p>
        </p:txBody>
      </p:sp>
      <p:sp>
        <p:nvSpPr>
          <p:cNvPr id="140" name="TextBox 6"/>
          <p:cNvSpPr/>
          <p:nvPr/>
        </p:nvSpPr>
        <p:spPr>
          <a:xfrm>
            <a:off x="303840" y="-34920"/>
            <a:ext cx="1042200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Learning from True-to-Life Stories and Exploring Journalistic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2860</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2023-07-11T13:30:46Z</dcterms:modified>
  <cp:revision>186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