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4920" cy="685080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91800" cy="2791800"/>
          </a:xfrm>
          <a:prstGeom prst="rect">
            <a:avLst/>
          </a:prstGeom>
          <a:ln w="0">
            <a:noFill/>
          </a:ln>
        </p:spPr>
      </p:pic>
      <p:sp>
        <p:nvSpPr>
          <p:cNvPr id="2" name="Rectangle 5"/>
          <p:cNvSpPr/>
          <p:nvPr/>
        </p:nvSpPr>
        <p:spPr>
          <a:xfrm>
            <a:off x="3487320" y="1475280"/>
            <a:ext cx="8697240" cy="385524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97240" cy="37692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4920" cy="627840"/>
          </a:xfrm>
          <a:prstGeom prst="rect">
            <a:avLst/>
          </a:prstGeom>
          <a:ln w="0">
            <a:noFill/>
          </a:ln>
        </p:spPr>
      </p:pic>
      <p:sp>
        <p:nvSpPr>
          <p:cNvPr id="43" name="Rectangle 7"/>
          <p:cNvSpPr/>
          <p:nvPr/>
        </p:nvSpPr>
        <p:spPr>
          <a:xfrm>
            <a:off x="10868760" y="0"/>
            <a:ext cx="963360" cy="96336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27440" cy="1027440"/>
          </a:xfrm>
          <a:prstGeom prst="rect">
            <a:avLst/>
          </a:prstGeom>
          <a:ln w="0">
            <a:noFill/>
          </a:ln>
        </p:spPr>
      </p:pic>
      <p:sp>
        <p:nvSpPr>
          <p:cNvPr id="45" name="TextBox 9"/>
          <p:cNvSpPr/>
          <p:nvPr/>
        </p:nvSpPr>
        <p:spPr>
          <a:xfrm>
            <a:off x="185400" y="6362280"/>
            <a:ext cx="4684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6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9240" cy="33775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916000"/>
            <a:ext cx="809316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MGA PANGKALAHATANG</a:t>
            </a:r>
            <a:endParaRPr b="0" lang="en-PH" sz="3600" spc="-1" strike="noStrike">
              <a:latin typeface="Arial"/>
            </a:endParaRPr>
          </a:p>
          <a:p>
            <a:pPr algn="ctr">
              <a:lnSpc>
                <a:spcPct val="100000"/>
              </a:lnSpc>
              <a:buNone/>
            </a:pPr>
            <a:r>
              <a:rPr b="1" lang="en-US" sz="3600" spc="-1" strike="noStrike">
                <a:solidFill>
                  <a:srgbClr val="ffffff"/>
                </a:solidFill>
                <a:latin typeface="Montserrat Medium"/>
                <a:ea typeface="DejaVu Sans"/>
              </a:rPr>
              <a:t>SANGGUNIAN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360000" y="2930400"/>
            <a:ext cx="12186000" cy="633240"/>
          </a:xfrm>
          <a:prstGeom prst="rect">
            <a:avLst/>
          </a:prstGeom>
          <a:noFill/>
          <a:ln w="0">
            <a:noFill/>
          </a:ln>
        </p:spPr>
        <p:style>
          <a:lnRef idx="0"/>
          <a:fillRef idx="0"/>
          <a:effectRef idx="0"/>
          <a:fontRef idx="minor"/>
        </p:style>
      </p:sp>
      <p:sp>
        <p:nvSpPr>
          <p:cNvPr id="126" name=""/>
          <p:cNvSpPr/>
          <p:nvPr/>
        </p:nvSpPr>
        <p:spPr>
          <a:xfrm>
            <a:off x="540000" y="3240000"/>
            <a:ext cx="10796760" cy="2516760"/>
          </a:xfrm>
          <a:prstGeom prst="rect">
            <a:avLst/>
          </a:prstGeom>
          <a:noFill/>
          <a:ln w="0">
            <a:noFill/>
          </a:ln>
        </p:spPr>
        <p:style>
          <a:lnRef idx="0"/>
          <a:fillRef idx="0"/>
          <a:effectRef idx="0"/>
          <a:fontRef idx="minor"/>
        </p:style>
      </p:sp>
      <p:sp>
        <p:nvSpPr>
          <p:cNvPr id="127" name="PlaceHolder 12"/>
          <p:cNvSpPr/>
          <p:nvPr/>
        </p:nvSpPr>
        <p:spPr>
          <a:xfrm>
            <a:off x="470160" y="2087640"/>
            <a:ext cx="11228400" cy="7138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Arial;Arial"/>
              </a:rPr>
              <a:t>Ang pangkalahatang sanggunian ay tumutukoy sa mga kagamitan sa pananaliksik na pinagkukunan ng sumusunod: </a:t>
            </a:r>
            <a:endParaRPr b="0" lang="en-PH" sz="1800" spc="-1" strike="noStrike">
              <a:latin typeface="Arial"/>
            </a:endParaRPr>
          </a:p>
          <a:p>
            <a:pPr algn="just">
              <a:lnSpc>
                <a:spcPct val="150000"/>
              </a:lnSpc>
              <a:buNone/>
            </a:pPr>
            <a:endParaRPr b="0" lang="en-PH" sz="1800" spc="-1" strike="noStrike">
              <a:latin typeface="Arial"/>
            </a:endParaRPr>
          </a:p>
          <a:p>
            <a:pPr marL="720000" algn="just">
              <a:lnSpc>
                <a:spcPct val="150000"/>
              </a:lnSpc>
              <a:buNone/>
            </a:pPr>
            <a:r>
              <a:rPr b="0" lang="en-PH" sz="1800" spc="-1" strike="noStrike">
                <a:solidFill>
                  <a:srgbClr val="000000"/>
                </a:solidFill>
                <a:latin typeface="Lato"/>
                <a:ea typeface="Arial;Arial"/>
              </a:rPr>
              <a:t>1. makatotohanang impormasyon;</a:t>
            </a:r>
            <a:endParaRPr b="0" lang="en-PH" sz="1800" spc="-1" strike="noStrike">
              <a:latin typeface="Arial"/>
            </a:endParaRPr>
          </a:p>
          <a:p>
            <a:pPr marL="720000" algn="just">
              <a:lnSpc>
                <a:spcPct val="150000"/>
              </a:lnSpc>
              <a:buNone/>
            </a:pPr>
            <a:r>
              <a:rPr b="0" lang="en-PH" sz="1800" spc="-1" strike="noStrike">
                <a:solidFill>
                  <a:srgbClr val="000000"/>
                </a:solidFill>
                <a:latin typeface="Lato"/>
                <a:ea typeface="Arial;Arial"/>
              </a:rPr>
              <a:t>2. pangkalahatang ideya tungkol sa paksang sinasaliksik; at</a:t>
            </a:r>
            <a:endParaRPr b="0" lang="en-PH" sz="1800" spc="-1" strike="noStrike">
              <a:latin typeface="Arial"/>
            </a:endParaRPr>
          </a:p>
          <a:p>
            <a:pPr marL="720000" algn="just">
              <a:lnSpc>
                <a:spcPct val="150000"/>
              </a:lnSpc>
              <a:buNone/>
            </a:pPr>
            <a:r>
              <a:rPr b="0" lang="en-PH" sz="1800" spc="-1" strike="noStrike">
                <a:solidFill>
                  <a:srgbClr val="000000"/>
                </a:solidFill>
                <a:latin typeface="Lato"/>
                <a:ea typeface="Arial;Arial"/>
              </a:rPr>
              <a:t>3. gabay sa mas malalim na pananaliksik tungkol sa paksa.</a:t>
            </a:r>
            <a:endParaRPr b="0" lang="en-PH" sz="1800" spc="-1" strike="noStrike">
              <a:latin typeface="Arial"/>
            </a:endParaRPr>
          </a:p>
        </p:txBody>
      </p:sp>
      <p:sp>
        <p:nvSpPr>
          <p:cNvPr id="128" name="PlaceHolder 8"/>
          <p:cNvSpPr/>
          <p:nvPr/>
        </p:nvSpPr>
        <p:spPr>
          <a:xfrm>
            <a:off x="290160" y="-323640"/>
            <a:ext cx="10508400" cy="233820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600" spc="-1" strike="noStrike">
                <a:solidFill>
                  <a:srgbClr val="000000"/>
                </a:solidFill>
                <a:latin typeface="Lato"/>
                <a:ea typeface="DejaVu Sans"/>
              </a:rPr>
              <a:t>PANGKALAHATANG SANGGUNIAN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360000" y="2930400"/>
            <a:ext cx="12186000" cy="633240"/>
          </a:xfrm>
          <a:prstGeom prst="rect">
            <a:avLst/>
          </a:prstGeom>
          <a:noFill/>
          <a:ln w="0">
            <a:noFill/>
          </a:ln>
        </p:spPr>
        <p:style>
          <a:lnRef idx="0"/>
          <a:fillRef idx="0"/>
          <a:effectRef idx="0"/>
          <a:fontRef idx="minor"/>
        </p:style>
      </p:sp>
      <p:sp>
        <p:nvSpPr>
          <p:cNvPr id="130" name=""/>
          <p:cNvSpPr/>
          <p:nvPr/>
        </p:nvSpPr>
        <p:spPr>
          <a:xfrm>
            <a:off x="540000" y="3240000"/>
            <a:ext cx="10796760" cy="2516760"/>
          </a:xfrm>
          <a:prstGeom prst="rect">
            <a:avLst/>
          </a:prstGeom>
          <a:noFill/>
          <a:ln w="0">
            <a:noFill/>
          </a:ln>
        </p:spPr>
        <p:style>
          <a:lnRef idx="0"/>
          <a:fillRef idx="0"/>
          <a:effectRef idx="0"/>
          <a:fontRef idx="minor"/>
        </p:style>
      </p:sp>
      <p:sp>
        <p:nvSpPr>
          <p:cNvPr id="131" name="PlaceHolder 17"/>
          <p:cNvSpPr/>
          <p:nvPr/>
        </p:nvSpPr>
        <p:spPr>
          <a:xfrm>
            <a:off x="470160" y="2087640"/>
            <a:ext cx="11228400" cy="7138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endParaRPr b="0" lang="en-PH" sz="1800" spc="-1" strike="noStrike">
              <a:latin typeface="Arial"/>
            </a:endParaRPr>
          </a:p>
          <a:p>
            <a:pPr>
              <a:lnSpc>
                <a:spcPct val="150000"/>
              </a:lnSpc>
              <a:buNone/>
            </a:pPr>
            <a:r>
              <a:rPr b="0" lang="en-PH" sz="1800" spc="-1" strike="noStrike">
                <a:solidFill>
                  <a:srgbClr val="000000"/>
                </a:solidFill>
                <a:latin typeface="Lato"/>
                <a:ea typeface="Arial;Arial"/>
              </a:rPr>
              <a:t>	</a:t>
            </a:r>
            <a:endParaRPr b="0" lang="en-PH" sz="1800" spc="-1" strike="noStrike">
              <a:latin typeface="Arial"/>
            </a:endParaRPr>
          </a:p>
        </p:txBody>
      </p:sp>
      <p:sp>
        <p:nvSpPr>
          <p:cNvPr id="132" name="PlaceHolder 18"/>
          <p:cNvSpPr/>
          <p:nvPr/>
        </p:nvSpPr>
        <p:spPr>
          <a:xfrm>
            <a:off x="830160" y="0"/>
            <a:ext cx="10508400" cy="6298560"/>
          </a:xfrm>
          <a:prstGeom prst="rect">
            <a:avLst/>
          </a:prstGeom>
          <a:noFill/>
          <a:ln w="0">
            <a:noFill/>
          </a:ln>
        </p:spPr>
        <p:style>
          <a:lnRef idx="0"/>
          <a:fillRef idx="0"/>
          <a:effectRef idx="0"/>
          <a:fontRef idx="minor"/>
        </p:style>
        <p:txBody>
          <a:bodyPr lIns="90000" rIns="90000" tIns="45000" bIns="45000" anchor="ctr">
            <a:normAutofit/>
          </a:bodyPr>
          <a:p>
            <a:pPr algn="ctr">
              <a:lnSpc>
                <a:spcPct val="115000"/>
              </a:lnSpc>
              <a:buNone/>
            </a:pPr>
            <a:r>
              <a:rPr b="1" lang="en-US" sz="3600" spc="-1" strike="noStrike">
                <a:solidFill>
                  <a:srgbClr val="c9211e"/>
                </a:solidFill>
                <a:latin typeface="Lato"/>
                <a:ea typeface="DejaVu Sans"/>
              </a:rPr>
              <a:t>MGA URI NG PANGKALAHATANG SANGGUNIAN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0" y="2930400"/>
            <a:ext cx="12186000" cy="633240"/>
          </a:xfrm>
          <a:prstGeom prst="rect">
            <a:avLst/>
          </a:prstGeom>
          <a:noFill/>
          <a:ln w="0">
            <a:noFill/>
          </a:ln>
        </p:spPr>
        <p:style>
          <a:lnRef idx="0"/>
          <a:fillRef idx="0"/>
          <a:effectRef idx="0"/>
          <a:fontRef idx="minor"/>
        </p:style>
      </p:sp>
      <p:sp>
        <p:nvSpPr>
          <p:cNvPr id="134" name=""/>
          <p:cNvSpPr/>
          <p:nvPr/>
        </p:nvSpPr>
        <p:spPr>
          <a:xfrm>
            <a:off x="540000" y="3240000"/>
            <a:ext cx="10796760" cy="2516760"/>
          </a:xfrm>
          <a:prstGeom prst="rect">
            <a:avLst/>
          </a:prstGeom>
          <a:noFill/>
          <a:ln w="0">
            <a:noFill/>
          </a:ln>
        </p:spPr>
        <p:style>
          <a:lnRef idx="0"/>
          <a:fillRef idx="0"/>
          <a:effectRef idx="0"/>
          <a:fontRef idx="minor"/>
        </p:style>
      </p:sp>
      <p:sp>
        <p:nvSpPr>
          <p:cNvPr id="135" name="PlaceHolder 1"/>
          <p:cNvSpPr/>
          <p:nvPr/>
        </p:nvSpPr>
        <p:spPr>
          <a:xfrm>
            <a:off x="540000" y="1629360"/>
            <a:ext cx="11228400" cy="7138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Ang </a:t>
            </a:r>
            <a:r>
              <a:rPr b="0" i="1" lang="en-PH" sz="1800" spc="-1" strike="noStrike">
                <a:solidFill>
                  <a:srgbClr val="000000"/>
                </a:solidFill>
                <a:latin typeface="Lato"/>
                <a:ea typeface="Arial;Arial"/>
              </a:rPr>
              <a:t>atlas </a:t>
            </a:r>
            <a:r>
              <a:rPr b="0" lang="en-PH" sz="1800" spc="-1" strike="noStrike">
                <a:solidFill>
                  <a:srgbClr val="000000"/>
                </a:solidFill>
                <a:latin typeface="Lato"/>
                <a:ea typeface="Arial;Arial"/>
              </a:rPr>
              <a:t>ay aklat ng mga mapa. Nakikita sa sangguniang ito ang lawak, distansiya, at lokasyon ng mga lugar. Makikita rin dito ang mga anyong tubig at anyong lupa na matatagpuan sa isang lugar. Nakatala rin dito ang mga pangunahing produkto, klima, at iba pang mahahalagang impormasyon tungkol sa isang lugar. </a:t>
            </a:r>
            <a:endParaRPr b="0" lang="en-PH" sz="1800" spc="-1" strike="noStrike">
              <a:latin typeface="Arial"/>
            </a:endParaRPr>
          </a:p>
        </p:txBody>
      </p:sp>
      <p:sp>
        <p:nvSpPr>
          <p:cNvPr id="136" name="PlaceHolder 2"/>
          <p:cNvSpPr/>
          <p:nvPr/>
        </p:nvSpPr>
        <p:spPr>
          <a:xfrm>
            <a:off x="290160" y="-215640"/>
            <a:ext cx="10508400" cy="233820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600" spc="-1" strike="noStrike">
                <a:solidFill>
                  <a:srgbClr val="000000"/>
                </a:solidFill>
                <a:latin typeface="Lato"/>
                <a:ea typeface="DejaVu Sans"/>
              </a:rPr>
              <a:t>ATLAS</a:t>
            </a:r>
            <a:endParaRPr b="0" lang="en-PH" sz="3600" spc="-1" strike="noStrike">
              <a:latin typeface="Arial"/>
            </a:endParaRPr>
          </a:p>
        </p:txBody>
      </p:sp>
      <p:sp>
        <p:nvSpPr>
          <p:cNvPr id="137" name="PlaceHolder 5"/>
          <p:cNvSpPr/>
          <p:nvPr/>
        </p:nvSpPr>
        <p:spPr>
          <a:xfrm>
            <a:off x="252000" y="2232360"/>
            <a:ext cx="10508400" cy="233820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600" spc="-1" strike="noStrike">
                <a:solidFill>
                  <a:srgbClr val="000000"/>
                </a:solidFill>
                <a:latin typeface="Lato"/>
                <a:ea typeface="DejaVu Sans"/>
              </a:rPr>
              <a:t>DIKSYUNARYO</a:t>
            </a:r>
            <a:endParaRPr b="0" lang="en-PH" sz="3600" spc="-1" strike="noStrike">
              <a:latin typeface="Arial"/>
            </a:endParaRPr>
          </a:p>
        </p:txBody>
      </p:sp>
      <p:sp>
        <p:nvSpPr>
          <p:cNvPr id="138" name=""/>
          <p:cNvSpPr/>
          <p:nvPr/>
        </p:nvSpPr>
        <p:spPr>
          <a:xfrm>
            <a:off x="538200" y="4255200"/>
            <a:ext cx="11160360" cy="132336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Matatagpuan sa pangkalahatang sanggunian na ito ang kahulugan, kasingkahulugan, at kasalungat ng mga salita. Nakasulat din dito ang gabay sa pagbigkas ng salita at ang etimolohiya nito, o ang pinanggalingan ng salita.</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0" y="2930400"/>
            <a:ext cx="12186000" cy="633240"/>
          </a:xfrm>
          <a:prstGeom prst="rect">
            <a:avLst/>
          </a:prstGeom>
          <a:noFill/>
          <a:ln w="0">
            <a:noFill/>
          </a:ln>
        </p:spPr>
        <p:style>
          <a:lnRef idx="0"/>
          <a:fillRef idx="0"/>
          <a:effectRef idx="0"/>
          <a:fontRef idx="minor"/>
        </p:style>
      </p:sp>
      <p:sp>
        <p:nvSpPr>
          <p:cNvPr id="140" name=""/>
          <p:cNvSpPr/>
          <p:nvPr/>
        </p:nvSpPr>
        <p:spPr>
          <a:xfrm>
            <a:off x="540000" y="3240000"/>
            <a:ext cx="10796760" cy="2516760"/>
          </a:xfrm>
          <a:prstGeom prst="rect">
            <a:avLst/>
          </a:prstGeom>
          <a:noFill/>
          <a:ln w="0">
            <a:noFill/>
          </a:ln>
        </p:spPr>
        <p:style>
          <a:lnRef idx="0"/>
          <a:fillRef idx="0"/>
          <a:effectRef idx="0"/>
          <a:fontRef idx="minor"/>
        </p:style>
      </p:sp>
      <p:sp>
        <p:nvSpPr>
          <p:cNvPr id="141" name="PlaceHolder 3"/>
          <p:cNvSpPr/>
          <p:nvPr/>
        </p:nvSpPr>
        <p:spPr>
          <a:xfrm>
            <a:off x="540000" y="1629360"/>
            <a:ext cx="11228400" cy="7138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Ito ay taunang publikasyon. Matatagpuan dito ang listahan ng mga espesipiko o pangkalahatang impormasyon tungkol sa iba’t ibang paksa katulad ng lagay ng panahon para sa buong taon, petsa ng pagtatanim ng mga magsasaka, listahan ng pagtaas at pagbaba ng tubig sa dagat, pagbabago ng buwan, at iba pang mga datos na karaniwang nakaayos na parang kalendaryo.</a:t>
            </a:r>
            <a:endParaRPr b="0" lang="en-PH" sz="1800" spc="-1" strike="noStrike">
              <a:latin typeface="Arial"/>
            </a:endParaRPr>
          </a:p>
        </p:txBody>
      </p:sp>
      <p:sp>
        <p:nvSpPr>
          <p:cNvPr id="142" name="PlaceHolder 4"/>
          <p:cNvSpPr/>
          <p:nvPr/>
        </p:nvSpPr>
        <p:spPr>
          <a:xfrm>
            <a:off x="290160" y="-251640"/>
            <a:ext cx="10508400" cy="233820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600" spc="-1" strike="noStrike">
                <a:solidFill>
                  <a:srgbClr val="000000"/>
                </a:solidFill>
                <a:latin typeface="Lato"/>
                <a:ea typeface="DejaVu Sans"/>
              </a:rPr>
              <a:t>ALMANAKE</a:t>
            </a:r>
            <a:endParaRPr b="0" lang="en-PH" sz="3600" spc="-1" strike="noStrike">
              <a:latin typeface="Arial"/>
            </a:endParaRPr>
          </a:p>
        </p:txBody>
      </p:sp>
      <p:sp>
        <p:nvSpPr>
          <p:cNvPr id="143" name="PlaceHolder 9"/>
          <p:cNvSpPr/>
          <p:nvPr/>
        </p:nvSpPr>
        <p:spPr>
          <a:xfrm>
            <a:off x="252000" y="2340360"/>
            <a:ext cx="10508400" cy="233820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600" spc="-1" strike="noStrike">
                <a:solidFill>
                  <a:srgbClr val="000000"/>
                </a:solidFill>
                <a:latin typeface="Lato"/>
                <a:ea typeface="DejaVu Sans"/>
              </a:rPr>
              <a:t>ENSIKLOPEDYA</a:t>
            </a:r>
            <a:endParaRPr b="0" lang="en-PH" sz="3600" spc="-1" strike="noStrike">
              <a:latin typeface="Arial"/>
            </a:endParaRPr>
          </a:p>
        </p:txBody>
      </p:sp>
      <p:sp>
        <p:nvSpPr>
          <p:cNvPr id="144" name=""/>
          <p:cNvSpPr/>
          <p:nvPr/>
        </p:nvSpPr>
        <p:spPr>
          <a:xfrm>
            <a:off x="538200" y="4255200"/>
            <a:ext cx="11160360" cy="132336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Ito ay kalipunan ng mahahalagang impormasyon tungkol sa ekonomiya, teknolohiya, edukasyon, politika, kabuhayan, kasaysayan, at iba pa. Nakaayos nang paalpabeto ang mga impormasyong ito at ang ensiklopedya ay binubuo ng maraming tomo.</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0" y="2930400"/>
            <a:ext cx="12186000" cy="633240"/>
          </a:xfrm>
          <a:prstGeom prst="rect">
            <a:avLst/>
          </a:prstGeom>
          <a:noFill/>
          <a:ln w="0">
            <a:noFill/>
          </a:ln>
        </p:spPr>
        <p:style>
          <a:lnRef idx="0"/>
          <a:fillRef idx="0"/>
          <a:effectRef idx="0"/>
          <a:fontRef idx="minor"/>
        </p:style>
      </p:sp>
      <p:sp>
        <p:nvSpPr>
          <p:cNvPr id="146" name=""/>
          <p:cNvSpPr/>
          <p:nvPr/>
        </p:nvSpPr>
        <p:spPr>
          <a:xfrm>
            <a:off x="540000" y="3240000"/>
            <a:ext cx="10796760" cy="2516760"/>
          </a:xfrm>
          <a:prstGeom prst="rect">
            <a:avLst/>
          </a:prstGeom>
          <a:noFill/>
          <a:ln w="0">
            <a:noFill/>
          </a:ln>
        </p:spPr>
        <p:style>
          <a:lnRef idx="0"/>
          <a:fillRef idx="0"/>
          <a:effectRef idx="0"/>
          <a:fontRef idx="minor"/>
        </p:style>
      </p:sp>
      <p:sp>
        <p:nvSpPr>
          <p:cNvPr id="147" name="PlaceHolder 10"/>
          <p:cNvSpPr/>
          <p:nvPr/>
        </p:nvSpPr>
        <p:spPr>
          <a:xfrm>
            <a:off x="470160" y="2520000"/>
            <a:ext cx="11228400" cy="7138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Internasyonal na </a:t>
            </a:r>
            <a:r>
              <a:rPr b="0" i="1" lang="en-PH" sz="1800" spc="-1" strike="noStrike">
                <a:solidFill>
                  <a:srgbClr val="000000"/>
                </a:solidFill>
                <a:latin typeface="Lato"/>
                <a:ea typeface="Arial;Arial"/>
              </a:rPr>
              <a:t>network </a:t>
            </a:r>
            <a:r>
              <a:rPr b="0" lang="en-PH" sz="1800" spc="-1" strike="noStrike">
                <a:solidFill>
                  <a:srgbClr val="000000"/>
                </a:solidFill>
                <a:latin typeface="Lato"/>
                <a:ea typeface="Arial;Arial"/>
              </a:rPr>
              <a:t>na pang-</a:t>
            </a:r>
            <a:r>
              <a:rPr b="0" i="1" lang="en-PH" sz="1800" spc="-1" strike="noStrike">
                <a:solidFill>
                  <a:srgbClr val="000000"/>
                </a:solidFill>
                <a:latin typeface="Lato"/>
                <a:ea typeface="Arial;Arial"/>
              </a:rPr>
              <a:t>computer </a:t>
            </a:r>
            <a:r>
              <a:rPr b="0" lang="en-PH" sz="1800" spc="-1" strike="noStrike">
                <a:solidFill>
                  <a:srgbClr val="000000"/>
                </a:solidFill>
                <a:latin typeface="Lato"/>
                <a:ea typeface="Arial;Arial"/>
              </a:rPr>
              <a:t>at nag-uugnay sa mga indibidwal, institusyon, ahensiya, industriya, at iba pa. Ilan sa mga </a:t>
            </a:r>
            <a:r>
              <a:rPr b="0" i="1" lang="en-PH" sz="1800" spc="-1" strike="noStrike">
                <a:solidFill>
                  <a:srgbClr val="000000"/>
                </a:solidFill>
                <a:latin typeface="Lato"/>
                <a:ea typeface="Arial;Arial"/>
              </a:rPr>
              <a:t>website </a:t>
            </a:r>
            <a:r>
              <a:rPr b="0" lang="en-PH" sz="1800" spc="-1" strike="noStrike">
                <a:solidFill>
                  <a:srgbClr val="000000"/>
                </a:solidFill>
                <a:latin typeface="Lato"/>
                <a:ea typeface="Arial;Arial"/>
              </a:rPr>
              <a:t>na maaaring puntahan para sa pananaliksik ay ang Google, Yahoo, Wikipedia, at iba pa. Mayroon din itong mga birtuwal na diksiyonaryo, mga </a:t>
            </a:r>
            <a:r>
              <a:rPr b="0" i="1" lang="en-PH" sz="1800" spc="-1" strike="noStrike">
                <a:solidFill>
                  <a:srgbClr val="000000"/>
                </a:solidFill>
                <a:latin typeface="Lato"/>
                <a:ea typeface="Arial;Arial"/>
              </a:rPr>
              <a:t>atlas</a:t>
            </a:r>
            <a:r>
              <a:rPr b="0" lang="en-PH" sz="1800" spc="-1" strike="noStrike">
                <a:solidFill>
                  <a:srgbClr val="000000"/>
                </a:solidFill>
                <a:latin typeface="Lato"/>
                <a:ea typeface="Arial;Arial"/>
              </a:rPr>
              <a:t>, at almanake na maaaring mapuntahan o ma-akses gamit ang </a:t>
            </a:r>
            <a:r>
              <a:rPr b="0" i="1" lang="en-PH" sz="1800" spc="-1" strike="noStrike">
                <a:solidFill>
                  <a:srgbClr val="000000"/>
                </a:solidFill>
                <a:latin typeface="Lato"/>
                <a:ea typeface="Arial;Arial"/>
              </a:rPr>
              <a:t>internet. </a:t>
            </a:r>
            <a:endParaRPr b="0" lang="en-PH" sz="1800" spc="-1" strike="noStrike">
              <a:latin typeface="Arial"/>
            </a:endParaRPr>
          </a:p>
        </p:txBody>
      </p:sp>
      <p:sp>
        <p:nvSpPr>
          <p:cNvPr id="148" name="PlaceHolder 11"/>
          <p:cNvSpPr/>
          <p:nvPr/>
        </p:nvSpPr>
        <p:spPr>
          <a:xfrm>
            <a:off x="290160" y="684000"/>
            <a:ext cx="10508400" cy="230256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600" spc="-1" strike="noStrike">
                <a:solidFill>
                  <a:srgbClr val="000000"/>
                </a:solidFill>
                <a:latin typeface="Lato"/>
                <a:ea typeface="DejaVu Sans"/>
              </a:rPr>
              <a:t>INTERNET</a:t>
            </a:r>
            <a:endParaRPr b="0" lang="en-PH" sz="3600" spc="-1" strike="noStrike">
              <a:latin typeface="Arial"/>
            </a:endParaRPr>
          </a:p>
        </p:txBody>
      </p:sp>
      <p:sp>
        <p:nvSpPr>
          <p:cNvPr id="149" name="PlaceHolder 13"/>
          <p:cNvSpPr/>
          <p:nvPr/>
        </p:nvSpPr>
        <p:spPr>
          <a:xfrm>
            <a:off x="252000" y="2016360"/>
            <a:ext cx="10508400" cy="233820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Title 4"/>
          <p:cNvSpPr/>
          <p:nvPr/>
        </p:nvSpPr>
        <p:spPr>
          <a:xfrm>
            <a:off x="1523880" y="1799640"/>
            <a:ext cx="9136800" cy="238032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buNone/>
            </a:pPr>
            <a:r>
              <a:rPr b="1" lang="en-US" sz="3600" spc="-1" strike="noStrike">
                <a:solidFill>
                  <a:srgbClr val="9c0000"/>
                </a:solidFill>
                <a:latin typeface="Lato"/>
                <a:ea typeface="DejaVu Sans"/>
              </a:rPr>
              <a:t>PAGSASANAY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
          <p:cNvSpPr/>
          <p:nvPr/>
        </p:nvSpPr>
        <p:spPr>
          <a:xfrm>
            <a:off x="720000" y="2880000"/>
            <a:ext cx="12186000" cy="633240"/>
          </a:xfrm>
          <a:prstGeom prst="rect">
            <a:avLst/>
          </a:prstGeom>
          <a:noFill/>
          <a:ln w="0">
            <a:noFill/>
          </a:ln>
        </p:spPr>
        <p:style>
          <a:lnRef idx="0"/>
          <a:fillRef idx="0"/>
          <a:effectRef idx="0"/>
          <a:fontRef idx="minor"/>
        </p:style>
      </p:sp>
      <p:sp>
        <p:nvSpPr>
          <p:cNvPr id="152" name="PlaceHolder 6"/>
          <p:cNvSpPr/>
          <p:nvPr/>
        </p:nvSpPr>
        <p:spPr>
          <a:xfrm>
            <a:off x="286560" y="362160"/>
            <a:ext cx="10508400" cy="713880"/>
          </a:xfrm>
          <a:prstGeom prst="rect">
            <a:avLst/>
          </a:prstGeom>
          <a:noFill/>
          <a:ln w="0">
            <a:noFill/>
          </a:ln>
        </p:spPr>
        <p:style>
          <a:lnRef idx="0"/>
          <a:fillRef idx="0"/>
          <a:effectRef idx="0"/>
          <a:fontRef idx="minor"/>
        </p:style>
      </p:sp>
      <p:sp>
        <p:nvSpPr>
          <p:cNvPr id="153" name=""/>
          <p:cNvSpPr/>
          <p:nvPr/>
        </p:nvSpPr>
        <p:spPr>
          <a:xfrm>
            <a:off x="540000" y="3240000"/>
            <a:ext cx="10796760" cy="2516760"/>
          </a:xfrm>
          <a:prstGeom prst="rect">
            <a:avLst/>
          </a:prstGeom>
          <a:noFill/>
          <a:ln w="0">
            <a:noFill/>
          </a:ln>
        </p:spPr>
        <p:style>
          <a:lnRef idx="0"/>
          <a:fillRef idx="0"/>
          <a:effectRef idx="0"/>
          <a:fontRef idx="minor"/>
        </p:style>
      </p:sp>
      <p:sp>
        <p:nvSpPr>
          <p:cNvPr id="154" name="PlaceHolder 7"/>
          <p:cNvSpPr/>
          <p:nvPr/>
        </p:nvSpPr>
        <p:spPr>
          <a:xfrm>
            <a:off x="180360" y="360000"/>
            <a:ext cx="10798200" cy="7138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endParaRPr b="0" lang="en-PH" sz="1800" spc="-1" strike="noStrike">
              <a:latin typeface="Arial"/>
            </a:endParaRPr>
          </a:p>
          <a:p>
            <a:pPr>
              <a:lnSpc>
                <a:spcPct val="150000"/>
              </a:lnSpc>
              <a:buNone/>
            </a:pPr>
            <a:r>
              <a:rPr b="1" lang="en-PH" sz="1800" spc="-1" strike="noStrike">
                <a:solidFill>
                  <a:srgbClr val="000000"/>
                </a:solidFill>
                <a:latin typeface="Lato"/>
                <a:ea typeface="PingFang SC"/>
              </a:rPr>
              <a:t>A. </a:t>
            </a:r>
            <a:r>
              <a:rPr b="1" lang="en-PH" sz="1800" spc="-1" strike="noStrike">
                <a:solidFill>
                  <a:srgbClr val="000000"/>
                </a:solidFill>
                <a:latin typeface="Lato"/>
                <a:ea typeface="Arial;Arial"/>
              </a:rPr>
              <a:t> PANUTO:</a:t>
            </a:r>
            <a:r>
              <a:rPr b="0" lang="en-PH" sz="1800" spc="-1" strike="noStrike">
                <a:solidFill>
                  <a:srgbClr val="000000"/>
                </a:solidFill>
                <a:latin typeface="Lato"/>
                <a:ea typeface="Arial;Arial"/>
              </a:rPr>
              <a:t> Isulat ang </a:t>
            </a:r>
            <a:r>
              <a:rPr b="1" lang="en-PH" sz="1800" spc="-1" strike="noStrike">
                <a:solidFill>
                  <a:srgbClr val="000000"/>
                </a:solidFill>
                <a:latin typeface="Lato"/>
                <a:ea typeface="Arial;Arial"/>
              </a:rPr>
              <a:t>Tama </a:t>
            </a:r>
            <a:r>
              <a:rPr b="0" lang="en-PH" sz="1800" spc="-1" strike="noStrike">
                <a:solidFill>
                  <a:srgbClr val="000000"/>
                </a:solidFill>
                <a:latin typeface="Lato"/>
                <a:ea typeface="Arial;Arial"/>
              </a:rPr>
              <a:t>kung wasto ang inilalahad sa pahayag at isulat naman ang </a:t>
            </a:r>
            <a:r>
              <a:rPr b="1" lang="en-PH" sz="1800" spc="-1" strike="noStrike">
                <a:solidFill>
                  <a:srgbClr val="000000"/>
                </a:solidFill>
                <a:latin typeface="Lato"/>
                <a:ea typeface="Arial;Arial"/>
              </a:rPr>
              <a:t>Mali </a:t>
            </a:r>
            <a:r>
              <a:rPr b="0" lang="en-PH" sz="1800" spc="-1" strike="noStrike">
                <a:solidFill>
                  <a:srgbClr val="000000"/>
                </a:solidFill>
                <a:latin typeface="Lato"/>
                <a:ea typeface="Arial;Arial"/>
              </a:rPr>
              <a:t>kung hindi wasto ang inilalahad sa pahayag. Ilagay ang mga sagot sa iyong kuwaderno.</a:t>
            </a:r>
            <a:endParaRPr b="0" lang="en-PH" sz="1800" spc="-1" strike="noStrike">
              <a:latin typeface="Arial"/>
            </a:endParaRPr>
          </a:p>
          <a:p>
            <a:pPr>
              <a:lnSpc>
                <a:spcPct val="150000"/>
              </a:lnSpc>
              <a:buNone/>
            </a:pPr>
            <a:r>
              <a:rPr b="0" lang="en-PH" sz="1800" spc="-1" strike="noStrike">
                <a:solidFill>
                  <a:srgbClr val="000000"/>
                </a:solidFill>
                <a:latin typeface="Lato"/>
                <a:ea typeface="Arial;Arial"/>
              </a:rPr>
              <a:t> </a:t>
            </a:r>
            <a:endParaRPr b="0" lang="en-PH" sz="1800" spc="-1" strike="noStrike">
              <a:latin typeface="Arial"/>
            </a:endParaRPr>
          </a:p>
          <a:p>
            <a:pPr marL="720000" algn="just">
              <a:lnSpc>
                <a:spcPct val="150000"/>
              </a:lnSpc>
              <a:buNone/>
            </a:pPr>
            <a:r>
              <a:rPr b="0" lang="en-PH" sz="1800" spc="-1" strike="noStrike">
                <a:solidFill>
                  <a:srgbClr val="000000"/>
                </a:solidFill>
                <a:latin typeface="Lato"/>
                <a:ea typeface="Arial;Arial"/>
              </a:rPr>
              <a:t>1. Ang almanake ay maaari mong magamit upang matukoy ang lawak, distansiya, at lokasyon ng mga lugar na matatagpuan sa mapa.</a:t>
            </a:r>
            <a:endParaRPr b="0" lang="en-PH" sz="1800" spc="-1" strike="noStrike">
              <a:latin typeface="Arial"/>
            </a:endParaRPr>
          </a:p>
          <a:p>
            <a:pPr marL="720000" algn="just">
              <a:lnSpc>
                <a:spcPct val="150000"/>
              </a:lnSpc>
              <a:buNone/>
            </a:pPr>
            <a:endParaRPr b="0" lang="en-PH" sz="1800" spc="-1" strike="noStrike">
              <a:latin typeface="Arial"/>
            </a:endParaRPr>
          </a:p>
          <a:p>
            <a:pPr marL="720000" algn="just">
              <a:lnSpc>
                <a:spcPct val="150000"/>
              </a:lnSpc>
              <a:buNone/>
            </a:pPr>
            <a:r>
              <a:rPr b="0" lang="en-PH" sz="1800" spc="-1" strike="noStrike">
                <a:solidFill>
                  <a:srgbClr val="000000"/>
                </a:solidFill>
                <a:latin typeface="Lato"/>
                <a:ea typeface="Arial;Arial"/>
              </a:rPr>
              <a:t>2. Ang mga pangkalahatang sanggunian ay hindi kailangan sa pananaliksik o pagsusuri.</a:t>
            </a:r>
            <a:endParaRPr b="0" lang="en-PH" sz="1800" spc="-1" strike="noStrike">
              <a:latin typeface="Arial"/>
            </a:endParaRPr>
          </a:p>
          <a:p>
            <a:pPr marL="720000" algn="just">
              <a:lnSpc>
                <a:spcPct val="150000"/>
              </a:lnSpc>
              <a:buNone/>
            </a:pPr>
            <a:endParaRPr b="0" lang="en-PH" sz="1800" spc="-1" strike="noStrike">
              <a:latin typeface="Arial"/>
            </a:endParaRPr>
          </a:p>
          <a:p>
            <a:pPr marL="720000" algn="just">
              <a:lnSpc>
                <a:spcPct val="150000"/>
              </a:lnSpc>
              <a:buNone/>
            </a:pPr>
            <a:r>
              <a:rPr b="0" lang="en-PH" sz="1800" spc="-1" strike="noStrike">
                <a:solidFill>
                  <a:srgbClr val="000000"/>
                </a:solidFill>
                <a:latin typeface="Lato"/>
                <a:ea typeface="Arial;Arial"/>
              </a:rPr>
              <a:t>3. Ang </a:t>
            </a:r>
            <a:r>
              <a:rPr b="0" i="1" lang="en-PH" sz="1800" spc="-1" strike="noStrike">
                <a:solidFill>
                  <a:srgbClr val="000000"/>
                </a:solidFill>
                <a:latin typeface="Lato"/>
                <a:ea typeface="Arial;Arial"/>
              </a:rPr>
              <a:t>atlas </a:t>
            </a:r>
            <a:r>
              <a:rPr b="0" lang="en-PH" sz="1800" spc="-1" strike="noStrike">
                <a:solidFill>
                  <a:srgbClr val="000000"/>
                </a:solidFill>
                <a:latin typeface="Lato"/>
                <a:ea typeface="Arial;Arial"/>
              </a:rPr>
              <a:t>ay kalendaryo ng mga araw sa isang taon na kinatatalaan ng mga oras ng iba’t ibang pangyayari at katotohanan tulad ng anibersaryo, pagsikat at paglubog ng araw, pagbabago ng buwan, pagtaas at pagbaba ng tubig, at iba pa.</a:t>
            </a:r>
            <a:endParaRPr b="0" lang="en-PH" sz="1800" spc="-1" strike="noStrike">
              <a:latin typeface="Arial"/>
            </a:endParaRPr>
          </a:p>
          <a:p>
            <a:pPr marL="720000" algn="just">
              <a:lnSpc>
                <a:spcPct val="15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
          <p:cNvSpPr/>
          <p:nvPr/>
        </p:nvSpPr>
        <p:spPr>
          <a:xfrm>
            <a:off x="0" y="2930400"/>
            <a:ext cx="12186000" cy="633240"/>
          </a:xfrm>
          <a:prstGeom prst="rect">
            <a:avLst/>
          </a:prstGeom>
          <a:noFill/>
          <a:ln w="0">
            <a:noFill/>
          </a:ln>
        </p:spPr>
        <p:style>
          <a:lnRef idx="0"/>
          <a:fillRef idx="0"/>
          <a:effectRef idx="0"/>
          <a:fontRef idx="minor"/>
        </p:style>
      </p:sp>
      <p:sp>
        <p:nvSpPr>
          <p:cNvPr id="156" name="PlaceHolder 21"/>
          <p:cNvSpPr/>
          <p:nvPr/>
        </p:nvSpPr>
        <p:spPr>
          <a:xfrm>
            <a:off x="286560" y="362160"/>
            <a:ext cx="10508400" cy="713880"/>
          </a:xfrm>
          <a:prstGeom prst="rect">
            <a:avLst/>
          </a:prstGeom>
          <a:noFill/>
          <a:ln w="0">
            <a:noFill/>
          </a:ln>
        </p:spPr>
        <p:style>
          <a:lnRef idx="0"/>
          <a:fillRef idx="0"/>
          <a:effectRef idx="0"/>
          <a:fontRef idx="minor"/>
        </p:style>
      </p:sp>
      <p:sp>
        <p:nvSpPr>
          <p:cNvPr id="157" name=""/>
          <p:cNvSpPr/>
          <p:nvPr/>
        </p:nvSpPr>
        <p:spPr>
          <a:xfrm>
            <a:off x="540000" y="3240000"/>
            <a:ext cx="10796760" cy="2516760"/>
          </a:xfrm>
          <a:prstGeom prst="rect">
            <a:avLst/>
          </a:prstGeom>
          <a:noFill/>
          <a:ln w="0">
            <a:noFill/>
          </a:ln>
        </p:spPr>
        <p:style>
          <a:lnRef idx="0"/>
          <a:fillRef idx="0"/>
          <a:effectRef idx="0"/>
          <a:fontRef idx="minor"/>
        </p:style>
      </p:sp>
      <p:sp>
        <p:nvSpPr>
          <p:cNvPr id="158" name="PlaceHolder 22"/>
          <p:cNvSpPr/>
          <p:nvPr/>
        </p:nvSpPr>
        <p:spPr>
          <a:xfrm>
            <a:off x="360000" y="724320"/>
            <a:ext cx="10798200" cy="713880"/>
          </a:xfrm>
          <a:prstGeom prst="rect">
            <a:avLst/>
          </a:prstGeom>
          <a:noFill/>
          <a:ln w="0">
            <a:noFill/>
          </a:ln>
        </p:spPr>
        <p:style>
          <a:lnRef idx="0"/>
          <a:fillRef idx="0"/>
          <a:effectRef idx="0"/>
          <a:fontRef idx="minor"/>
        </p:style>
        <p:txBody>
          <a:bodyPr lIns="90000" rIns="90000" tIns="45000" bIns="45000" anchor="t">
            <a:noAutofit/>
          </a:bodyPr>
          <a:p>
            <a:pPr marL="360000">
              <a:lnSpc>
                <a:spcPct val="150000"/>
              </a:lnSpc>
              <a:buNone/>
            </a:pPr>
            <a:r>
              <a:rPr b="1" lang="en-PH" sz="3600" spc="-1" strike="noStrike">
                <a:solidFill>
                  <a:srgbClr val="c9211e"/>
                </a:solidFill>
                <a:latin typeface="Lato"/>
                <a:ea typeface="DejaVu Sans"/>
              </a:rPr>
              <a:t>SUSI SA PAGWAWASTO: </a:t>
            </a:r>
            <a:endParaRPr b="0" lang="en-PH" sz="3600" spc="-1" strike="noStrike">
              <a:latin typeface="Arial"/>
            </a:endParaRPr>
          </a:p>
          <a:p>
            <a:pPr marL="360000">
              <a:lnSpc>
                <a:spcPct val="150000"/>
              </a:lnSpc>
              <a:buNone/>
            </a:pPr>
            <a:endParaRPr b="0" lang="en-PH" sz="3600" spc="-1" strike="noStrike">
              <a:latin typeface="Arial"/>
            </a:endParaRPr>
          </a:p>
          <a:p>
            <a:pPr marL="1800000">
              <a:lnSpc>
                <a:spcPct val="150000"/>
              </a:lnSpc>
              <a:buNone/>
            </a:pPr>
            <a:r>
              <a:rPr b="0" lang="en-PH" sz="1800" spc="-1" strike="noStrike">
                <a:solidFill>
                  <a:srgbClr val="000000"/>
                </a:solidFill>
                <a:latin typeface="Lato"/>
                <a:ea typeface="DejaVu Sans"/>
              </a:rPr>
              <a:t>1.Mali</a:t>
            </a:r>
            <a:endParaRPr b="0" lang="en-PH" sz="1800" spc="-1" strike="noStrike">
              <a:latin typeface="Arial"/>
            </a:endParaRPr>
          </a:p>
          <a:p>
            <a:pPr marL="1800000">
              <a:lnSpc>
                <a:spcPct val="150000"/>
              </a:lnSpc>
              <a:buNone/>
            </a:pPr>
            <a:r>
              <a:rPr b="0" lang="en-PH" sz="1800" spc="-1" strike="noStrike">
                <a:solidFill>
                  <a:srgbClr val="000000"/>
                </a:solidFill>
                <a:latin typeface="Lato"/>
                <a:ea typeface="DejaVu Sans"/>
              </a:rPr>
              <a:t>2. Mali</a:t>
            </a:r>
            <a:endParaRPr b="0" lang="en-PH" sz="1800" spc="-1" strike="noStrike">
              <a:latin typeface="Arial"/>
            </a:endParaRPr>
          </a:p>
          <a:p>
            <a:pPr marL="1800000">
              <a:lnSpc>
                <a:spcPct val="150000"/>
              </a:lnSpc>
              <a:buNone/>
            </a:pPr>
            <a:r>
              <a:rPr b="0" lang="en-PH" sz="1800" spc="-1" strike="noStrike">
                <a:solidFill>
                  <a:srgbClr val="000000"/>
                </a:solidFill>
                <a:latin typeface="Lato"/>
                <a:ea typeface="DejaVu Sans"/>
              </a:rPr>
              <a:t>3. Mali</a:t>
            </a:r>
            <a:endParaRPr b="0" lang="en-PH" sz="1800" spc="-1" strike="noStrike">
              <a:latin typeface="Arial"/>
            </a:endParaRPr>
          </a:p>
          <a:p>
            <a:pPr marL="1800000">
              <a:lnSpc>
                <a:spcPct val="15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1261</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2023-04-04T10:23:02Z</dcterms:modified>
  <cp:revision>81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