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56" r:id="rId4"/>
    <p:sldId id="283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29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0000"/>
    <a:srgbClr val="DE9000"/>
    <a:srgbClr val="F2C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02"/>
    <p:restoredTop sz="96405"/>
  </p:normalViewPr>
  <p:slideViewPr>
    <p:cSldViewPr snapToGrid="0" snapToObjects="1">
      <p:cViewPr>
        <p:scale>
          <a:sx n="80" d="100"/>
          <a:sy n="80" d="100"/>
        </p:scale>
        <p:origin x="35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105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23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87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306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892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41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429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576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44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745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29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301498" y="2828835"/>
            <a:ext cx="73599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Problems Involving Rational Algebraic Expressions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b="1" dirty="0"/>
                  <a:t>			</a:t>
                </a:r>
                <a:r>
                  <a:rPr lang="en-US" dirty="0"/>
                  <a:t>Replace/by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:r>
                  <a:rPr lang="en-US" i="1" dirty="0"/>
                  <a:t>w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b="1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b="1" dirty="0"/>
                  <a:t>		</a:t>
                </a:r>
                <a:r>
                  <a:rPr lang="en-US" dirty="0"/>
                  <a:t>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−1.</m:t>
                    </m:r>
                  </m:oMath>
                </a14:m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b="1" dirty="0"/>
                  <a:t>		</a:t>
                </a:r>
                <a:r>
                  <a:rPr lang="en-US" dirty="0"/>
                  <a:t>Apply cancellation.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PH" dirty="0"/>
                  <a:t>				Simplify.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PH" dirty="0"/>
                  <a:t>				Use Distributive Property.	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5FE0A33-BD5B-6C4C-88BA-3CB44A7443BE}"/>
              </a:ext>
            </a:extLst>
          </p:cNvPr>
          <p:cNvCxnSpPr/>
          <p:nvPr/>
        </p:nvCxnSpPr>
        <p:spPr>
          <a:xfrm flipV="1">
            <a:off x="1493520" y="3824288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1AEA649-B3E1-FF4A-81A1-BEB44C1A0674}"/>
              </a:ext>
            </a:extLst>
          </p:cNvPr>
          <p:cNvCxnSpPr/>
          <p:nvPr/>
        </p:nvCxnSpPr>
        <p:spPr>
          <a:xfrm flipV="1">
            <a:off x="2453523" y="3806249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C0BE33F-2B15-2443-91F4-FC5D7982A483}"/>
              </a:ext>
            </a:extLst>
          </p:cNvPr>
          <p:cNvCxnSpPr/>
          <p:nvPr/>
        </p:nvCxnSpPr>
        <p:spPr>
          <a:xfrm flipV="1">
            <a:off x="1569720" y="4199176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2E331E1-9CE1-C94C-ADF3-27A0548CAEBA}"/>
              </a:ext>
            </a:extLst>
          </p:cNvPr>
          <p:cNvCxnSpPr/>
          <p:nvPr/>
        </p:nvCxnSpPr>
        <p:spPr>
          <a:xfrm flipV="1">
            <a:off x="2880360" y="4190365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AB7EBF-54CB-854F-B92A-27D9C6B51D16}"/>
              </a:ext>
            </a:extLst>
          </p:cNvPr>
          <p:cNvSpPr txBox="1"/>
          <p:nvPr/>
        </p:nvSpPr>
        <p:spPr>
          <a:xfrm>
            <a:off x="2680522" y="409594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5B54B8-1857-1047-B4A1-2B94A4038B51}"/>
              </a:ext>
            </a:extLst>
          </p:cNvPr>
          <p:cNvSpPr txBox="1"/>
          <p:nvPr/>
        </p:nvSpPr>
        <p:spPr>
          <a:xfrm>
            <a:off x="1201383" y="3498472"/>
            <a:ext cx="354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4x</a:t>
            </a:r>
          </a:p>
        </p:txBody>
      </p:sp>
    </p:spTree>
    <p:extLst>
      <p:ext uri="{BB962C8B-B14F-4D97-AF65-F5344CB8AC3E}">
        <p14:creationId xmlns:p14="http://schemas.microsoft.com/office/powerpoint/2010/main" val="1035881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PH" dirty="0"/>
                  <a:t>The base and height of the given triangle are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r>
                  <a:rPr lang="en-PH" dirty="0"/>
                  <a:t>. Recall the area of triangle: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𝑏h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PH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0758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PH" dirty="0"/>
                  <a:t>		 Replace </a:t>
                </a:r>
                <a:r>
                  <a:rPr lang="en-PH" i="1" dirty="0"/>
                  <a:t>b</a:t>
                </a:r>
                <a:r>
                  <a:rPr lang="en-PH" dirty="0"/>
                  <a:t>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PH" dirty="0"/>
                  <a:t> and </a:t>
                </a:r>
                <a:r>
                  <a:rPr lang="en-PH" i="1" dirty="0"/>
                  <a:t>h</a:t>
                </a:r>
                <a:r>
                  <a:rPr lang="en-PH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−4</m:t>
                        </m:r>
                      </m:den>
                    </m:f>
                  </m:oMath>
                </a14:m>
                <a:endParaRPr lang="en-PH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+2)(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−2)</m:t>
                        </m:r>
                      </m:den>
                    </m:f>
                  </m:oMath>
                </a14:m>
                <a:r>
                  <a:rPr lang="en-PH" dirty="0"/>
                  <a:t>	Factor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num>
                      <m:den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+2)(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−2)</m:t>
                        </m:r>
                      </m:den>
                    </m:f>
                  </m:oMath>
                </a14:m>
                <a:r>
                  <a:rPr lang="en-PH" dirty="0"/>
                  <a:t>	Apply cancellation.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PH" dirty="0"/>
                  <a:t>			Multiply.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7AC844A-E063-014D-AB84-CE784DB44464}"/>
              </a:ext>
            </a:extLst>
          </p:cNvPr>
          <p:cNvCxnSpPr/>
          <p:nvPr/>
        </p:nvCxnSpPr>
        <p:spPr>
          <a:xfrm flipV="1">
            <a:off x="1651418" y="3626643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64AE36C-5901-244B-B8C7-19E9DDC27BE1}"/>
              </a:ext>
            </a:extLst>
          </p:cNvPr>
          <p:cNvCxnSpPr/>
          <p:nvPr/>
        </p:nvCxnSpPr>
        <p:spPr>
          <a:xfrm flipV="1">
            <a:off x="2557797" y="4019675"/>
            <a:ext cx="579120" cy="2133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4E90580-E2A2-CB42-B1A9-EF68317C7625}"/>
              </a:ext>
            </a:extLst>
          </p:cNvPr>
          <p:cNvCxnSpPr>
            <a:cxnSpLocks/>
          </p:cNvCxnSpPr>
          <p:nvPr/>
        </p:nvCxnSpPr>
        <p:spPr>
          <a:xfrm flipV="1">
            <a:off x="2944295" y="3701239"/>
            <a:ext cx="256790" cy="979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15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PH" dirty="0"/>
                  <a:t>Operations involving rational expressions in distance problems.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>
                  <a:buNone/>
                </a:pPr>
                <a:r>
                  <a:rPr lang="en-PH" b="1" dirty="0"/>
                  <a:t>How far have you traveled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PH" b="1" dirty="0"/>
                  <a:t> hours at a rate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𝟖𝟒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PH" b="1" dirty="0"/>
                  <a:t> kilometers per hour?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 r="-1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040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>
                  <a:buNone/>
                </a:pPr>
                <a:r>
                  <a:rPr lang="en-PH" dirty="0"/>
                  <a:t>Recall the formula to find the distance: distance = rate ⋅ time or </a:t>
                </a:r>
                <a:r>
                  <a:rPr lang="en-PH" i="1" dirty="0"/>
                  <a:t>d = rt.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PH" dirty="0"/>
                  <a:t>	</a:t>
                </a:r>
                <a:r>
                  <a:rPr lang="en-PH" i="1" dirty="0"/>
                  <a:t> d = </a:t>
                </a:r>
                <a:r>
                  <a:rPr lang="en-PH" i="1" dirty="0" err="1"/>
                  <a:t>rt</a:t>
                </a:r>
                <a:r>
                  <a:rPr lang="en-PH" i="1" dirty="0"/>
                  <a:t>			 d</a:t>
                </a:r>
                <a:r>
                  <a:rPr lang="en-PH" dirty="0"/>
                  <a:t>, </a:t>
                </a:r>
                <a:r>
                  <a:rPr lang="en-PH" i="1" dirty="0"/>
                  <a:t>r, </a:t>
                </a:r>
                <a:r>
                  <a:rPr lang="en-PH" dirty="0"/>
                  <a:t>and </a:t>
                </a:r>
                <a:r>
                  <a:rPr lang="en-PH" i="1" dirty="0"/>
                  <a:t>t </a:t>
                </a:r>
                <a:r>
                  <a:rPr lang="en-PH" dirty="0"/>
                  <a:t>represent distance, rate and time.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PH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84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·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PH" dirty="0"/>
                  <a:t>		Substitute expressions for rate and time.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PH" dirty="0"/>
                  <a:t>	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PH" dirty="0"/>
                  <a:t>			Simplify.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PH" dirty="0"/>
                  <a:t>	You have traveled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PH" dirty="0"/>
                  <a:t> km.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8146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356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87380-AE18-0E4C-82D4-2ECFCD52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	This section illustrates the application of operations on rational expressions in finding the perimeter and area of figures such as triangles and rectangles.</a:t>
            </a:r>
          </a:p>
          <a:p>
            <a:pPr marL="0" indent="0">
              <a:buNone/>
            </a:pPr>
            <a:r>
              <a:rPr lang="en-US" dirty="0"/>
              <a:t>Find the perimeter of each figure.</a:t>
            </a:r>
          </a:p>
          <a:p>
            <a:pPr marL="0" indent="0">
              <a:buNone/>
            </a:pPr>
            <a:r>
              <a:rPr lang="en-US" dirty="0"/>
              <a:t>	1. 					2.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74C68-27C5-DE4B-B406-FC9C2A2D6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7920" y="3721101"/>
            <a:ext cx="2601644" cy="1719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8694B-7B79-B242-ACB5-61CEEF864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495" y="3925606"/>
            <a:ext cx="2601644" cy="15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7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r>
                  <a:rPr lang="en-US" dirty="0"/>
                  <a:t>1. </a:t>
                </a:r>
                <a:r>
                  <a:rPr lang="en-PH" dirty="0"/>
                  <a:t>Recall the formula for perimeter of a rectangle: </a:t>
                </a:r>
                <a:r>
                  <a:rPr lang="en-PH" i="1" dirty="0"/>
                  <a:t>P </a:t>
                </a:r>
                <a:r>
                  <a:rPr lang="en-PH" dirty="0"/>
                  <a:t>= 2 length (</a:t>
                </a:r>
                <a:r>
                  <a:rPr lang="en-PH" i="1" dirty="0"/>
                  <a:t>l</a:t>
                </a:r>
                <a:r>
                  <a:rPr lang="en-PH" dirty="0"/>
                  <a:t>) + 2 width (</a:t>
                </a:r>
                <a:r>
                  <a:rPr lang="en-PH" i="1" dirty="0"/>
                  <a:t>w</a:t>
                </a:r>
                <a:r>
                  <a:rPr lang="en-PH" dirty="0"/>
                  <a:t>). In the given rectangle, the length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PH" dirty="0"/>
                  <a:t> and the width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     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 r="-1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526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i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+7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+5(2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−3)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</m:oMath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+28+10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</m:oMath>
                </a14:m>
                <a:r>
                  <a:rPr lang="en-US" i="1" dirty="0"/>
                  <a:t>	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+13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e>
                    </m:d>
                  </m:oMath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FBA8B06-CB82-8E4C-9F96-F6FC0B7841FF}"/>
              </a:ext>
            </a:extLst>
          </p:cNvPr>
          <p:cNvSpPr txBox="1"/>
          <p:nvPr/>
        </p:nvSpPr>
        <p:spPr>
          <a:xfrm>
            <a:off x="5257800" y="1893423"/>
            <a:ext cx="5047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H" sz="2800" dirty="0"/>
              <a:t>Substitute expressions for </a:t>
            </a:r>
            <a:r>
              <a:rPr lang="en-PH" sz="2800" i="1" dirty="0"/>
              <a:t>l</a:t>
            </a:r>
            <a:r>
              <a:rPr lang="en-PH" sz="2800" dirty="0"/>
              <a:t> and </a:t>
            </a:r>
            <a:r>
              <a:rPr lang="en-PH" sz="2800" i="1" dirty="0"/>
              <a:t>v</a:t>
            </a:r>
            <a:r>
              <a:rPr lang="en-PH" sz="28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E13DC8-02C6-DD42-B21F-7B53E2B090D0}"/>
              </a:ext>
            </a:extLst>
          </p:cNvPr>
          <p:cNvSpPr txBox="1"/>
          <p:nvPr/>
        </p:nvSpPr>
        <p:spPr>
          <a:xfrm>
            <a:off x="5257800" y="2619378"/>
            <a:ext cx="64922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Factor out 2. Find equivalent fractions with LCD of 20</a:t>
            </a:r>
            <a:r>
              <a:rPr lang="en-PH" sz="4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F187A-B53A-1B4A-9F77-26A51DE9D4D9}"/>
              </a:ext>
            </a:extLst>
          </p:cNvPr>
          <p:cNvSpPr txBox="1"/>
          <p:nvPr/>
        </p:nvSpPr>
        <p:spPr>
          <a:xfrm>
            <a:off x="5257800" y="3699276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Use Distributive Property.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8CF74-B400-544E-A17F-C7B6B588569F}"/>
              </a:ext>
            </a:extLst>
          </p:cNvPr>
          <p:cNvSpPr txBox="1"/>
          <p:nvPr/>
        </p:nvSpPr>
        <p:spPr>
          <a:xfrm>
            <a:off x="5257800" y="4425231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Combine similar terms in the numerator.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34318F-5DAE-194A-8A09-519F32BCD877}"/>
              </a:ext>
            </a:extLst>
          </p:cNvPr>
          <p:cNvSpPr txBox="1"/>
          <p:nvPr/>
        </p:nvSpPr>
        <p:spPr>
          <a:xfrm>
            <a:off x="5257800" y="5052345"/>
            <a:ext cx="649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800" dirty="0"/>
              <a:t>Simplify.</a:t>
            </a:r>
          </a:p>
        </p:txBody>
      </p:sp>
    </p:spTree>
    <p:extLst>
      <p:ext uri="{BB962C8B-B14F-4D97-AF65-F5344CB8AC3E}">
        <p14:creationId xmlns:p14="http://schemas.microsoft.com/office/powerpoint/2010/main" val="37095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PH" dirty="0"/>
                  <a:t>Recall the formula for perimeter of a triangle: P = a + b + c where a, b, and care the sides of the triangle. The sides of the given triangle are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PH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PH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PH" dirty="0"/>
                  <a:t>. Substitute these expressions in the formula,</a:t>
                </a:r>
              </a:p>
              <a:p>
                <a:pPr marL="0" indent="0">
                  <a:buNone/>
                </a:pPr>
                <a:endParaRPr lang="en-PH" dirty="0"/>
              </a:p>
              <a:p>
                <a:pPr marL="0" indent="0" algn="just">
                  <a:buNone/>
                </a:pPr>
                <a:r>
                  <a:rPr lang="en-US" dirty="0"/>
                  <a:t>     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3064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b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i="1" dirty="0"/>
                  <a:t>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+3(8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+3)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i="1" dirty="0"/>
                  <a:t>	</a:t>
                </a:r>
                <a:r>
                  <a:rPr lang="en-US" dirty="0"/>
                  <a:t>Find equivalent fractions using LCD.</a:t>
                </a:r>
                <a:endParaRPr lang="en-US" i="1" dirty="0"/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−54+12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−16+24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i="1" dirty="0"/>
                  <a:t>	</a:t>
                </a:r>
                <a:r>
                  <a:rPr lang="en-US" dirty="0"/>
                  <a:t>Use Distributive Property.</a:t>
                </a:r>
                <a:r>
                  <a:rPr lang="en-US" i="1" dirty="0"/>
                  <a:t>	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dirty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66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−61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i="1" dirty="0"/>
                  <a:t>				</a:t>
                </a:r>
                <a:r>
                  <a:rPr lang="en-US" dirty="0"/>
                  <a:t>Combine terms in the numerator.</a:t>
                </a:r>
                <a:endParaRPr lang="en-US" i="1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59864"/>
                <a:ext cx="10515600" cy="4742815"/>
              </a:xfrm>
              <a:blipFill>
                <a:blip r:embed="rId3"/>
                <a:stretch>
                  <a:fillRect l="-1086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42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8F87380-AE18-0E4C-82D4-2ECFCD52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Find the area of each figure.</a:t>
            </a:r>
          </a:p>
          <a:p>
            <a:pPr marL="0" indent="0">
              <a:buNone/>
            </a:pPr>
            <a:r>
              <a:rPr lang="en-US" dirty="0"/>
              <a:t>1. 				2.     				3.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E2BF33-E4B7-654B-A713-B2735FA88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4180" y="2799239"/>
            <a:ext cx="1860336" cy="24128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D54560-50A8-CD40-87AC-CE15C454E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04" y="3124994"/>
            <a:ext cx="2563428" cy="17525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12A357-CFB3-E44D-87A8-443400120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776" y="3215639"/>
            <a:ext cx="2610024" cy="175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3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94720" cy="4351338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  <a:endParaRPr lang="en-US" dirty="0"/>
              </a:p>
              <a:p>
                <a:pPr marL="514350" indent="-514350" algn="just">
                  <a:buAutoNum type="arabicPeriod"/>
                </a:pPr>
                <a:r>
                  <a:rPr lang="en-PH" dirty="0"/>
                  <a:t>The side of the given square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       Recall the area of a square: </a:t>
                </a:r>
                <a:r>
                  <a:rPr lang="en-PH" i="1" dirty="0"/>
                  <a:t>A</a:t>
                </a:r>
                <a:r>
                  <a:rPr lang="en-PH" dirty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PH" dirty="0"/>
              </a:p>
              <a:p>
                <a:pPr marL="0" indent="0" algn="just">
                  <a:buNone/>
                </a:pPr>
                <a:r>
                  <a:rPr lang="en-PH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PH" dirty="0"/>
                  <a:t>		Replace </a:t>
                </a:r>
                <a:r>
                  <a:rPr lang="en-PH" i="1" dirty="0"/>
                  <a:t>s </a:t>
                </a:r>
                <a:r>
                  <a:rPr lang="en-PH" dirty="0"/>
                  <a:t>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PH" dirty="0"/>
                  <a:t>.</a:t>
                </a:r>
              </a:p>
              <a:p>
                <a:pPr marL="0" indent="0" algn="just">
                  <a:buNone/>
                </a:pPr>
                <a:r>
                  <a:rPr lang="en-PH" dirty="0"/>
                  <a:t>	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PH" dirty="0"/>
                  <a:t>		Use laws of exponents.</a:t>
                </a:r>
              </a:p>
              <a:p>
                <a:pPr marL="0" indent="0" algn="just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94720" cy="4351338"/>
              </a:xfrm>
              <a:blipFill>
                <a:blip r:embed="rId3"/>
                <a:stretch>
                  <a:fillRect l="-102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28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4578-C8FE-FE47-B785-17E2FE435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Prob</a:t>
            </a:r>
            <a:r>
              <a:rPr lang="en-US" b="1" dirty="0"/>
              <a:t>lems Involving Rational Algebraic Expressions</a:t>
            </a:r>
            <a:endParaRPr lang="en-PH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b="1" dirty="0"/>
                  <a:t>Solution:</a:t>
                </a: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 algn="just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</a:t>
                </a:r>
                <a:r>
                  <a:rPr lang="en-PH" dirty="0"/>
                  <a:t>The length of the given rectangle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0" dirty="0"/>
                  <a:t> and the width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PH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+1)</m:t>
                        </m:r>
                      </m:den>
                    </m:f>
                  </m:oMath>
                </a14:m>
                <a:r>
                  <a:rPr lang="en-US" b="0" dirty="0"/>
                  <a:t>. </a:t>
                </a:r>
                <a:r>
                  <a:rPr lang="en-PH" dirty="0"/>
                  <a:t>Recall the area of a rectangle: </a:t>
                </a:r>
                <a:r>
                  <a:rPr lang="en-PH" i="1" dirty="0"/>
                  <a:t>A = </a:t>
                </a:r>
                <a:r>
                  <a:rPr lang="en-PH" i="1" dirty="0" err="1"/>
                  <a:t>lw</a:t>
                </a:r>
                <a:endParaRPr lang="en-PH" i="1" dirty="0"/>
              </a:p>
              <a:p>
                <a:pPr marL="0" indent="0" algn="just">
                  <a:buNone/>
                </a:pPr>
                <a:r>
                  <a:rPr lang="en-US" dirty="0"/>
                  <a:t>     			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58F87380-AE18-0E4C-82D4-2ECFCD52F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389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7079</TotalTime>
  <Words>403</Words>
  <Application>Microsoft Macintosh PowerPoint</Application>
  <PresentationFormat>Widescreen</PresentationFormat>
  <Paragraphs>95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Problems Involving Rational Algebraic Expressions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720</cp:revision>
  <cp:lastPrinted>2023-03-16T03:23:03Z</cp:lastPrinted>
  <dcterms:created xsi:type="dcterms:W3CDTF">2019-04-16T02:10:14Z</dcterms:created>
  <dcterms:modified xsi:type="dcterms:W3CDTF">2023-05-04T03:01:53Z</dcterms:modified>
</cp:coreProperties>
</file>