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5.png" ContentType="image/png"/>
  <Override PartName="/ppt/media/image20.png" ContentType="image/png"/>
  <Override PartName="/ppt/media/image27.png" ContentType="image/png"/>
  <Override PartName="/ppt/media/image25.png" ContentType="image/png"/>
  <Override PartName="/ppt/media/image19.png" ContentType="image/png"/>
  <Override PartName="/ppt/media/image26.png" ContentType="image/png"/>
  <Override PartName="/ppt/media/image2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200" cy="68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080" cy="2791080"/>
          </a:xfrm>
          <a:prstGeom prst="rect">
            <a:avLst/>
          </a:prstGeom>
          <a:ln w="0">
            <a:noFill/>
          </a:ln>
        </p:spPr>
      </p:pic>
      <p:sp>
        <p:nvSpPr>
          <p:cNvPr id="2" name="Rectangle 5"/>
          <p:cNvSpPr/>
          <p:nvPr/>
        </p:nvSpPr>
        <p:spPr>
          <a:xfrm>
            <a:off x="3487320" y="1475280"/>
            <a:ext cx="8696520" cy="3854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520" cy="376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200" cy="627120"/>
          </a:xfrm>
          <a:prstGeom prst="rect">
            <a:avLst/>
          </a:prstGeom>
          <a:ln w="0">
            <a:noFill/>
          </a:ln>
        </p:spPr>
      </p:pic>
      <p:sp>
        <p:nvSpPr>
          <p:cNvPr id="43" name="Rectangle 7"/>
          <p:cNvSpPr/>
          <p:nvPr/>
        </p:nvSpPr>
        <p:spPr>
          <a:xfrm>
            <a:off x="10868760" y="0"/>
            <a:ext cx="962640" cy="962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720" cy="1026720"/>
          </a:xfrm>
          <a:prstGeom prst="rect">
            <a:avLst/>
          </a:prstGeom>
          <a:ln w="0">
            <a:noFill/>
          </a:ln>
        </p:spPr>
      </p:pic>
      <p:sp>
        <p:nvSpPr>
          <p:cNvPr id="45"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520" cy="33768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72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Dividing Polynomials Using Synthetic Division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p:nvPr>
        </p:nvSpPr>
        <p:spPr>
          <a:xfrm>
            <a:off x="900000" y="72000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3:</a:t>
            </a:r>
            <a:r>
              <a:rPr b="0" lang="en-PH" sz="1800" spc="-1" strike="noStrike">
                <a:latin typeface="Lato"/>
              </a:rPr>
              <a:t> Divide 3x3 - 5x2 - 26x – 8 by 3x + 1.</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Method 1:</a:t>
            </a:r>
            <a:endParaRPr b="0" lang="en-PH" sz="1800" spc="-1" strike="noStrike">
              <a:latin typeface="Arial"/>
            </a:endParaRPr>
          </a:p>
          <a:p>
            <a:pPr>
              <a:lnSpc>
                <a:spcPct val="100000"/>
              </a:lnSpc>
              <a:spcBef>
                <a:spcPts val="1417"/>
              </a:spcBef>
              <a:buNone/>
            </a:pPr>
            <a:r>
              <a:rPr b="0" lang="en-PH" sz="1800" spc="-1" strike="noStrike">
                <a:latin typeface="Lato"/>
              </a:rPr>
              <a:t>The divisor must be written in x - c form. Equate the divisor 3x + 1 to 0. </a:t>
            </a:r>
            <a:endParaRPr b="0" lang="en-PH" sz="1800" spc="-1" strike="noStrike">
              <a:latin typeface="Arial"/>
            </a:endParaRPr>
          </a:p>
          <a:p>
            <a:pPr>
              <a:lnSpc>
                <a:spcPct val="100000"/>
              </a:lnSpc>
              <a:spcBef>
                <a:spcPts val="1417"/>
              </a:spcBef>
              <a:buNone/>
            </a:pPr>
            <a:r>
              <a:rPr b="0" lang="en-PH" sz="1800" spc="-1" strike="noStrike">
                <a:latin typeface="Lato"/>
              </a:rPr>
              <a:t>Thus, 3x + 1 = 0 implies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Hence, the quotient is                         or x</a:t>
            </a:r>
            <a:r>
              <a:rPr b="0" lang="en-PH" sz="2168" spc="-1" strike="noStrike" baseline="14000000">
                <a:latin typeface="Lato"/>
              </a:rPr>
              <a:t>2</a:t>
            </a:r>
            <a:r>
              <a:rPr b="0" lang="en-PH" sz="1800" spc="-1" strike="noStrike">
                <a:latin typeface="Lato"/>
              </a:rPr>
              <a:t> - 2x - 8, and the remainder is 0.            </a:t>
            </a:r>
            <a:r>
              <a:rPr b="0" lang="en-PH" sz="1000" spc="-1" strike="noStrike">
                <a:latin typeface="Lato"/>
              </a:rPr>
              <a:t>                                                                                         </a:t>
            </a:r>
            <a:endParaRPr b="0" lang="en-PH" sz="1000" spc="-1" strike="noStrike">
              <a:latin typeface="Arial"/>
            </a:endParaRPr>
          </a:p>
          <a:p>
            <a:pPr>
              <a:lnSpc>
                <a:spcPct val="100000"/>
              </a:lnSpc>
              <a:buNone/>
            </a:pPr>
            <a:endParaRPr b="0" lang="en-PH" sz="10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9"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0" name="" descr=""/>
          <p:cNvPicPr/>
          <p:nvPr/>
        </p:nvPicPr>
        <p:blipFill>
          <a:blip r:embed="rId1"/>
          <a:stretch/>
        </p:blipFill>
        <p:spPr>
          <a:xfrm>
            <a:off x="3465720" y="2662200"/>
            <a:ext cx="854280" cy="577800"/>
          </a:xfrm>
          <a:prstGeom prst="rect">
            <a:avLst/>
          </a:prstGeom>
          <a:ln w="0">
            <a:noFill/>
          </a:ln>
        </p:spPr>
      </p:pic>
      <p:pic>
        <p:nvPicPr>
          <p:cNvPr id="161" name="" descr=""/>
          <p:cNvPicPr/>
          <p:nvPr/>
        </p:nvPicPr>
        <p:blipFill>
          <a:blip r:embed="rId2"/>
          <a:stretch/>
        </p:blipFill>
        <p:spPr>
          <a:xfrm>
            <a:off x="3960000" y="3240000"/>
            <a:ext cx="3239640" cy="1689480"/>
          </a:xfrm>
          <a:prstGeom prst="rect">
            <a:avLst/>
          </a:prstGeom>
          <a:ln w="0">
            <a:noFill/>
          </a:ln>
        </p:spPr>
      </p:pic>
      <p:pic>
        <p:nvPicPr>
          <p:cNvPr id="162" name="" descr=""/>
          <p:cNvPicPr/>
          <p:nvPr/>
        </p:nvPicPr>
        <p:blipFill>
          <a:blip r:embed="rId3"/>
          <a:stretch/>
        </p:blipFill>
        <p:spPr>
          <a:xfrm>
            <a:off x="3373920" y="5220000"/>
            <a:ext cx="1306080" cy="588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ea typeface="€Î_x005F_x001d_ãþ"/>
              </a:rPr>
              <a:t>Observe that we need to divide the coefficients of the quotient (last row) by 3 because we actually divided c by 3 before applying synthetic division.</a:t>
            </a:r>
            <a:endParaRPr b="0" lang="en-PH" sz="1800" spc="-1" strike="noStrike">
              <a:latin typeface="Arial"/>
            </a:endParaRPr>
          </a:p>
          <a:p>
            <a:pPr>
              <a:lnSpc>
                <a:spcPct val="100000"/>
              </a:lnSpc>
              <a:buNone/>
            </a:pPr>
            <a:r>
              <a:rPr b="0" lang="en-PH" sz="1800" spc="-1" strike="noStrike">
                <a:latin typeface="Lato"/>
                <a:ea typeface="€Î_x005F_x001d_ãþ"/>
              </a:rPr>
              <a:t>Check: (3x + 1)(x</a:t>
            </a:r>
            <a:r>
              <a:rPr b="0" lang="en-PH" sz="2168" spc="-1" strike="noStrike" baseline="14000000">
                <a:latin typeface="Lato"/>
                <a:ea typeface="€Î_x005F_x001d_ãþ"/>
              </a:rPr>
              <a:t>2</a:t>
            </a:r>
            <a:r>
              <a:rPr b="0" lang="en-PH" sz="1800" spc="-1" strike="noStrike">
                <a:latin typeface="Lato"/>
                <a:ea typeface="€Î_x005F_x001d_ãþ"/>
              </a:rPr>
              <a:t> - 2x - 8) = 3x</a:t>
            </a:r>
            <a:r>
              <a:rPr b="0" lang="en-PH" sz="2168" spc="-1" strike="noStrike" baseline="14000000">
                <a:latin typeface="Lato"/>
                <a:ea typeface="€Î_x005F_x001d_ãþ"/>
              </a:rPr>
              <a:t>3</a:t>
            </a:r>
            <a:r>
              <a:rPr b="0" lang="en-PH" sz="1800" spc="-1" strike="noStrike">
                <a:latin typeface="Lato"/>
                <a:ea typeface="€Î_x005F_x001d_ãþ"/>
              </a:rPr>
              <a:t> - 5x</a:t>
            </a:r>
            <a:r>
              <a:rPr b="0" lang="en-PH" sz="2168" spc="-1" strike="noStrike" baseline="14000000">
                <a:latin typeface="Lato"/>
                <a:ea typeface="€Î_x005F_x001d_ãþ"/>
              </a:rPr>
              <a:t>2</a:t>
            </a:r>
            <a:r>
              <a:rPr b="0" lang="en-PH" sz="1800" spc="-1" strike="noStrike">
                <a:latin typeface="Lato"/>
                <a:ea typeface="€Î_x005F_x001d_ãþ"/>
              </a:rPr>
              <a:t> - 26x - 8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Method 2:   </a:t>
            </a:r>
            <a:r>
              <a:rPr b="0" lang="en-PH" sz="1200" spc="-1" strike="noStrike">
                <a:latin typeface="€Î_x005F_x001d_ãþ"/>
                <a:ea typeface="€Î_x005F_x001d_ãþ"/>
              </a:rPr>
              <a:t>                                                                                                  </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ea typeface="€Î_x005F_x001d_ã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64"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5" name="" descr=""/>
          <p:cNvPicPr/>
          <p:nvPr/>
        </p:nvPicPr>
        <p:blipFill>
          <a:blip r:embed="rId1"/>
          <a:stretch/>
        </p:blipFill>
        <p:spPr>
          <a:xfrm>
            <a:off x="2031120" y="3367080"/>
            <a:ext cx="7508880" cy="13129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Now, use the synthetic division to divide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Hence, the quotient is x</a:t>
            </a:r>
            <a:r>
              <a:rPr b="0" lang="en-PH" sz="2168" spc="-1" strike="noStrike" baseline="14000000">
                <a:latin typeface="Lato"/>
              </a:rPr>
              <a:t>2</a:t>
            </a:r>
            <a:r>
              <a:rPr b="0" lang="en-PH" sz="1800" spc="-1" strike="noStrike">
                <a:latin typeface="Lato"/>
              </a:rPr>
              <a:t> - 2x - 8.</a:t>
            </a:r>
            <a:endParaRPr b="0" lang="en-PH" sz="1800" spc="-1" strike="noStrike">
              <a:latin typeface="Arial"/>
            </a:endParaRPr>
          </a:p>
          <a:p>
            <a:pPr>
              <a:lnSpc>
                <a:spcPct val="100000"/>
              </a:lnSpc>
              <a:buNone/>
            </a:pPr>
            <a:r>
              <a:rPr b="0" lang="en-PH" sz="1800" spc="-1" strike="noStrike">
                <a:latin typeface="Lato"/>
              </a:rPr>
              <a:t>Please do Learning Task to find out if you understand Lesson 2.</a:t>
            </a:r>
            <a:endParaRPr b="0" lang="en-PH" sz="1800" spc="-1" strike="noStrike">
              <a:latin typeface="Arial"/>
            </a:endParaRPr>
          </a:p>
          <a:p>
            <a:pPr>
              <a:lnSpc>
                <a:spcPct val="100000"/>
              </a:lnSpc>
              <a:buNone/>
            </a:pPr>
            <a:r>
              <a:rPr b="0" lang="en-PH" sz="1800" spc="-1" strike="noStrike">
                <a:latin typeface="Lato"/>
                <a:ea typeface="€Î_x005F_x001d_ãþ"/>
              </a:rPr>
              <a:t> </a:t>
            </a:r>
            <a:r>
              <a:rPr b="0" lang="en-PH" sz="1200" spc="-1" strike="noStrike">
                <a:latin typeface="€Î_x005F_x001d_ãþ"/>
                <a:ea typeface="€Î_x005F_x001d_ãþ"/>
              </a:rPr>
              <a:t>                                                                                                  </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ea typeface="€Î_x005F_x001d_ã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67"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8" name="" descr=""/>
          <p:cNvPicPr/>
          <p:nvPr/>
        </p:nvPicPr>
        <p:blipFill>
          <a:blip r:embed="rId1"/>
          <a:stretch/>
        </p:blipFill>
        <p:spPr>
          <a:xfrm>
            <a:off x="5186520" y="1094040"/>
            <a:ext cx="3453120" cy="705960"/>
          </a:xfrm>
          <a:prstGeom prst="rect">
            <a:avLst/>
          </a:prstGeom>
          <a:ln w="0">
            <a:noFill/>
          </a:ln>
        </p:spPr>
      </p:pic>
      <p:pic>
        <p:nvPicPr>
          <p:cNvPr id="169" name="" descr=""/>
          <p:cNvPicPr/>
          <p:nvPr/>
        </p:nvPicPr>
        <p:blipFill>
          <a:blip r:embed="rId2"/>
          <a:stretch/>
        </p:blipFill>
        <p:spPr>
          <a:xfrm>
            <a:off x="2160000" y="2231640"/>
            <a:ext cx="8099640" cy="22683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800" spc="-1" strike="noStrike">
                <a:latin typeface="Lato"/>
              </a:rPr>
              <a:t>The long division method can be simplified using synthetic division. Synthetic division is a numerical method used for dividing a polynomial by a binomial of the form x - c. Now, let us look at the steps involved in the synthetic division.</a:t>
            </a:r>
            <a:endParaRPr b="0" lang="en-PH" sz="1800" spc="-1" strike="noStrike">
              <a:latin typeface="Arial"/>
            </a:endParaRPr>
          </a:p>
          <a:p>
            <a:pPr>
              <a:lnSpc>
                <a:spcPct val="100000"/>
              </a:lnSpc>
              <a:buNone/>
            </a:pPr>
            <a:r>
              <a:rPr b="0" lang="en-PH" sz="1800" spc="-1" strike="noStrike">
                <a:latin typeface="Lato"/>
              </a:rPr>
              <a:t>Study the following examples: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1: </a:t>
            </a:r>
            <a:r>
              <a:rPr b="0" lang="en-PH" sz="1800" spc="-1" strike="noStrike">
                <a:latin typeface="Lato"/>
              </a:rPr>
              <a:t>Use synthetic division to divide 5x3 + 6x + 50 by x + 2.</a:t>
            </a:r>
            <a:endParaRPr b="0" lang="en-PH" sz="1800" spc="-1" strike="noStrike">
              <a:latin typeface="Arial"/>
            </a:endParaRPr>
          </a:p>
          <a:p>
            <a:pPr>
              <a:lnSpc>
                <a:spcPct val="100000"/>
              </a:lnSpc>
              <a:buNone/>
            </a:pPr>
            <a:r>
              <a:rPr b="0" lang="en-PH" sz="1800" spc="-1" strike="noStrike">
                <a:latin typeface="Lato"/>
              </a:rPr>
              <a:t>Solution: Set the divisor in the form x - c. Thus, we write x + 2 as x - (-2). This means that the divisor is c = -</a:t>
            </a:r>
            <a:r>
              <a:rPr b="0" lang="en-PH" sz="1800" spc="-1" strike="noStrike">
                <a:latin typeface="Lato"/>
                <a:ea typeface="€Î_x005F_x001d_ãþ"/>
              </a:rPr>
              <a:t>2. Write the 0 coefficient for the missing x2 term in the dividend and express the division problem as follows:</a:t>
            </a:r>
            <a:endParaRPr b="0" lang="en-PH" sz="1800" spc="-1" strike="noStrike">
              <a:latin typeface="Arial"/>
            </a:endParaRPr>
          </a:p>
          <a:p>
            <a:pPr>
              <a:lnSpc>
                <a:spcPct val="100000"/>
              </a:lnSpc>
              <a:buNone/>
            </a:pPr>
            <a:r>
              <a:rPr b="0" lang="en-PH" sz="1800" spc="-1" strike="noStrike">
                <a:latin typeface="Lato"/>
                <a:ea typeface="€Î_x005F_x001d_ã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Set up the problem so that synthetic division can be used.</a:t>
            </a:r>
            <a:endParaRPr b="0" lang="en-PH" sz="1800" spc="-1" strike="noStrike">
              <a:latin typeface="Arial"/>
            </a:endParaRPr>
          </a:p>
          <a:p>
            <a:pPr>
              <a:lnSpc>
                <a:spcPct val="100000"/>
              </a:lnSpc>
              <a:buNone/>
            </a:pPr>
            <a:r>
              <a:rPr b="0" lang="en-PH" sz="1800" spc="-1" strike="noStrike">
                <a:latin typeface="Lato"/>
                <a:ea typeface="€Î_x005F_x001d_ãþ"/>
              </a:rPr>
              <a:t>                                     ← </a:t>
            </a:r>
            <a:r>
              <a:rPr b="0" lang="en-PH" sz="1800" spc="-1" strike="noStrike">
                <a:latin typeface="Lato"/>
                <a:ea typeface="€Î_x005F_x001d_ãþ"/>
              </a:rPr>
              <a:t>Coefficient of the dividend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This is the subtrahend c in x -(-2).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8"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9" name="" descr=""/>
          <p:cNvPicPr/>
          <p:nvPr/>
        </p:nvPicPr>
        <p:blipFill>
          <a:blip r:embed="rId1"/>
          <a:stretch/>
        </p:blipFill>
        <p:spPr>
          <a:xfrm>
            <a:off x="2880000" y="2516040"/>
            <a:ext cx="3059640" cy="416160"/>
          </a:xfrm>
          <a:prstGeom prst="rect">
            <a:avLst/>
          </a:prstGeom>
          <a:ln w="0">
            <a:noFill/>
          </a:ln>
        </p:spPr>
      </p:pic>
      <p:pic>
        <p:nvPicPr>
          <p:cNvPr id="130" name="" descr=""/>
          <p:cNvPicPr/>
          <p:nvPr/>
        </p:nvPicPr>
        <p:blipFill>
          <a:blip r:embed="rId2"/>
          <a:stretch/>
        </p:blipFill>
        <p:spPr>
          <a:xfrm>
            <a:off x="1294200" y="3420000"/>
            <a:ext cx="1945800" cy="854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Start the synthetic division process by bringing down 5. This is followed by a series of operations involving multiplication and addition.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1.                                                                       3.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2"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3" name="" descr=""/>
          <p:cNvPicPr/>
          <p:nvPr/>
        </p:nvPicPr>
        <p:blipFill>
          <a:blip r:embed="rId1"/>
          <a:stretch/>
        </p:blipFill>
        <p:spPr>
          <a:xfrm>
            <a:off x="1260000" y="2085840"/>
            <a:ext cx="2739240" cy="1334160"/>
          </a:xfrm>
          <a:prstGeom prst="rect">
            <a:avLst/>
          </a:prstGeom>
          <a:ln w="0">
            <a:noFill/>
          </a:ln>
        </p:spPr>
      </p:pic>
      <p:pic>
        <p:nvPicPr>
          <p:cNvPr id="134" name="" descr=""/>
          <p:cNvPicPr/>
          <p:nvPr/>
        </p:nvPicPr>
        <p:blipFill>
          <a:blip r:embed="rId2"/>
          <a:stretch/>
        </p:blipFill>
        <p:spPr>
          <a:xfrm>
            <a:off x="1440000" y="4140000"/>
            <a:ext cx="2758320" cy="1401120"/>
          </a:xfrm>
          <a:prstGeom prst="rect">
            <a:avLst/>
          </a:prstGeom>
          <a:ln w="0">
            <a:noFill/>
          </a:ln>
        </p:spPr>
      </p:pic>
      <p:pic>
        <p:nvPicPr>
          <p:cNvPr id="135" name="" descr=""/>
          <p:cNvPicPr/>
          <p:nvPr/>
        </p:nvPicPr>
        <p:blipFill>
          <a:blip r:embed="rId3"/>
          <a:stretch/>
        </p:blipFill>
        <p:spPr>
          <a:xfrm>
            <a:off x="6120720" y="2097360"/>
            <a:ext cx="2698920" cy="1322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4.                                                                                  6.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5.                                                                                  7.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7"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8" name="" descr=""/>
          <p:cNvPicPr/>
          <p:nvPr/>
        </p:nvPicPr>
        <p:blipFill>
          <a:blip r:embed="rId1"/>
          <a:stretch/>
        </p:blipFill>
        <p:spPr>
          <a:xfrm>
            <a:off x="1440000" y="1260000"/>
            <a:ext cx="2820600" cy="1279080"/>
          </a:xfrm>
          <a:prstGeom prst="rect">
            <a:avLst/>
          </a:prstGeom>
          <a:ln w="0">
            <a:noFill/>
          </a:ln>
        </p:spPr>
      </p:pic>
      <p:pic>
        <p:nvPicPr>
          <p:cNvPr id="139" name="" descr=""/>
          <p:cNvPicPr/>
          <p:nvPr/>
        </p:nvPicPr>
        <p:blipFill>
          <a:blip r:embed="rId2"/>
          <a:stretch/>
        </p:blipFill>
        <p:spPr>
          <a:xfrm>
            <a:off x="1260000" y="3780000"/>
            <a:ext cx="2745720" cy="1225440"/>
          </a:xfrm>
          <a:prstGeom prst="rect">
            <a:avLst/>
          </a:prstGeom>
          <a:ln w="0">
            <a:noFill/>
          </a:ln>
        </p:spPr>
      </p:pic>
      <p:pic>
        <p:nvPicPr>
          <p:cNvPr id="140" name="" descr=""/>
          <p:cNvPicPr/>
          <p:nvPr/>
        </p:nvPicPr>
        <p:blipFill>
          <a:blip r:embed="rId3"/>
          <a:stretch/>
        </p:blipFill>
        <p:spPr>
          <a:xfrm>
            <a:off x="6840000" y="1292760"/>
            <a:ext cx="3239640" cy="1301760"/>
          </a:xfrm>
          <a:prstGeom prst="rect">
            <a:avLst/>
          </a:prstGeom>
          <a:ln w="0">
            <a:noFill/>
          </a:ln>
        </p:spPr>
      </p:pic>
      <p:pic>
        <p:nvPicPr>
          <p:cNvPr id="141" name="" descr=""/>
          <p:cNvPicPr/>
          <p:nvPr/>
        </p:nvPicPr>
        <p:blipFill>
          <a:blip r:embed="rId4"/>
          <a:stretch/>
        </p:blipFill>
        <p:spPr>
          <a:xfrm>
            <a:off x="6832080" y="3780000"/>
            <a:ext cx="3247560" cy="1326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900000" y="69660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800" spc="-1" strike="noStrike">
                <a:latin typeface="Lato"/>
              </a:rPr>
              <a:t>The numbers in the last row represent the coefficients of the quotient and the remainder. The degree of the first term of the quotient is one less than the degree of the dividend. Because the degree of the dividend is 3, the degree of the quotient is 2. This means that the 5 in the last row represents 5x</a:t>
            </a:r>
            <a:r>
              <a:rPr b="0" lang="en-PH" sz="2168" spc="-1" strike="noStrike" baseline="14000000">
                <a:latin typeface="Lato"/>
              </a:rPr>
              <a:t>2</a:t>
            </a: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200" spc="-1" strike="noStrike">
                <a:latin typeface="€Î_x005F_x001d_ãþ"/>
                <a:ea typeface="€Î_x005F_x001d_ãþ"/>
              </a:rPr>
              <a:t>                                                                       </a:t>
            </a:r>
            <a:r>
              <a:rPr b="0" lang="en-PH" sz="1800" spc="-1" strike="noStrike">
                <a:latin typeface="Lato"/>
                <a:ea typeface="€Î_x005F_x001d_ãþ"/>
              </a:rPr>
              <a:t>The remainder is -2.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The last line indicates the quotient is 5x2 - 10x + 26 and a remainder of -2.</a:t>
            </a:r>
            <a:r>
              <a:rPr b="0" lang="en-PH" sz="1200" spc="-1" strike="noStrike">
                <a:latin typeface="€Î_x005F_x001d_ãþ"/>
                <a:ea typeface="€Î_x005F_x001d_ãþ"/>
              </a:rPr>
              <a:t>     </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ea typeface="€Î_x005F_x001d_ãþ"/>
              </a:rPr>
              <a:t>Thus, the quotient of                        is   </a:t>
            </a:r>
            <a:r>
              <a:rPr b="0" lang="en-PH" sz="1200" spc="-1" strike="noStrike">
                <a:latin typeface="€Î_x005F_x001d_ãþ"/>
                <a:ea typeface="€Î_x005F_x001d_ãþ"/>
              </a:rPr>
              <a:t>                                                                         </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ea typeface="€Î_x005F_x001d_ã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3"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4" name="" descr=""/>
          <p:cNvPicPr/>
          <p:nvPr/>
        </p:nvPicPr>
        <p:blipFill>
          <a:blip r:embed="rId1"/>
          <a:stretch/>
        </p:blipFill>
        <p:spPr>
          <a:xfrm>
            <a:off x="1080360" y="2719440"/>
            <a:ext cx="2879640" cy="1060560"/>
          </a:xfrm>
          <a:prstGeom prst="rect">
            <a:avLst/>
          </a:prstGeom>
          <a:ln w="0">
            <a:noFill/>
          </a:ln>
        </p:spPr>
      </p:pic>
      <p:pic>
        <p:nvPicPr>
          <p:cNvPr id="145" name="" descr=""/>
          <p:cNvPicPr/>
          <p:nvPr/>
        </p:nvPicPr>
        <p:blipFill>
          <a:blip r:embed="rId2"/>
          <a:stretch/>
        </p:blipFill>
        <p:spPr>
          <a:xfrm>
            <a:off x="3240000" y="4500000"/>
            <a:ext cx="1259640" cy="600480"/>
          </a:xfrm>
          <a:prstGeom prst="rect">
            <a:avLst/>
          </a:prstGeom>
          <a:ln w="0">
            <a:noFill/>
          </a:ln>
        </p:spPr>
      </p:pic>
      <p:pic>
        <p:nvPicPr>
          <p:cNvPr id="146" name="" descr=""/>
          <p:cNvPicPr/>
          <p:nvPr/>
        </p:nvPicPr>
        <p:blipFill>
          <a:blip r:embed="rId3"/>
          <a:stretch/>
        </p:blipFill>
        <p:spPr>
          <a:xfrm>
            <a:off x="4860360" y="4500000"/>
            <a:ext cx="2159640" cy="588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2</a:t>
            </a:r>
            <a:r>
              <a:rPr b="0" lang="en-PH" sz="1800" spc="-1" strike="noStrike">
                <a:latin typeface="Lato"/>
              </a:rPr>
              <a:t>: </a:t>
            </a:r>
            <a:r>
              <a:rPr b="0" lang="en-PH" sz="1800" spc="-1" strike="noStrike">
                <a:latin typeface="Lato"/>
                <a:ea typeface="€Î_x005F_x001d_ãþ"/>
              </a:rPr>
              <a:t>Use synthetic division to find the quotient when 2x</a:t>
            </a:r>
            <a:r>
              <a:rPr b="0" lang="en-PH" sz="2168" spc="-1" strike="noStrike" baseline="14000000">
                <a:latin typeface="Lato"/>
                <a:ea typeface="€Î_x005F_x001d_ãþ"/>
              </a:rPr>
              <a:t>3</a:t>
            </a:r>
            <a:r>
              <a:rPr b="0" lang="en-PH" sz="1800" spc="-1" strike="noStrike">
                <a:latin typeface="Lato"/>
                <a:ea typeface="€Î_x005F_x001d_ãþ"/>
              </a:rPr>
              <a:t> - x</a:t>
            </a:r>
            <a:r>
              <a:rPr b="0" lang="en-PH" sz="2168" spc="-1" strike="noStrike" baseline="14000000">
                <a:latin typeface="Lato"/>
                <a:ea typeface="€Î_x005F_x001d_ãþ"/>
              </a:rPr>
              <a:t>2</a:t>
            </a:r>
            <a:r>
              <a:rPr b="0" lang="en-PH" sz="1800" spc="-1" strike="noStrike">
                <a:latin typeface="Lato"/>
                <a:ea typeface="€Î_x005F_x001d_ãþ"/>
              </a:rPr>
              <a:t> - 22x - 25 is divided by x - 4.</a:t>
            </a:r>
            <a:endParaRPr b="0" lang="en-PH" sz="1800" spc="-1" strike="noStrike">
              <a:latin typeface="Arial"/>
            </a:endParaRPr>
          </a:p>
          <a:p>
            <a:pPr>
              <a:lnSpc>
                <a:spcPct val="100000"/>
              </a:lnSpc>
              <a:buNone/>
            </a:pPr>
            <a:r>
              <a:rPr b="0" lang="en-PH" sz="1800" spc="-1" strike="noStrike">
                <a:latin typeface="Lato"/>
                <a:ea typeface="€Î_x005F_x001d_ãþ"/>
              </a:rPr>
              <a:t>Solution:</a:t>
            </a:r>
            <a:endParaRPr b="0" lang="en-PH" sz="1800" spc="-1" strike="noStrike">
              <a:latin typeface="Arial"/>
            </a:endParaRPr>
          </a:p>
          <a:p>
            <a:pPr>
              <a:lnSpc>
                <a:spcPct val="100000"/>
              </a:lnSpc>
              <a:buNone/>
            </a:pPr>
            <a:r>
              <a:rPr b="0" lang="en-PH" sz="1800" spc="-1" strike="noStrike">
                <a:latin typeface="Lato"/>
                <a:ea typeface="€Î_x005F_x001d_ãþ"/>
              </a:rPr>
              <a:t>We will write the quotient                                  in the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We begin by writing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_x005F_x001d_ãþ"/>
              </a:rPr>
              <a:t>The divisor is the negative of -4, or 4. Then we have                                   </a:t>
            </a:r>
            <a:r>
              <a:rPr b="0" lang="en-PH" sz="1200" spc="-1" strike="noStrike">
                <a:latin typeface="€Î_x005F_x001d_ãþ"/>
                <a:ea typeface="€Î_x005F_x001d_ãþ"/>
              </a:rPr>
              <a:t>                                                                         </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ea typeface="€Î_x005F_x001d_ã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8"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9" name="" descr=""/>
          <p:cNvPicPr/>
          <p:nvPr/>
        </p:nvPicPr>
        <p:blipFill>
          <a:blip r:embed="rId1"/>
          <a:stretch/>
        </p:blipFill>
        <p:spPr>
          <a:xfrm>
            <a:off x="3600000" y="1800000"/>
            <a:ext cx="1977840" cy="593640"/>
          </a:xfrm>
          <a:prstGeom prst="rect">
            <a:avLst/>
          </a:prstGeom>
          <a:ln w="0">
            <a:noFill/>
          </a:ln>
        </p:spPr>
      </p:pic>
      <p:pic>
        <p:nvPicPr>
          <p:cNvPr id="150" name="" descr=""/>
          <p:cNvPicPr/>
          <p:nvPr/>
        </p:nvPicPr>
        <p:blipFill>
          <a:blip r:embed="rId2"/>
          <a:stretch/>
        </p:blipFill>
        <p:spPr>
          <a:xfrm>
            <a:off x="6903000" y="1875960"/>
            <a:ext cx="1377000" cy="555480"/>
          </a:xfrm>
          <a:prstGeom prst="rect">
            <a:avLst/>
          </a:prstGeom>
          <a:ln w="0">
            <a:noFill/>
          </a:ln>
        </p:spPr>
      </p:pic>
      <p:pic>
        <p:nvPicPr>
          <p:cNvPr id="151" name="" descr=""/>
          <p:cNvPicPr/>
          <p:nvPr/>
        </p:nvPicPr>
        <p:blipFill>
          <a:blip r:embed="rId3"/>
          <a:stretch/>
        </p:blipFill>
        <p:spPr>
          <a:xfrm>
            <a:off x="3240000" y="2535840"/>
            <a:ext cx="2879640" cy="704160"/>
          </a:xfrm>
          <a:prstGeom prst="rect">
            <a:avLst/>
          </a:prstGeom>
          <a:ln w="0">
            <a:noFill/>
          </a:ln>
        </p:spPr>
      </p:pic>
      <p:pic>
        <p:nvPicPr>
          <p:cNvPr id="152" name="" descr=""/>
          <p:cNvPicPr/>
          <p:nvPr/>
        </p:nvPicPr>
        <p:blipFill>
          <a:blip r:embed="rId4"/>
          <a:stretch/>
        </p:blipFill>
        <p:spPr>
          <a:xfrm>
            <a:off x="3412440" y="3828240"/>
            <a:ext cx="6127560" cy="1210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This process was done with these steps:</a:t>
            </a:r>
            <a:endParaRPr b="0" lang="en-PH" sz="1800" spc="-1" strike="noStrike">
              <a:latin typeface="Arial"/>
            </a:endParaRPr>
          </a:p>
          <a:p>
            <a:pPr>
              <a:lnSpc>
                <a:spcPct val="100000"/>
              </a:lnSpc>
              <a:spcBef>
                <a:spcPts val="1417"/>
              </a:spcBef>
              <a:buNone/>
            </a:pPr>
            <a:r>
              <a:rPr b="0" lang="en-PH" sz="1800" spc="-1" strike="noStrike">
                <a:latin typeface="Lato"/>
              </a:rPr>
              <a:t>1. 2 is “brought down” from the line (1) to line (3).</a:t>
            </a:r>
            <a:endParaRPr b="0" lang="en-PH" sz="1800" spc="-1" strike="noStrike">
              <a:latin typeface="Arial"/>
            </a:endParaRPr>
          </a:p>
          <a:p>
            <a:pPr>
              <a:lnSpc>
                <a:spcPct val="100000"/>
              </a:lnSpc>
              <a:spcBef>
                <a:spcPts val="1417"/>
              </a:spcBef>
              <a:buNone/>
            </a:pPr>
            <a:r>
              <a:rPr b="0" lang="en-PH" sz="1800" spc="-1" strike="noStrike">
                <a:latin typeface="Lato"/>
              </a:rPr>
              <a:t>2. 8 is the product of 2 and 4 and written in the next position on the line (2).</a:t>
            </a:r>
            <a:endParaRPr b="0" lang="en-PH" sz="1800" spc="-1" strike="noStrike">
              <a:latin typeface="Arial"/>
            </a:endParaRPr>
          </a:p>
          <a:p>
            <a:pPr>
              <a:lnSpc>
                <a:spcPct val="100000"/>
              </a:lnSpc>
              <a:spcBef>
                <a:spcPts val="1417"/>
              </a:spcBef>
              <a:buNone/>
            </a:pPr>
            <a:r>
              <a:rPr b="0" lang="en-PH" sz="1800" spc="-1" strike="noStrike">
                <a:latin typeface="Lato"/>
              </a:rPr>
              <a:t>3. 7 is the sum of -1 and 8 and is written on line (3).</a:t>
            </a:r>
            <a:endParaRPr b="0" lang="en-PH" sz="1800" spc="-1" strike="noStrike">
              <a:latin typeface="Arial"/>
            </a:endParaRPr>
          </a:p>
          <a:p>
            <a:pPr>
              <a:lnSpc>
                <a:spcPct val="100000"/>
              </a:lnSpc>
              <a:spcBef>
                <a:spcPts val="1417"/>
              </a:spcBef>
              <a:buNone/>
            </a:pPr>
            <a:r>
              <a:rPr b="0" lang="en-PH" sz="1800" spc="-1" strike="noStrike">
                <a:latin typeface="Lato"/>
              </a:rPr>
              <a:t>4. 28 is the product of 4 and 7 and is written in the next position on the line (2).</a:t>
            </a:r>
            <a:endParaRPr b="0" lang="en-PH" sz="1800" spc="-1" strike="noStrike">
              <a:latin typeface="Arial"/>
            </a:endParaRPr>
          </a:p>
          <a:p>
            <a:pPr>
              <a:lnSpc>
                <a:spcPct val="100000"/>
              </a:lnSpc>
              <a:spcBef>
                <a:spcPts val="1417"/>
              </a:spcBef>
              <a:buNone/>
            </a:pPr>
            <a:r>
              <a:rPr b="0" lang="en-PH" sz="1800" spc="-1" strike="noStrike">
                <a:latin typeface="Lato"/>
              </a:rPr>
              <a:t>5. 6 is the sum of -22 and 28 and is written on line (3).</a:t>
            </a:r>
            <a:endParaRPr b="0" lang="en-PH" sz="1800" spc="-1" strike="noStrike">
              <a:latin typeface="Arial"/>
            </a:endParaRPr>
          </a:p>
          <a:p>
            <a:pPr>
              <a:lnSpc>
                <a:spcPct val="100000"/>
              </a:lnSpc>
              <a:spcBef>
                <a:spcPts val="1417"/>
              </a:spcBef>
              <a:buNone/>
            </a:pPr>
            <a:r>
              <a:rPr b="0" lang="en-PH" sz="1800" spc="-1" strike="noStrike">
                <a:latin typeface="Lato"/>
              </a:rPr>
              <a:t>6. 24 is the product of 4 and 6 and is written in the next position on the line (2).</a:t>
            </a:r>
            <a:endParaRPr b="0" lang="en-PH" sz="1800" spc="-1" strike="noStrike">
              <a:latin typeface="Arial"/>
            </a:endParaRPr>
          </a:p>
          <a:p>
            <a:pPr>
              <a:lnSpc>
                <a:spcPct val="100000"/>
              </a:lnSpc>
              <a:spcBef>
                <a:spcPts val="1417"/>
              </a:spcBef>
              <a:buNone/>
            </a:pPr>
            <a:r>
              <a:rPr b="0" lang="en-PH" sz="1800" spc="-1" strike="noStrike">
                <a:latin typeface="Lato"/>
              </a:rPr>
              <a:t>7. -1 is the sum of -25 and 24 and is written on line (3)</a:t>
            </a:r>
            <a:r>
              <a:rPr b="0" lang="en-PH" sz="1200" spc="-1" strike="noStrike">
                <a:latin typeface="Lato"/>
              </a:rPr>
              <a:t>.</a:t>
            </a:r>
            <a:r>
              <a:rPr b="0" lang="en-PH" sz="1000" spc="-1" strike="noStrike">
                <a:latin typeface="Lato"/>
              </a:rPr>
              <a:t>                                                                                                          </a:t>
            </a:r>
            <a:endParaRPr b="0" lang="en-PH" sz="1000" spc="-1" strike="noStrike">
              <a:latin typeface="Arial"/>
            </a:endParaRPr>
          </a:p>
          <a:p>
            <a:pPr>
              <a:lnSpc>
                <a:spcPct val="100000"/>
              </a:lnSpc>
              <a:buNone/>
            </a:pPr>
            <a:endParaRPr b="0" lang="en-PH" sz="10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4"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900000" y="695160"/>
            <a:ext cx="10507680" cy="434340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Synthetic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800" spc="-1" strike="noStrike">
                <a:latin typeface="Lato"/>
              </a:rPr>
              <a:t>Then, we use the first three numbers on line (3) as coefficients to what will be the polynomial of degree less than the degree of the dividend. This is the quotient without the remainder. The last number is the remainder. Thus, the quotient of (2x</a:t>
            </a:r>
            <a:r>
              <a:rPr b="0" lang="en-PH" sz="2168" spc="-1" strike="noStrike" baseline="14000000">
                <a:latin typeface="Lato"/>
              </a:rPr>
              <a:t>3</a:t>
            </a:r>
            <a:r>
              <a:rPr b="0" lang="en-PH" sz="1800" spc="-1" strike="noStrike">
                <a:latin typeface="Lato"/>
              </a:rPr>
              <a:t> - x</a:t>
            </a:r>
            <a:r>
              <a:rPr b="0" lang="en-PH" sz="2168" spc="-1" strike="noStrike" baseline="14000000">
                <a:latin typeface="Lato"/>
              </a:rPr>
              <a:t>2</a:t>
            </a:r>
            <a:r>
              <a:rPr b="0" lang="en-PH" sz="1800" spc="-1" strike="noStrike">
                <a:latin typeface="Lato"/>
              </a:rPr>
              <a:t> - 22x - 25) ÷ (x - 4) is     </a:t>
            </a:r>
            <a:r>
              <a:rPr b="0" lang="en-PH" sz="1200" spc="-1" strike="noStrike">
                <a:latin typeface="Lato"/>
              </a:rPr>
              <a:t>                                                                                                   </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6" name=""/>
          <p:cNvSpPr/>
          <p:nvPr/>
        </p:nvSpPr>
        <p:spPr>
          <a:xfrm>
            <a:off x="-1260000" y="266760"/>
            <a:ext cx="551016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7" name="" descr=""/>
          <p:cNvPicPr/>
          <p:nvPr/>
        </p:nvPicPr>
        <p:blipFill>
          <a:blip r:embed="rId1"/>
          <a:stretch/>
        </p:blipFill>
        <p:spPr>
          <a:xfrm>
            <a:off x="4197600" y="2955240"/>
            <a:ext cx="2282040" cy="644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2023-05-11T13:58:08Z</dcterms:modified>
  <cp:revision>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