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36.png" ContentType="image/png"/>
  <Override PartName="/ppt/media/image2.png" ContentType="image/png"/>
  <Override PartName="/ppt/media/image37.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5.png" ContentType="image/png"/>
  <Override PartName="/ppt/media/image20.png" ContentType="image/png"/>
  <Override PartName="/ppt/media/image15.png" ContentType="image/png"/>
  <Override PartName="/ppt/media/image30.png" ContentType="image/png"/>
  <Override PartName="/ppt/media/image25.png" ContentType="image/png"/>
  <Override PartName="/ppt/media/image16.png" ContentType="image/png"/>
  <Override PartName="/ppt/media/image31.png" ContentType="image/png"/>
  <Override PartName="/ppt/media/image26.png" ContentType="image/png"/>
  <Override PartName="/ppt/media/image17.png" ContentType="image/png"/>
  <Override PartName="/ppt/media/image32.png" ContentType="image/png"/>
  <Override PartName="/ppt/media/image27.png" ContentType="image/png"/>
  <Override PartName="/ppt/media/image18.png" ContentType="image/png"/>
  <Override PartName="/ppt/media/image33.png" ContentType="image/png"/>
  <Override PartName="/ppt/media/image28.png" ContentType="image/png"/>
  <Override PartName="/ppt/media/image19.png" ContentType="image/png"/>
  <Override PartName="/ppt/media/image34.png" ContentType="image/png"/>
  <Override PartName="/ppt/media/image10.png" ContentType="image/png"/>
  <Override PartName="/ppt/media/image29.png" ContentType="image/png"/>
  <Override PartName="/ppt/media/image3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26.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7.xml.rels" ContentType="application/vnd.openxmlformats-package.relationships+xml"/>
  <Override PartName="/ppt/slides/_rels/slide29.xml.rels" ContentType="application/vnd.openxmlformats-package.relationships+xml"/>
  <Override PartName="/ppt/slides/_rels/slide21.xml.rels" ContentType="application/vnd.openxmlformats-package.relationships+xml"/>
  <Override PartName="/ppt/slides/_rels/slide6.xml.rels" ContentType="application/vnd.openxmlformats-package.relationships+xml"/>
  <Override PartName="/ppt/slides/_rels/slide28.xml.rels" ContentType="application/vnd.openxmlformats-package.relationships+xml"/>
  <Override PartName="/ppt/slides/_rels/slide20.xml.rels" ContentType="application/vnd.openxmlformats-package.relationships+xml"/>
  <Override PartName="/ppt/slides/_rels/slide27.xml.rels" ContentType="application/vnd.openxmlformats-package.relationships+xml"/>
  <Override PartName="/ppt/slides/_rels/slide1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2FDA7404-34BF-4103-9385-E8071D4F5BDE}"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27EB383B-B70B-4674-ADFC-321CEE8AA6B7}"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8094A775-2858-41E2-B62E-0925EFFA1767}"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0EE0C851-51C4-488F-BB88-4B149ECBCD5C}"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4F8CC7E8-951A-41EF-B4A8-BE8592A367C5}"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9FE95268-0526-4B67-B043-FC54B56D6986}"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A826F7C1-EBAC-487C-8B56-0B166AA2C48F}"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9ABB197E-9D05-45F1-9E09-1B1D46D5A1FB}"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FBC3A8F4-621C-49BB-B16D-1B5168024882}"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9FF2A2DD-A5B6-4C47-8EC8-59312113C0FD}"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517C159A-98BE-43F3-8919-7A72F815BF39}"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564B377A-66D3-41AB-812E-6476872F5F07}"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2448ECE6-6A8E-4928-A25E-6986390FABE6}"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54DAF029-70FA-497C-8028-535C8A72C335}"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15DBEAE6-6FFD-400E-873C-B13A66854E6B}"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81904888-D7EE-4F44-8A25-253D490C4564}"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9A9525E7-B3B5-469E-BD6B-5D36ED0AB023}"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EF45451C-DF77-464B-9B9E-22BA1A528F2F}"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D5E2D951-80CD-41A6-9C57-36F99E0EF15A}"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5DBA863E-4596-4A14-B327-86E722CACB45}"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C97AD03B-C025-4C5B-A4E7-FE5FBC630618}"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B830F957-4BE7-4A18-8120-8BB4F536E5D2}"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546017A5-7BB3-445C-A1DD-7C50ECB90C2C}"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9097B660-38A2-44B6-84A0-917AF1910D5D}"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4F19110B-467C-4FAE-A721-A36B9667C5EA}"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47D586AC-E950-4A36-85E6-29175602F4C0}"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35F813A4-35A3-4468-A78E-228F509F6D5C}"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957169A3-4361-4026-B1AC-ACBFA46AEB4F}"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FA80C39A-042D-47C6-AD62-D046662ACA87}"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0532C71F-5131-42BA-9D02-540562330BF5}"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EE711F87-67B6-4264-9A7F-74EA660DAC45}"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71E0D129-313C-4625-997A-111914B13607}"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29986431-5702-47B9-8AC2-B52D08C9A79B}"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0CB2C001-B943-4970-9B22-CEE73C3A5099}"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D8988D8-E2E2-47D5-9184-54388505BC10}"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14D479DE-004B-4858-B28F-2195277571C9}"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560" cy="684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440" cy="2782440"/>
          </a:xfrm>
          <a:prstGeom prst="rect">
            <a:avLst/>
          </a:prstGeom>
          <a:ln w="0">
            <a:noFill/>
          </a:ln>
        </p:spPr>
      </p:pic>
      <p:sp>
        <p:nvSpPr>
          <p:cNvPr id="2" name="Rectangle 5"/>
          <p:cNvSpPr/>
          <p:nvPr/>
        </p:nvSpPr>
        <p:spPr>
          <a:xfrm>
            <a:off x="3487320" y="1475280"/>
            <a:ext cx="8687880" cy="3845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7880" cy="36756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240" cy="34848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6640" cy="34848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783C07E2-9B3A-48ED-A5D1-9E80692A421B}"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6640" cy="34848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560" cy="618480"/>
          </a:xfrm>
          <a:prstGeom prst="rect">
            <a:avLst/>
          </a:prstGeom>
          <a:ln w="0">
            <a:noFill/>
          </a:ln>
        </p:spPr>
      </p:pic>
      <p:sp>
        <p:nvSpPr>
          <p:cNvPr id="46" name="Rectangle 7"/>
          <p:cNvSpPr/>
          <p:nvPr/>
        </p:nvSpPr>
        <p:spPr>
          <a:xfrm>
            <a:off x="10868760" y="0"/>
            <a:ext cx="954000" cy="954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080" cy="1018080"/>
          </a:xfrm>
          <a:prstGeom prst="rect">
            <a:avLst/>
          </a:prstGeom>
          <a:ln w="0">
            <a:noFill/>
          </a:ln>
        </p:spPr>
      </p:pic>
      <p:sp>
        <p:nvSpPr>
          <p:cNvPr id="48" name="TextBox 9"/>
          <p:cNvSpPr/>
          <p:nvPr/>
        </p:nvSpPr>
        <p:spPr>
          <a:xfrm>
            <a:off x="185400" y="6362280"/>
            <a:ext cx="4675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240" cy="34848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6640" cy="34848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2466EEC2-2BB5-42A5-ABEE-11DCE7645101}"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6640" cy="34848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599880" cy="3368160"/>
          </a:xfrm>
          <a:prstGeom prst="rect">
            <a:avLst/>
          </a:prstGeom>
          <a:ln w="12700">
            <a:noFill/>
          </a:ln>
        </p:spPr>
      </p:pic>
      <p:sp>
        <p:nvSpPr>
          <p:cNvPr id="92" name="PlaceHolder 1"/>
          <p:cNvSpPr>
            <a:spLocks noGrp="1"/>
          </p:cNvSpPr>
          <p:nvPr>
            <p:ph type="ftr" idx="7"/>
          </p:nvPr>
        </p:nvSpPr>
        <p:spPr>
          <a:xfrm>
            <a:off x="4038480" y="6356520"/>
            <a:ext cx="4098240" cy="34848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6640" cy="34848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DF0E2BCA-E9A8-4867-8319-63ED85732EB2}"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6640" cy="34848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hyperlink" Target="http://www.philippinesinsider.com/" TargetMode="Externa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844000"/>
            <a:ext cx="6823800" cy="663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Ang Kasaysayan ng Aking Rehiyon</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Rectangle 20"/>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8" name="Rectangle 21"/>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Lungsod ng Makati</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9" name=""/>
          <p:cNvSpPr/>
          <p:nvPr/>
        </p:nvSpPr>
        <p:spPr>
          <a:xfrm>
            <a:off x="828000" y="1482120"/>
            <a:ext cx="6011640" cy="28375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283"/>
              </a:spcBef>
              <a:spcAft>
                <a:spcPts val="283"/>
              </a:spcAft>
              <a:buClr>
                <a:srgbClr val="000000"/>
              </a:buClr>
              <a:buSzPct val="45000"/>
              <a:buFont typeface="Wingdings" charset="2"/>
              <a:buChar char=""/>
            </a:pPr>
            <a:r>
              <a:rPr b="0" lang="en-PH" sz="2200" spc="-1" strike="noStrike">
                <a:solidFill>
                  <a:srgbClr val="000000"/>
                </a:solidFill>
                <a:latin typeface="Lato"/>
              </a:rPr>
              <a:t>Ang Lungsod Makati ay nagsimula bilang isang malawak na munisipalidad ng Santa Ana de Sapa. Ang lugar na ito ay bahagi ng Maynila ngayon. Naging sentro ito noon ng paglalakbay sa banal na lugar </a:t>
            </a:r>
            <a:r>
              <a:rPr b="0" i="1" lang="en-PH" sz="2200" spc="-1" strike="noStrike">
                <a:solidFill>
                  <a:srgbClr val="000000"/>
                </a:solidFill>
                <a:latin typeface="Lato"/>
              </a:rPr>
              <a:t>(pilgrimage)</a:t>
            </a:r>
            <a:r>
              <a:rPr b="0" lang="en-PH" sz="2200" spc="-1" strike="noStrike">
                <a:solidFill>
                  <a:srgbClr val="000000"/>
                </a:solidFill>
                <a:latin typeface="Lato"/>
              </a:rPr>
              <a:t> sa mga simbahan ng Our Lady of Grace at ng mga santong Peter at Paul.</a:t>
            </a:r>
            <a:endParaRPr b="0" lang="en-PH" sz="2200" spc="-1" strike="noStrike">
              <a:solidFill>
                <a:srgbClr val="000000"/>
              </a:solidFill>
              <a:latin typeface="Arial"/>
            </a:endParaRPr>
          </a:p>
        </p:txBody>
      </p:sp>
      <p:pic>
        <p:nvPicPr>
          <p:cNvPr id="200" name="" descr=""/>
          <p:cNvPicPr/>
          <p:nvPr/>
        </p:nvPicPr>
        <p:blipFill>
          <a:blip r:embed="rId1"/>
          <a:stretch/>
        </p:blipFill>
        <p:spPr>
          <a:xfrm>
            <a:off x="7110360" y="1422360"/>
            <a:ext cx="4110480" cy="469728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Rectangle 22"/>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02" name="Rectangle 23"/>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Lungsod ng Makati</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03" name="" descr=""/>
          <p:cNvPicPr/>
          <p:nvPr/>
        </p:nvPicPr>
        <p:blipFill>
          <a:blip r:embed="rId1"/>
          <a:stretch/>
        </p:blipFill>
        <p:spPr>
          <a:xfrm>
            <a:off x="8100000" y="1260000"/>
            <a:ext cx="3266280" cy="2454120"/>
          </a:xfrm>
          <a:prstGeom prst="rect">
            <a:avLst/>
          </a:prstGeom>
          <a:ln w="0">
            <a:noFill/>
          </a:ln>
        </p:spPr>
      </p:pic>
      <p:pic>
        <p:nvPicPr>
          <p:cNvPr id="204" name="" descr=""/>
          <p:cNvPicPr/>
          <p:nvPr/>
        </p:nvPicPr>
        <p:blipFill>
          <a:blip r:embed="rId2"/>
          <a:stretch/>
        </p:blipFill>
        <p:spPr>
          <a:xfrm>
            <a:off x="8100000" y="3780000"/>
            <a:ext cx="3277080" cy="2159640"/>
          </a:xfrm>
          <a:prstGeom prst="rect">
            <a:avLst/>
          </a:prstGeom>
          <a:ln w="0">
            <a:noFill/>
          </a:ln>
        </p:spPr>
      </p:pic>
      <p:sp>
        <p:nvSpPr>
          <p:cNvPr id="205" name=""/>
          <p:cNvSpPr/>
          <p:nvPr/>
        </p:nvSpPr>
        <p:spPr>
          <a:xfrm>
            <a:off x="1440000" y="1836000"/>
            <a:ext cx="360" cy="4284000"/>
          </a:xfrm>
          <a:prstGeom prst="line">
            <a:avLst/>
          </a:prstGeom>
          <a:ln w="38160">
            <a:solidFill>
              <a:srgbClr val="000000"/>
            </a:solidFill>
            <a:round/>
          </a:ln>
        </p:spPr>
        <p:style>
          <a:lnRef idx="0"/>
          <a:fillRef idx="0"/>
          <a:effectRef idx="0"/>
          <a:fontRef idx="minor"/>
        </p:style>
        <p:txBody>
          <a:bodyPr lIns="108720" rIns="108720" tIns="254880" bIns="254880" anchor="ctr" anchorCtr="1">
            <a:noAutofit/>
          </a:bodyPr>
          <a:p>
            <a:endParaRPr b="0" lang="en-PH" sz="1800" spc="-1" strike="noStrike">
              <a:solidFill>
                <a:srgbClr val="000000"/>
              </a:solidFill>
              <a:latin typeface="Arial"/>
              <a:ea typeface="DejaVu Sans"/>
            </a:endParaRPr>
          </a:p>
        </p:txBody>
      </p:sp>
      <p:sp>
        <p:nvSpPr>
          <p:cNvPr id="206" name=""/>
          <p:cNvSpPr/>
          <p:nvPr/>
        </p:nvSpPr>
        <p:spPr>
          <a:xfrm>
            <a:off x="1726920" y="1474200"/>
            <a:ext cx="6372720" cy="597744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67"/>
              </a:spcBef>
              <a:spcAft>
                <a:spcPts val="567"/>
              </a:spcAft>
            </a:pPr>
            <a:r>
              <a:rPr b="0" lang="en-PH" sz="2100" spc="-1" strike="noStrike">
                <a:solidFill>
                  <a:srgbClr val="000000"/>
                </a:solidFill>
                <a:latin typeface="Lato"/>
              </a:rPr>
              <a:t>Isang munisipalidad o bayan ito na tinatawag na San Pedro de Macati. Kilala ito sa paggawa ng palayok noon.</a:t>
            </a:r>
            <a:endParaRPr b="0" lang="en-PH" sz="2100" spc="-1" strike="noStrike">
              <a:solidFill>
                <a:srgbClr val="000000"/>
              </a:solidFill>
              <a:latin typeface="Arial"/>
            </a:endParaRPr>
          </a:p>
          <a:p>
            <a:pPr>
              <a:lnSpc>
                <a:spcPct val="100000"/>
              </a:lnSpc>
              <a:spcBef>
                <a:spcPts val="567"/>
              </a:spcBef>
              <a:spcAft>
                <a:spcPts val="567"/>
              </a:spcAft>
            </a:pPr>
            <a:r>
              <a:rPr b="0" lang="en-PH" sz="2100" spc="-1" strike="noStrike">
                <a:solidFill>
                  <a:srgbClr val="000000"/>
                </a:solidFill>
                <a:latin typeface="Lato"/>
              </a:rPr>
              <a:t>Binili ito ng pamilya Ayala-Roxas sa mga paring Heswita. Hanggang sa ngayon, nililinang ito ng mga kamag-anakan ng Zobel de Ayala.</a:t>
            </a:r>
            <a:endParaRPr b="0" lang="en-PH" sz="2100" spc="-1" strike="noStrike">
              <a:solidFill>
                <a:srgbClr val="000000"/>
              </a:solidFill>
              <a:latin typeface="Arial"/>
            </a:endParaRPr>
          </a:p>
          <a:p>
            <a:pPr>
              <a:lnSpc>
                <a:spcPct val="100000"/>
              </a:lnSpc>
              <a:spcBef>
                <a:spcPts val="567"/>
              </a:spcBef>
              <a:spcAft>
                <a:spcPts val="567"/>
              </a:spcAft>
            </a:pPr>
            <a:r>
              <a:rPr b="0" lang="en-PH" sz="2100" spc="-1" strike="noStrike">
                <a:solidFill>
                  <a:srgbClr val="000000"/>
                </a:solidFill>
                <a:latin typeface="Lato"/>
              </a:rPr>
              <a:t>Ginawang </a:t>
            </a:r>
            <a:r>
              <a:rPr b="0" i="1" lang="en-PH" sz="2100" spc="-1" strike="noStrike">
                <a:solidFill>
                  <a:srgbClr val="000000"/>
                </a:solidFill>
                <a:latin typeface="Lato"/>
              </a:rPr>
              <a:t>military reservation</a:t>
            </a:r>
            <a:r>
              <a:rPr b="0" lang="en-PH" sz="2100" spc="-1" strike="noStrike">
                <a:solidFill>
                  <a:srgbClr val="000000"/>
                </a:solidFill>
                <a:latin typeface="Lato"/>
              </a:rPr>
              <a:t> ng mga Amerikano ang Makati at pagkatatag ng Fort McKinley na Fort Bonifacio ngayon.</a:t>
            </a:r>
            <a:endParaRPr b="0" lang="en-PH" sz="2100" spc="-1" strike="noStrike">
              <a:solidFill>
                <a:srgbClr val="000000"/>
              </a:solidFill>
              <a:latin typeface="Arial"/>
            </a:endParaRPr>
          </a:p>
          <a:p>
            <a:pPr>
              <a:lnSpc>
                <a:spcPct val="100000"/>
              </a:lnSpc>
              <a:spcBef>
                <a:spcPts val="567"/>
              </a:spcBef>
              <a:spcAft>
                <a:spcPts val="567"/>
              </a:spcAft>
            </a:pPr>
            <a:r>
              <a:rPr b="0" lang="en-PH" sz="2100" spc="-1" strike="noStrike">
                <a:solidFill>
                  <a:srgbClr val="000000"/>
                </a:solidFill>
                <a:latin typeface="Lato"/>
              </a:rPr>
              <a:t>Naging lalawigan ito ng San Pedro de Macati ayon sa Philippine Commonwealth Act No. 137 na opisyal na pangalan ng Makati ayon sa Philippine Legislature Act No. 2390.</a:t>
            </a:r>
            <a:endParaRPr b="0" lang="en-PH" sz="2100" spc="-1" strike="noStrike">
              <a:solidFill>
                <a:srgbClr val="000000"/>
              </a:solidFill>
              <a:latin typeface="Arial"/>
            </a:endParaRPr>
          </a:p>
        </p:txBody>
      </p:sp>
      <p:sp>
        <p:nvSpPr>
          <p:cNvPr id="207" name=""/>
          <p:cNvSpPr/>
          <p:nvPr/>
        </p:nvSpPr>
        <p:spPr>
          <a:xfrm>
            <a:off x="1368720" y="1800000"/>
            <a:ext cx="179640" cy="179280"/>
          </a:xfrm>
          <a:prstGeom prst="ellipse">
            <a:avLst/>
          </a:prstGeom>
          <a:solidFill>
            <a:srgbClr val="000000"/>
          </a:solidFill>
          <a:ln w="0">
            <a:solidFill>
              <a:srgbClr val="000000"/>
            </a:solidFill>
          </a:ln>
        </p:spPr>
        <p:style>
          <a:lnRef idx="0"/>
          <a:fillRef idx="0"/>
          <a:effectRef idx="0"/>
          <a:fontRef idx="minor"/>
        </p:style>
        <p:txBody>
          <a:bodyPr lIns="90000" rIns="90000" tIns="126720" bIns="126720" anchor="ctr">
            <a:noAutofit/>
          </a:bodyPr>
          <a:p>
            <a:pPr>
              <a:lnSpc>
                <a:spcPct val="100000"/>
              </a:lnSpc>
            </a:pPr>
            <a:endParaRPr b="0" lang="en-PH" sz="1800" spc="-1" strike="noStrike">
              <a:solidFill>
                <a:srgbClr val="ffffff"/>
              </a:solidFill>
              <a:latin typeface="Arial"/>
              <a:ea typeface="DejaVu Sans"/>
            </a:endParaRPr>
          </a:p>
        </p:txBody>
      </p:sp>
      <p:sp>
        <p:nvSpPr>
          <p:cNvPr id="208" name=""/>
          <p:cNvSpPr/>
          <p:nvPr/>
        </p:nvSpPr>
        <p:spPr>
          <a:xfrm>
            <a:off x="1369080" y="3060000"/>
            <a:ext cx="179640" cy="179280"/>
          </a:xfrm>
          <a:prstGeom prst="ellipse">
            <a:avLst/>
          </a:prstGeom>
          <a:solidFill>
            <a:srgbClr val="000000"/>
          </a:solidFill>
          <a:ln w="0">
            <a:solidFill>
              <a:srgbClr val="000000"/>
            </a:solidFill>
          </a:ln>
        </p:spPr>
        <p:style>
          <a:lnRef idx="0"/>
          <a:fillRef idx="0"/>
          <a:effectRef idx="0"/>
          <a:fontRef idx="minor"/>
        </p:style>
        <p:txBody>
          <a:bodyPr lIns="90000" rIns="90000" tIns="126720" bIns="126720" anchor="ctr">
            <a:noAutofit/>
          </a:bodyPr>
          <a:p>
            <a:pPr>
              <a:lnSpc>
                <a:spcPct val="100000"/>
              </a:lnSpc>
            </a:pPr>
            <a:endParaRPr b="0" lang="en-PH" sz="1800" spc="-1" strike="noStrike">
              <a:solidFill>
                <a:srgbClr val="ffffff"/>
              </a:solidFill>
              <a:latin typeface="Arial"/>
              <a:ea typeface="DejaVu Sans"/>
            </a:endParaRPr>
          </a:p>
        </p:txBody>
      </p:sp>
      <p:sp>
        <p:nvSpPr>
          <p:cNvPr id="209" name=""/>
          <p:cNvSpPr/>
          <p:nvPr/>
        </p:nvSpPr>
        <p:spPr>
          <a:xfrm>
            <a:off x="1369080" y="4176000"/>
            <a:ext cx="179640" cy="179280"/>
          </a:xfrm>
          <a:prstGeom prst="ellipse">
            <a:avLst/>
          </a:prstGeom>
          <a:solidFill>
            <a:srgbClr val="000000"/>
          </a:solidFill>
          <a:ln w="0">
            <a:solidFill>
              <a:srgbClr val="000000"/>
            </a:solidFill>
          </a:ln>
        </p:spPr>
        <p:style>
          <a:lnRef idx="0"/>
          <a:fillRef idx="0"/>
          <a:effectRef idx="0"/>
          <a:fontRef idx="minor"/>
        </p:style>
        <p:txBody>
          <a:bodyPr lIns="90000" rIns="90000" tIns="126720" bIns="126720" anchor="ctr">
            <a:noAutofit/>
          </a:bodyPr>
          <a:p>
            <a:pPr>
              <a:lnSpc>
                <a:spcPct val="100000"/>
              </a:lnSpc>
            </a:pPr>
            <a:endParaRPr b="0" lang="en-PH" sz="1800" spc="-1" strike="noStrike">
              <a:solidFill>
                <a:srgbClr val="ffffff"/>
              </a:solidFill>
              <a:latin typeface="Arial"/>
              <a:ea typeface="DejaVu Sans"/>
            </a:endParaRPr>
          </a:p>
        </p:txBody>
      </p:sp>
      <p:sp>
        <p:nvSpPr>
          <p:cNvPr id="210" name=""/>
          <p:cNvSpPr/>
          <p:nvPr/>
        </p:nvSpPr>
        <p:spPr>
          <a:xfrm>
            <a:off x="1369440" y="5292000"/>
            <a:ext cx="179640" cy="179280"/>
          </a:xfrm>
          <a:prstGeom prst="ellipse">
            <a:avLst/>
          </a:prstGeom>
          <a:solidFill>
            <a:srgbClr val="000000"/>
          </a:solidFill>
          <a:ln w="0">
            <a:solidFill>
              <a:srgbClr val="000000"/>
            </a:solidFill>
          </a:ln>
        </p:spPr>
        <p:style>
          <a:lnRef idx="0"/>
          <a:fillRef idx="0"/>
          <a:effectRef idx="0"/>
          <a:fontRef idx="minor"/>
        </p:style>
        <p:txBody>
          <a:bodyPr lIns="90000" rIns="90000" tIns="126720" bIns="126720" anchor="ctr">
            <a:noAutofit/>
          </a:bodyPr>
          <a:p>
            <a:pPr>
              <a:lnSpc>
                <a:spcPct val="100000"/>
              </a:lnSpc>
            </a:pPr>
            <a:endParaRPr b="0" lang="en-PH" sz="1800" spc="-1" strike="noStrike">
              <a:solidFill>
                <a:srgbClr val="ffffff"/>
              </a:solidFill>
              <a:latin typeface="Arial"/>
              <a:ea typeface="DejaVu Sans"/>
            </a:endParaRPr>
          </a:p>
        </p:txBody>
      </p:sp>
      <p:sp>
        <p:nvSpPr>
          <p:cNvPr id="211" name=""/>
          <p:cNvSpPr/>
          <p:nvPr/>
        </p:nvSpPr>
        <p:spPr>
          <a:xfrm>
            <a:off x="468000" y="1713600"/>
            <a:ext cx="900000" cy="410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2100" spc="-1" strike="noStrike">
                <a:solidFill>
                  <a:srgbClr val="000000"/>
                </a:solidFill>
                <a:latin typeface="Lato"/>
              </a:rPr>
              <a:t>1670</a:t>
            </a:r>
            <a:endParaRPr b="0" lang="en-PH" sz="2100" spc="-1" strike="noStrike">
              <a:solidFill>
                <a:srgbClr val="000000"/>
              </a:solidFill>
              <a:latin typeface="Arial"/>
            </a:endParaRPr>
          </a:p>
        </p:txBody>
      </p:sp>
      <p:sp>
        <p:nvSpPr>
          <p:cNvPr id="212" name=""/>
          <p:cNvSpPr/>
          <p:nvPr/>
        </p:nvSpPr>
        <p:spPr>
          <a:xfrm>
            <a:off x="468360" y="2937600"/>
            <a:ext cx="900000" cy="410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2100" spc="-1" strike="noStrike">
                <a:solidFill>
                  <a:srgbClr val="000000"/>
                </a:solidFill>
                <a:latin typeface="Lato"/>
              </a:rPr>
              <a:t>1851</a:t>
            </a:r>
            <a:endParaRPr b="0" lang="en-PH" sz="2100" spc="-1" strike="noStrike">
              <a:solidFill>
                <a:srgbClr val="000000"/>
              </a:solidFill>
              <a:latin typeface="Arial"/>
            </a:endParaRPr>
          </a:p>
        </p:txBody>
      </p:sp>
      <p:sp>
        <p:nvSpPr>
          <p:cNvPr id="213" name=""/>
          <p:cNvSpPr/>
          <p:nvPr/>
        </p:nvSpPr>
        <p:spPr>
          <a:xfrm>
            <a:off x="468720" y="4053600"/>
            <a:ext cx="900000" cy="410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2100" spc="-1" strike="noStrike">
                <a:solidFill>
                  <a:srgbClr val="000000"/>
                </a:solidFill>
                <a:latin typeface="Lato"/>
              </a:rPr>
              <a:t>1901</a:t>
            </a:r>
            <a:endParaRPr b="0" lang="en-PH" sz="2100" spc="-1" strike="noStrike">
              <a:solidFill>
                <a:srgbClr val="000000"/>
              </a:solidFill>
              <a:latin typeface="Arial"/>
            </a:endParaRPr>
          </a:p>
        </p:txBody>
      </p:sp>
      <p:sp>
        <p:nvSpPr>
          <p:cNvPr id="214" name=""/>
          <p:cNvSpPr/>
          <p:nvPr/>
        </p:nvSpPr>
        <p:spPr>
          <a:xfrm>
            <a:off x="469080" y="5169600"/>
            <a:ext cx="900000" cy="410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2100" spc="-1" strike="noStrike">
                <a:solidFill>
                  <a:srgbClr val="000000"/>
                </a:solidFill>
                <a:latin typeface="Lato"/>
              </a:rPr>
              <a:t>1914</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Rectangle 24"/>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16" name="Rectangle 25"/>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Lungsod ng Makati</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17" name="" descr=""/>
          <p:cNvPicPr/>
          <p:nvPr/>
        </p:nvPicPr>
        <p:blipFill>
          <a:blip r:embed="rId1"/>
          <a:stretch/>
        </p:blipFill>
        <p:spPr>
          <a:xfrm>
            <a:off x="8100000" y="1260000"/>
            <a:ext cx="3266280" cy="2454120"/>
          </a:xfrm>
          <a:prstGeom prst="rect">
            <a:avLst/>
          </a:prstGeom>
          <a:ln w="0">
            <a:noFill/>
          </a:ln>
        </p:spPr>
      </p:pic>
      <p:pic>
        <p:nvPicPr>
          <p:cNvPr id="218" name="" descr=""/>
          <p:cNvPicPr/>
          <p:nvPr/>
        </p:nvPicPr>
        <p:blipFill>
          <a:blip r:embed="rId2"/>
          <a:stretch/>
        </p:blipFill>
        <p:spPr>
          <a:xfrm>
            <a:off x="8100000" y="3780000"/>
            <a:ext cx="3277080" cy="2159640"/>
          </a:xfrm>
          <a:prstGeom prst="rect">
            <a:avLst/>
          </a:prstGeom>
          <a:ln w="0">
            <a:noFill/>
          </a:ln>
        </p:spPr>
      </p:pic>
      <p:sp>
        <p:nvSpPr>
          <p:cNvPr id="219" name=""/>
          <p:cNvSpPr/>
          <p:nvPr/>
        </p:nvSpPr>
        <p:spPr>
          <a:xfrm>
            <a:off x="1440000" y="1332000"/>
            <a:ext cx="360" cy="1908000"/>
          </a:xfrm>
          <a:prstGeom prst="line">
            <a:avLst/>
          </a:prstGeom>
          <a:ln w="38160">
            <a:solidFill>
              <a:srgbClr val="000000"/>
            </a:solidFill>
            <a:round/>
          </a:ln>
        </p:spPr>
        <p:style>
          <a:lnRef idx="0"/>
          <a:fillRef idx="0"/>
          <a:effectRef idx="0"/>
          <a:fontRef idx="minor"/>
        </p:style>
        <p:txBody>
          <a:bodyPr lIns="108720" rIns="108720" tIns="254880" bIns="254880" anchor="ctr" anchorCtr="1">
            <a:noAutofit/>
          </a:bodyPr>
          <a:p>
            <a:endParaRPr b="0" lang="en-PH" sz="1800" spc="-1" strike="noStrike">
              <a:solidFill>
                <a:srgbClr val="000000"/>
              </a:solidFill>
              <a:latin typeface="Arial"/>
              <a:ea typeface="DejaVu Sans"/>
            </a:endParaRPr>
          </a:p>
        </p:txBody>
      </p:sp>
      <p:sp>
        <p:nvSpPr>
          <p:cNvPr id="220" name=""/>
          <p:cNvSpPr/>
          <p:nvPr/>
        </p:nvSpPr>
        <p:spPr>
          <a:xfrm>
            <a:off x="1726920" y="1474200"/>
            <a:ext cx="6372720" cy="284544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850"/>
              </a:spcBef>
              <a:spcAft>
                <a:spcPts val="850"/>
              </a:spcAft>
            </a:pPr>
            <a:r>
              <a:rPr b="0" lang="en-PH" sz="2100" spc="-1" strike="noStrike">
                <a:solidFill>
                  <a:srgbClr val="000000"/>
                </a:solidFill>
                <a:latin typeface="Lato"/>
                <a:ea typeface="PingFang SC"/>
              </a:rPr>
              <a:t>Naging karaniwang lugar ito ng maraming protesta at welga ng iba’t ibang grupong tumutuligsa sa pamahalaan.</a:t>
            </a:r>
            <a:endParaRPr b="0" lang="en-PH" sz="2100" spc="-1" strike="noStrike">
              <a:solidFill>
                <a:srgbClr val="000000"/>
              </a:solidFill>
              <a:latin typeface="Arial"/>
            </a:endParaRPr>
          </a:p>
          <a:p>
            <a:pPr>
              <a:lnSpc>
                <a:spcPct val="100000"/>
              </a:lnSpc>
              <a:spcBef>
                <a:spcPts val="850"/>
              </a:spcBef>
              <a:spcAft>
                <a:spcPts val="850"/>
              </a:spcAft>
            </a:pPr>
            <a:r>
              <a:rPr b="0" lang="en-PH" sz="2100" spc="-1" strike="noStrike">
                <a:solidFill>
                  <a:srgbClr val="000000"/>
                </a:solidFill>
                <a:latin typeface="Lato"/>
                <a:ea typeface="PingFang SC"/>
              </a:rPr>
              <a:t>Idineklara ang Makati bilang highly urbanized na lungsod. Matatagpuan dito ang matataas na gusali sa buong Metro Manila. Dahil dito, tinawag itong skyscraper simula taong 1990.</a:t>
            </a:r>
            <a:endParaRPr b="0" lang="en-PH" sz="2100" spc="-1" strike="noStrike">
              <a:solidFill>
                <a:srgbClr val="000000"/>
              </a:solidFill>
              <a:latin typeface="Arial"/>
            </a:endParaRPr>
          </a:p>
        </p:txBody>
      </p:sp>
      <p:sp>
        <p:nvSpPr>
          <p:cNvPr id="221" name=""/>
          <p:cNvSpPr/>
          <p:nvPr/>
        </p:nvSpPr>
        <p:spPr>
          <a:xfrm>
            <a:off x="1368720" y="1800000"/>
            <a:ext cx="179640" cy="179280"/>
          </a:xfrm>
          <a:prstGeom prst="ellipse">
            <a:avLst/>
          </a:prstGeom>
          <a:solidFill>
            <a:srgbClr val="000000"/>
          </a:solidFill>
          <a:ln w="0">
            <a:solidFill>
              <a:srgbClr val="000000"/>
            </a:solidFill>
          </a:ln>
        </p:spPr>
        <p:style>
          <a:lnRef idx="0"/>
          <a:fillRef idx="0"/>
          <a:effectRef idx="0"/>
          <a:fontRef idx="minor"/>
        </p:style>
        <p:txBody>
          <a:bodyPr lIns="90000" rIns="90000" tIns="126720" bIns="126720" anchor="ctr">
            <a:noAutofit/>
          </a:bodyPr>
          <a:p>
            <a:pPr>
              <a:lnSpc>
                <a:spcPct val="100000"/>
              </a:lnSpc>
            </a:pPr>
            <a:endParaRPr b="0" lang="en-PH" sz="1800" spc="-1" strike="noStrike">
              <a:solidFill>
                <a:srgbClr val="ffffff"/>
              </a:solidFill>
              <a:latin typeface="Arial"/>
              <a:ea typeface="DejaVu Sans"/>
            </a:endParaRPr>
          </a:p>
        </p:txBody>
      </p:sp>
      <p:sp>
        <p:nvSpPr>
          <p:cNvPr id="222" name=""/>
          <p:cNvSpPr/>
          <p:nvPr/>
        </p:nvSpPr>
        <p:spPr>
          <a:xfrm>
            <a:off x="1369080" y="3060000"/>
            <a:ext cx="179640" cy="179280"/>
          </a:xfrm>
          <a:prstGeom prst="ellipse">
            <a:avLst/>
          </a:prstGeom>
          <a:solidFill>
            <a:srgbClr val="000000"/>
          </a:solidFill>
          <a:ln w="0">
            <a:solidFill>
              <a:srgbClr val="000000"/>
            </a:solidFill>
          </a:ln>
        </p:spPr>
        <p:style>
          <a:lnRef idx="0"/>
          <a:fillRef idx="0"/>
          <a:effectRef idx="0"/>
          <a:fontRef idx="minor"/>
        </p:style>
        <p:txBody>
          <a:bodyPr lIns="90000" rIns="90000" tIns="126720" bIns="126720" anchor="ctr">
            <a:noAutofit/>
          </a:bodyPr>
          <a:p>
            <a:pPr>
              <a:lnSpc>
                <a:spcPct val="100000"/>
              </a:lnSpc>
            </a:pPr>
            <a:endParaRPr b="0" lang="en-PH" sz="1800" spc="-1" strike="noStrike">
              <a:solidFill>
                <a:srgbClr val="ffffff"/>
              </a:solidFill>
              <a:latin typeface="Arial"/>
              <a:ea typeface="DejaVu Sans"/>
            </a:endParaRPr>
          </a:p>
        </p:txBody>
      </p:sp>
      <p:sp>
        <p:nvSpPr>
          <p:cNvPr id="223" name=""/>
          <p:cNvSpPr/>
          <p:nvPr/>
        </p:nvSpPr>
        <p:spPr>
          <a:xfrm>
            <a:off x="468000" y="1713600"/>
            <a:ext cx="900000" cy="410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2100" spc="-1" strike="noStrike">
                <a:solidFill>
                  <a:srgbClr val="000000"/>
                </a:solidFill>
                <a:latin typeface="Lato"/>
              </a:rPr>
              <a:t>1990</a:t>
            </a:r>
            <a:endParaRPr b="0" lang="en-PH" sz="2100" spc="-1" strike="noStrike">
              <a:solidFill>
                <a:srgbClr val="000000"/>
              </a:solidFill>
              <a:latin typeface="Arial"/>
            </a:endParaRPr>
          </a:p>
        </p:txBody>
      </p:sp>
      <p:sp>
        <p:nvSpPr>
          <p:cNvPr id="224" name=""/>
          <p:cNvSpPr/>
          <p:nvPr/>
        </p:nvSpPr>
        <p:spPr>
          <a:xfrm>
            <a:off x="468360" y="2937600"/>
            <a:ext cx="900000" cy="410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2100" spc="-1" strike="noStrike">
                <a:solidFill>
                  <a:srgbClr val="000000"/>
                </a:solidFill>
                <a:latin typeface="Lato"/>
              </a:rPr>
              <a:t>1995</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Rectangle 26"/>
          <p:cNvSpPr/>
          <p:nvPr/>
        </p:nvSpPr>
        <p:spPr>
          <a:xfrm>
            <a:off x="-113040" y="532080"/>
            <a:ext cx="89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26" name="Rectangle 27"/>
          <p:cNvSpPr/>
          <p:nvPr/>
        </p:nvSpPr>
        <p:spPr>
          <a:xfrm>
            <a:off x="426960" y="532080"/>
            <a:ext cx="82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Munisipalidad o Bayan ng Pateros</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27" name="" descr=""/>
          <p:cNvPicPr/>
          <p:nvPr/>
        </p:nvPicPr>
        <p:blipFill>
          <a:blip r:embed="rId1"/>
          <a:stretch/>
        </p:blipFill>
        <p:spPr>
          <a:xfrm>
            <a:off x="900000" y="1515240"/>
            <a:ext cx="3308400" cy="4064400"/>
          </a:xfrm>
          <a:prstGeom prst="rect">
            <a:avLst/>
          </a:prstGeom>
          <a:ln w="0">
            <a:noFill/>
          </a:ln>
        </p:spPr>
      </p:pic>
      <p:sp>
        <p:nvSpPr>
          <p:cNvPr id="228" name=""/>
          <p:cNvSpPr/>
          <p:nvPr/>
        </p:nvSpPr>
        <p:spPr>
          <a:xfrm>
            <a:off x="4500000" y="1517400"/>
            <a:ext cx="6640200" cy="415440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spcBef>
                <a:spcPts val="850"/>
              </a:spcBef>
              <a:spcAft>
                <a:spcPts val="850"/>
              </a:spcAft>
              <a:buClr>
                <a:srgbClr val="000000"/>
              </a:buClr>
              <a:buSzPct val="45000"/>
              <a:buFont typeface="Wingdings" charset="2"/>
              <a:buChar char=""/>
            </a:pPr>
            <a:r>
              <a:rPr b="0" lang="en-PH" sz="2100" spc="-1" strike="noStrike">
                <a:solidFill>
                  <a:srgbClr val="000000"/>
                </a:solidFill>
                <a:latin typeface="Lato"/>
              </a:rPr>
              <a:t>Isa itong </a:t>
            </a:r>
            <a:r>
              <a:rPr b="0" i="1" lang="en-PH" sz="2100" spc="-1" strike="noStrike">
                <a:solidFill>
                  <a:srgbClr val="000000"/>
                </a:solidFill>
                <a:latin typeface="Lato"/>
              </a:rPr>
              <a:t>first class</a:t>
            </a:r>
            <a:r>
              <a:rPr b="0" lang="en-PH" sz="2100" spc="-1" strike="noStrike">
                <a:solidFill>
                  <a:srgbClr val="000000"/>
                </a:solidFill>
                <a:latin typeface="Lato"/>
              </a:rPr>
              <a:t> at nag-iisang munisipalidad o bayan ng Metro Manila.</a:t>
            </a:r>
            <a:endParaRPr b="0" lang="en-PH" sz="2100" spc="-1" strike="noStrike">
              <a:solidFill>
                <a:srgbClr val="000000"/>
              </a:solidFill>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PH" sz="2100" spc="-1" strike="noStrike">
                <a:solidFill>
                  <a:srgbClr val="000000"/>
                </a:solidFill>
                <a:latin typeface="Lato"/>
              </a:rPr>
              <a:t>Pinakamaliit ang lawak ng kalupaan ito at populasyon sa NCR.</a:t>
            </a:r>
            <a:endParaRPr b="0" lang="en-PH" sz="2100" spc="-1" strike="noStrike">
              <a:solidFill>
                <a:srgbClr val="000000"/>
              </a:solidFill>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PH" sz="2100" spc="-1" strike="noStrike">
                <a:solidFill>
                  <a:srgbClr val="000000"/>
                </a:solidFill>
                <a:latin typeface="Lato"/>
              </a:rPr>
              <a:t>Noon, bahagi o baryo ito ng Pasig. Ngunit noong 1770, nagkaroon ng dekreto o </a:t>
            </a:r>
            <a:r>
              <a:rPr b="0" i="1" lang="en-PH" sz="2100" spc="-1" strike="noStrike">
                <a:solidFill>
                  <a:srgbClr val="000000"/>
                </a:solidFill>
                <a:latin typeface="Lato"/>
              </a:rPr>
              <a:t>decree</a:t>
            </a:r>
            <a:r>
              <a:rPr b="0" lang="en-PH" sz="2100" spc="-1" strike="noStrike">
                <a:solidFill>
                  <a:srgbClr val="000000"/>
                </a:solidFill>
                <a:latin typeface="Lato"/>
              </a:rPr>
              <a:t> na maging malaya ang bayan na ito at nahiwalay na sa Pasig.</a:t>
            </a:r>
            <a:endParaRPr b="0" lang="en-PH" sz="2100" spc="-1" strike="noStrike">
              <a:solidFill>
                <a:srgbClr val="000000"/>
              </a:solidFill>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PH" sz="2100" spc="-1" strike="noStrike">
                <a:solidFill>
                  <a:srgbClr val="000000"/>
                </a:solidFill>
                <a:latin typeface="Lato"/>
              </a:rPr>
              <a:t>1901 – Naging isang bayan ng lalawigan ng Rizal ito.</a:t>
            </a:r>
            <a:endParaRPr b="0" lang="en-PH" sz="2100" spc="-1" strike="noStrike">
              <a:solidFill>
                <a:srgbClr val="000000"/>
              </a:solidFill>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PH" sz="2100" spc="-1" strike="noStrike">
                <a:solidFill>
                  <a:srgbClr val="000000"/>
                </a:solidFill>
                <a:latin typeface="Lato"/>
              </a:rPr>
              <a:t>1903 – Nagsama-sama bilang isang bayan ang Taguig at Muntinlupa sa ilalim ng Pateros.</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Rectangle 28"/>
          <p:cNvSpPr/>
          <p:nvPr/>
        </p:nvSpPr>
        <p:spPr>
          <a:xfrm>
            <a:off x="-113040" y="532080"/>
            <a:ext cx="89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30" name="Rectangle 29"/>
          <p:cNvSpPr/>
          <p:nvPr/>
        </p:nvSpPr>
        <p:spPr>
          <a:xfrm>
            <a:off x="426960" y="532080"/>
            <a:ext cx="82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Munisipalidad o Bayan ng Pateros</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31" name="" descr=""/>
          <p:cNvPicPr/>
          <p:nvPr/>
        </p:nvPicPr>
        <p:blipFill>
          <a:blip r:embed="rId1"/>
          <a:stretch/>
        </p:blipFill>
        <p:spPr>
          <a:xfrm>
            <a:off x="900000" y="1515240"/>
            <a:ext cx="3308400" cy="4064400"/>
          </a:xfrm>
          <a:prstGeom prst="rect">
            <a:avLst/>
          </a:prstGeom>
          <a:ln w="0">
            <a:noFill/>
          </a:ln>
        </p:spPr>
      </p:pic>
      <p:sp>
        <p:nvSpPr>
          <p:cNvPr id="232" name=""/>
          <p:cNvSpPr/>
          <p:nvPr/>
        </p:nvSpPr>
        <p:spPr>
          <a:xfrm>
            <a:off x="4500000" y="1517400"/>
            <a:ext cx="6640200" cy="158616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spcBef>
                <a:spcPts val="850"/>
              </a:spcBef>
              <a:spcAft>
                <a:spcPts val="850"/>
              </a:spcAft>
              <a:buClr>
                <a:srgbClr val="000000"/>
              </a:buClr>
              <a:buSzPct val="45000"/>
              <a:buFont typeface="Wingdings" charset="2"/>
              <a:buChar char=""/>
            </a:pPr>
            <a:r>
              <a:rPr b="0" lang="en-PH" sz="2100" spc="-1" strike="noStrike">
                <a:solidFill>
                  <a:srgbClr val="000000"/>
                </a:solidFill>
                <a:latin typeface="Lato"/>
              </a:rPr>
              <a:t>1909 – Nahiwalay itong muli sa Taguig at naging malaya bilang isang bayan.</a:t>
            </a:r>
            <a:endParaRPr b="0" lang="en-PH" sz="2100" spc="-1" strike="noStrike">
              <a:solidFill>
                <a:srgbClr val="000000"/>
              </a:solidFill>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PH" sz="2100" spc="-1" strike="noStrike">
                <a:solidFill>
                  <a:srgbClr val="000000"/>
                </a:solidFill>
                <a:latin typeface="Lato"/>
              </a:rPr>
              <a:t>1975 – Naging bahagi ito ng bagong Metropolitan Manila Area.</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Rectangle 30"/>
          <p:cNvSpPr/>
          <p:nvPr/>
        </p:nvSpPr>
        <p:spPr>
          <a:xfrm>
            <a:off x="-113040" y="532080"/>
            <a:ext cx="1091268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34" name="Rectangle 31"/>
          <p:cNvSpPr/>
          <p:nvPr/>
        </p:nvSpPr>
        <p:spPr>
          <a:xfrm>
            <a:off x="426960" y="568080"/>
            <a:ext cx="109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300" spc="-1" strike="noStrike">
                <a:solidFill>
                  <a:srgbClr val="ffffff"/>
                </a:solidFill>
                <a:latin typeface="Montserrat Medium"/>
                <a:ea typeface="DejaVu Sans"/>
              </a:rPr>
              <a:t>Kasaysayan at Pinagmulan ng Iba pang Lungsod</a:t>
            </a:r>
            <a:endParaRPr b="0" lang="en-PH" sz="33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35" name=""/>
          <p:cNvSpPr/>
          <p:nvPr/>
        </p:nvSpPr>
        <p:spPr>
          <a:xfrm>
            <a:off x="900000" y="1473480"/>
            <a:ext cx="10439640" cy="206388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Caloocan</a:t>
            </a:r>
            <a:endParaRPr b="0" lang="en-PH" sz="24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Panahon ng Kastila – Sentro ito ng mga gawain ng samahang Katipunan.</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Maliit na baryo ito ng Tondo at tinawag na Aromahan o Espina. </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1899 – Digmaan ng Pilipino at Amerikano, Labanan ng Caloocan</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Rectangle 32"/>
          <p:cNvSpPr/>
          <p:nvPr/>
        </p:nvSpPr>
        <p:spPr>
          <a:xfrm>
            <a:off x="-113040" y="532080"/>
            <a:ext cx="1091268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37" name="Rectangle 33"/>
          <p:cNvSpPr/>
          <p:nvPr/>
        </p:nvSpPr>
        <p:spPr>
          <a:xfrm>
            <a:off x="426960" y="568080"/>
            <a:ext cx="109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300" spc="-1" strike="noStrike">
                <a:solidFill>
                  <a:srgbClr val="ffffff"/>
                </a:solidFill>
                <a:latin typeface="Montserrat Medium"/>
                <a:ea typeface="DejaVu Sans"/>
              </a:rPr>
              <a:t>Kasaysayan at Pinagmulan ng Iba pang Lungsod</a:t>
            </a:r>
            <a:endParaRPr b="0" lang="en-PH" sz="33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38" name=""/>
          <p:cNvSpPr/>
          <p:nvPr/>
        </p:nvSpPr>
        <p:spPr>
          <a:xfrm>
            <a:off x="900000" y="1473480"/>
            <a:ext cx="10439640" cy="420804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Valenzuela</a:t>
            </a:r>
            <a:endParaRPr b="0" lang="en-PH" sz="24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Nakilala ito bilang baryo ng Palo sa ilalim ng pangangasiwa ng lalawigan ng Bulacan.</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Tinukoy itong isang agrikultural na lupain ng mga Espanyol.</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Naging malayang bayan o munisipalidad ito sa Meycauayan.</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Ipinangalan ito kay Dr. Pio Valenzuela.</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1975 – Nahiwalay ito sa lalawigan ng Bulacan.</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Kalaunan, naging bahagi ito ng NCR.</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1998 – Opisyal itong naging lungsod.</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
          <p:cNvSpPr/>
          <p:nvPr/>
        </p:nvSpPr>
        <p:spPr>
          <a:xfrm>
            <a:off x="900000" y="1473480"/>
            <a:ext cx="10439640" cy="441612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Mandaluyong</a:t>
            </a:r>
            <a:endParaRPr b="0" lang="en-PH" sz="24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1837–1975 – Ayon sa aklat ni Pedro Patricio, lima ang mga orihinal na baryo nito batay sa unang naitalang sensus.</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Tinatawag ito dati bilang “Buhangin” bago naging Poblacion.</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Mga Muslim na Pilipino ang katutubo rito. Pinaalis sila ng mga nanakop na mga Espanyol. Kalaunan, tinawag silang “Namayan.”</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Tinawag ng mga unang nanirahan sa Mandaluyong ang kanilang lugar na “Barangka.” Hanggang sa ngayon ang Barangka ay isang baryo rito.</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Nahati ang Barangka sa apat: Barangka Ilaya (</a:t>
            </a:r>
            <a:r>
              <a:rPr b="0" i="1" lang="en-PH" sz="2100" spc="-1" strike="noStrike">
                <a:solidFill>
                  <a:srgbClr val="000000"/>
                </a:solidFill>
                <a:latin typeface="Lato"/>
              </a:rPr>
              <a:t>Uptown</a:t>
            </a:r>
            <a:r>
              <a:rPr b="0" lang="en-PH" sz="2100" spc="-1" strike="noStrike">
                <a:solidFill>
                  <a:srgbClr val="000000"/>
                </a:solidFill>
                <a:latin typeface="Lato"/>
              </a:rPr>
              <a:t> – nasa itaas na bahagi), Barangka Itaas, Barangka Ibaba, at Barangka Drive.</a:t>
            </a:r>
            <a:endParaRPr b="0" lang="en-PH" sz="2100" spc="-1" strike="noStrike">
              <a:solidFill>
                <a:srgbClr val="000000"/>
              </a:solidFill>
              <a:latin typeface="Arial"/>
            </a:endParaRPr>
          </a:p>
        </p:txBody>
      </p:sp>
      <p:sp>
        <p:nvSpPr>
          <p:cNvPr id="240" name="Rectangle 34"/>
          <p:cNvSpPr/>
          <p:nvPr/>
        </p:nvSpPr>
        <p:spPr>
          <a:xfrm>
            <a:off x="-113040" y="532080"/>
            <a:ext cx="1091268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41" name="Rectangle 35"/>
          <p:cNvSpPr/>
          <p:nvPr/>
        </p:nvSpPr>
        <p:spPr>
          <a:xfrm>
            <a:off x="426960" y="568080"/>
            <a:ext cx="109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300" spc="-1" strike="noStrike">
                <a:solidFill>
                  <a:srgbClr val="ffffff"/>
                </a:solidFill>
                <a:latin typeface="Montserrat Medium"/>
                <a:ea typeface="DejaVu Sans"/>
              </a:rPr>
              <a:t>Kasaysayan at Pinagmulan ng Iba pang Lungsod</a:t>
            </a:r>
            <a:endParaRPr b="0" lang="en-PH" sz="33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
          <p:cNvSpPr/>
          <p:nvPr/>
        </p:nvSpPr>
        <p:spPr>
          <a:xfrm>
            <a:off x="900000" y="1473480"/>
            <a:ext cx="10439640" cy="398412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Mandaluyong</a:t>
            </a:r>
            <a:endParaRPr b="0" lang="en-PH" sz="24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Nasa bahaging itaas ng mga burol ang Hagdang Bato. Tanyag ito noong panahon ng Espanyol. Dito ipinahayag ni Andres Bonifacio ang pakikipaglaban sa mga Espanyol sa Maynila (Agosto 28, 1896).</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u="sng">
                <a:solidFill>
                  <a:srgbClr val="000000"/>
                </a:solidFill>
                <a:uFillTx/>
                <a:latin typeface="Lato"/>
              </a:rPr>
              <a:t>Zaniga</a:t>
            </a:r>
            <a:r>
              <a:rPr b="0" lang="en-PH" sz="2100" spc="-1" strike="noStrike">
                <a:solidFill>
                  <a:srgbClr val="000000"/>
                </a:solidFill>
                <a:latin typeface="Lato"/>
              </a:rPr>
              <a:t> ang nasa ibabang bahagi ng Hagdang Bato. Nanirahan dito ang mga bayaning nakipaglaban sa mga Espanyol, Amerikano, at Hapones. Kung kaya’t maraming mga kalye sa lugar na ito ang naipangalan sa kanila.</a:t>
            </a:r>
            <a:endParaRPr b="0" lang="en-PH" sz="2100" spc="-1" strike="noStrike">
              <a:solidFill>
                <a:srgbClr val="000000"/>
              </a:solidFill>
              <a:latin typeface="Arial"/>
            </a:endParaRPr>
          </a:p>
          <a:p>
            <a:pPr lvl="1" marL="432000" indent="-216000">
              <a:lnSpc>
                <a:spcPct val="100000"/>
              </a:lnSpc>
              <a:spcBef>
                <a:spcPts val="850"/>
              </a:spcBef>
              <a:spcAft>
                <a:spcPts val="850"/>
              </a:spcAft>
              <a:buClr>
                <a:srgbClr val="000000"/>
              </a:buClr>
              <a:buSzPct val="45000"/>
              <a:buFont typeface="Symbol"/>
              <a:buChar char=""/>
            </a:pPr>
            <a:r>
              <a:rPr b="0" lang="en-PH" sz="2100" spc="-1" strike="noStrike">
                <a:solidFill>
                  <a:srgbClr val="000000"/>
                </a:solidFill>
                <a:latin typeface="Lato"/>
              </a:rPr>
              <a:t>Plainview ang kapatagan sa Mandaluyong noon. Naging isang barangay ito ayon sa isang Presidential Decree. Isang pribadong lugar ito na nilinang ng mga may-ari na pamilyang Ortigas at Madrigal.</a:t>
            </a:r>
            <a:endParaRPr b="0" lang="en-PH" sz="2100" spc="-1" strike="noStrike">
              <a:solidFill>
                <a:srgbClr val="000000"/>
              </a:solidFill>
              <a:latin typeface="Arial"/>
            </a:endParaRPr>
          </a:p>
        </p:txBody>
      </p:sp>
      <p:sp>
        <p:nvSpPr>
          <p:cNvPr id="243" name="Rectangle 36"/>
          <p:cNvSpPr/>
          <p:nvPr/>
        </p:nvSpPr>
        <p:spPr>
          <a:xfrm>
            <a:off x="-113040" y="532080"/>
            <a:ext cx="1091268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44" name="Rectangle 37"/>
          <p:cNvSpPr/>
          <p:nvPr/>
        </p:nvSpPr>
        <p:spPr>
          <a:xfrm>
            <a:off x="426960" y="568080"/>
            <a:ext cx="109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300" spc="-1" strike="noStrike">
                <a:solidFill>
                  <a:srgbClr val="ffffff"/>
                </a:solidFill>
                <a:latin typeface="Montserrat Medium"/>
                <a:ea typeface="DejaVu Sans"/>
              </a:rPr>
              <a:t>Kasaysayan at Pinagmulan ng Iba pang Lungsod</a:t>
            </a:r>
            <a:endParaRPr b="0" lang="en-PH" sz="33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Rectangle 40"/>
          <p:cNvSpPr/>
          <p:nvPr/>
        </p:nvSpPr>
        <p:spPr>
          <a:xfrm>
            <a:off x="-113040" y="532080"/>
            <a:ext cx="98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46" name="Rectangle 41"/>
          <p:cNvSpPr/>
          <p:nvPr/>
        </p:nvSpPr>
        <p:spPr>
          <a:xfrm>
            <a:off x="426960" y="532080"/>
            <a:ext cx="89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Pinagmulan ng Pangalan ng Lungsod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247" name=""/>
          <p:cNvGraphicFramePr/>
          <p:nvPr/>
        </p:nvGraphicFramePr>
        <p:xfrm>
          <a:off x="969120" y="1488960"/>
          <a:ext cx="10190520" cy="4558320"/>
        </p:xfrm>
        <a:graphic>
          <a:graphicData uri="http://schemas.openxmlformats.org/drawingml/2006/table">
            <a:tbl>
              <a:tblPr/>
              <a:tblGrid>
                <a:gridCol w="2278800"/>
                <a:gridCol w="5352480"/>
                <a:gridCol w="2559600"/>
              </a:tblGrid>
              <a:tr h="734040">
                <a:tc>
                  <a:txBody>
                    <a:bodyPr lIns="90000" rIns="90000" anchor="ctr">
                      <a:noAutofit/>
                    </a:bodyPr>
                    <a:p>
                      <a:pPr algn="ctr">
                        <a:lnSpc>
                          <a:spcPct val="100000"/>
                        </a:lnSpc>
                      </a:pPr>
                      <a:r>
                        <a:rPr b="1" lang="en-PH" sz="2100" spc="-1" strike="noStrike">
                          <a:solidFill>
                            <a:srgbClr val="000000"/>
                          </a:solidFill>
                          <a:latin typeface="Lato"/>
                        </a:rPr>
                        <a:t>Mga Lungsod/ Munisipalidad</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Hinango/ Pinangalanan/ Kahulugan</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Larawan ng Pinagmulang Bagay</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890360">
                <a:tc>
                  <a:txBody>
                    <a:bodyPr lIns="90000" rIns="90000" anchor="ctr">
                      <a:noAutofit/>
                    </a:bodyPr>
                    <a:p>
                      <a:pPr algn="ctr">
                        <a:lnSpc>
                          <a:spcPct val="100000"/>
                        </a:lnSpc>
                      </a:pPr>
                      <a:r>
                        <a:rPr b="1" lang="en-PH" sz="2100" spc="-1" strike="noStrike">
                          <a:solidFill>
                            <a:srgbClr val="000000"/>
                          </a:solidFill>
                          <a:latin typeface="Lato"/>
                        </a:rPr>
                        <a:t>Maynila</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 Philippines Insider/Guide</a:t>
                      </a:r>
                      <a:endParaRPr b="0" lang="en-PH" sz="1050" spc="-1" strike="noStrike">
                        <a:solidFill>
                          <a:srgbClr val="000000"/>
                        </a:solidFill>
                        <a:latin typeface="Arial"/>
                      </a:endParaRPr>
                    </a:p>
                    <a:p>
                      <a:pPr algn="ctr">
                        <a:lnSpc>
                          <a:spcPct val="100000"/>
                        </a:lnSpc>
                      </a:pPr>
                      <a:r>
                        <a:rPr b="0" lang="en-PH" sz="1050" spc="-1" strike="noStrike" u="sng">
                          <a:solidFill>
                            <a:srgbClr val="0563c1"/>
                          </a:solidFill>
                          <a:uFillTx/>
                          <a:latin typeface="Lato"/>
                          <a:hlinkClick r:id="rId1"/>
                        </a:rPr>
                        <a:t>www.philippinesinsider.com</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www.aenet.org</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buClr>
                          <a:srgbClr val="000000"/>
                        </a:buClr>
                        <a:buFont typeface="StarSymbol"/>
                        <a:buAutoNum type="arabicPeriod"/>
                      </a:pPr>
                      <a:r>
                        <a:rPr b="0" lang="en-PH" sz="2100" spc="-1" strike="noStrike">
                          <a:solidFill>
                            <a:srgbClr val="000000"/>
                          </a:solidFill>
                          <a:latin typeface="Lato"/>
                        </a:rPr>
                        <a:t>nila – isang halamang bakawang namumulaklak</a:t>
                      </a:r>
                      <a:endParaRPr b="0" lang="en-PH" sz="2100" spc="-1" strike="noStrike">
                        <a:solidFill>
                          <a:srgbClr val="000000"/>
                        </a:solidFill>
                        <a:latin typeface="Arial"/>
                      </a:endParaRPr>
                    </a:p>
                    <a:p>
                      <a:pPr marL="216000" indent="-216000">
                        <a:lnSpc>
                          <a:spcPct val="100000"/>
                        </a:lnSpc>
                        <a:buClr>
                          <a:srgbClr val="000000"/>
                        </a:buClr>
                        <a:buFont typeface="StarSymbol"/>
                        <a:buAutoNum type="arabicPeriod"/>
                      </a:pPr>
                      <a:r>
                        <a:rPr b="0" lang="en-PH" sz="2100" spc="-1" strike="noStrike">
                          <a:solidFill>
                            <a:srgbClr val="000000"/>
                          </a:solidFill>
                          <a:latin typeface="Lato"/>
                        </a:rPr>
                        <a:t>nilad – halamang tumutubo sa baybayin ng Ilog Pasig at Look Maynila</a:t>
                      </a:r>
                      <a:endParaRPr b="0" lang="en-PH" sz="2100" spc="-1" strike="noStrike">
                        <a:solidFill>
                          <a:srgbClr val="000000"/>
                        </a:solidFill>
                        <a:latin typeface="Arial"/>
                      </a:endParaRPr>
                    </a:p>
                    <a:p>
                      <a:pPr marL="216000" indent="-216000">
                        <a:lnSpc>
                          <a:spcPct val="100000"/>
                        </a:lnSpc>
                        <a:buClr>
                          <a:srgbClr val="000000"/>
                        </a:buClr>
                        <a:buFont typeface="StarSymbol"/>
                        <a:buAutoNum type="arabicPeriod"/>
                      </a:pPr>
                      <a:r>
                        <a:rPr b="0" lang="en-PH" sz="2100" spc="-1" strike="noStrike">
                          <a:solidFill>
                            <a:srgbClr val="000000"/>
                          </a:solidFill>
                          <a:latin typeface="Lato"/>
                        </a:rPr>
                        <a:t>may at nilad – pinagmulang dalawang salita</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812240">
                <a:tc>
                  <a:txBody>
                    <a:bodyPr lIns="90000" rIns="90000" anchor="ctr">
                      <a:noAutofit/>
                    </a:bodyPr>
                    <a:p>
                      <a:pPr algn="ctr">
                        <a:lnSpc>
                          <a:spcPct val="100000"/>
                        </a:lnSpc>
                      </a:pPr>
                      <a:r>
                        <a:rPr b="1" lang="en-PH" sz="2100" spc="-1" strike="noStrike">
                          <a:solidFill>
                            <a:srgbClr val="000000"/>
                          </a:solidFill>
                          <a:latin typeface="Lato"/>
                        </a:rPr>
                        <a:t>Quezon</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 www.quezon city.</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gov.ph</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1" lang="en-PH" sz="2100" spc="-1" strike="noStrike">
                          <a:solidFill>
                            <a:srgbClr val="000000"/>
                          </a:solidFill>
                          <a:latin typeface="Lato"/>
                        </a:rPr>
                        <a:t>Quezon </a:t>
                      </a:r>
                      <a:r>
                        <a:rPr b="0" lang="en-PH" sz="2100" spc="-1" strike="noStrike">
                          <a:solidFill>
                            <a:srgbClr val="000000"/>
                          </a:solidFill>
                          <a:latin typeface="Lato"/>
                        </a:rPr>
                        <a:t>– apelyido ng dating pangulo ng Komonwelt ng Pilipinas na si Manuel Luis Quezon</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248" name="" descr=""/>
          <p:cNvPicPr/>
          <p:nvPr/>
        </p:nvPicPr>
        <p:blipFill>
          <a:blip r:embed="rId2"/>
          <a:stretch/>
        </p:blipFill>
        <p:spPr>
          <a:xfrm>
            <a:off x="8964000" y="2328480"/>
            <a:ext cx="1799640" cy="1650600"/>
          </a:xfrm>
          <a:prstGeom prst="rect">
            <a:avLst/>
          </a:prstGeom>
          <a:ln w="0">
            <a:noFill/>
          </a:ln>
        </p:spPr>
      </p:pic>
      <p:pic>
        <p:nvPicPr>
          <p:cNvPr id="249" name="" descr=""/>
          <p:cNvPicPr/>
          <p:nvPr/>
        </p:nvPicPr>
        <p:blipFill>
          <a:blip r:embed="rId3"/>
          <a:stretch/>
        </p:blipFill>
        <p:spPr>
          <a:xfrm>
            <a:off x="8964000" y="4289040"/>
            <a:ext cx="1799640" cy="16506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677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Paano Nabuo ang NCR?</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p:nvPr/>
        </p:nvSpPr>
        <p:spPr>
          <a:xfrm>
            <a:off x="828000" y="1446120"/>
            <a:ext cx="6191640" cy="38455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2200" spc="-1" strike="noStrike">
                <a:solidFill>
                  <a:srgbClr val="000000"/>
                </a:solidFill>
                <a:latin typeface="Lato"/>
              </a:rPr>
              <a:t>Ayon sa kasaysayan, ang NCR ay mula sa isang maliit na pamayanan na pinamumunuan ni </a:t>
            </a:r>
            <a:r>
              <a:rPr b="1" lang="en-PH" sz="2200" spc="-1" strike="noStrike">
                <a:solidFill>
                  <a:srgbClr val="000000"/>
                </a:solidFill>
                <a:latin typeface="Lato"/>
              </a:rPr>
              <a:t>Rajah Sulayman</a:t>
            </a:r>
            <a:r>
              <a:rPr b="0" lang="en-PH" sz="2200" spc="-1" strike="noStrike">
                <a:solidFill>
                  <a:srgbClr val="000000"/>
                </a:solidFill>
                <a:latin typeface="Lato"/>
              </a:rPr>
              <a:t>. Ito ay isang komunidad ng mga Muslim nang matuklasan ng mga Kastila. Nang masakop na ng mga Kastila ito, inilipat nila sa Maynila ang kapital ng Pilipinas mula sa lalawigan ng Cebu. Kasabay nito ang pagpapatayo ng mga gusali sa Intramuros. Dito nanirahan ang mga Espanyol na misyonero at sundalo.</a:t>
            </a:r>
            <a:endParaRPr b="0" lang="en-PH" sz="2200" spc="-1" strike="noStrike">
              <a:solidFill>
                <a:srgbClr val="000000"/>
              </a:solidFill>
              <a:latin typeface="Arial"/>
            </a:endParaRPr>
          </a:p>
        </p:txBody>
      </p:sp>
      <p:pic>
        <p:nvPicPr>
          <p:cNvPr id="137" name="" descr=""/>
          <p:cNvPicPr/>
          <p:nvPr/>
        </p:nvPicPr>
        <p:blipFill>
          <a:blip r:embed="rId1"/>
          <a:stretch/>
        </p:blipFill>
        <p:spPr>
          <a:xfrm>
            <a:off x="7560000" y="1328400"/>
            <a:ext cx="3239640" cy="4468680"/>
          </a:xfrm>
          <a:prstGeom prst="rect">
            <a:avLst/>
          </a:prstGeom>
          <a:ln w="0">
            <a:solidFill>
              <a:srgbClr val="3465a4"/>
            </a:solidFill>
          </a:ln>
        </p:spPr>
      </p:pic>
      <p:sp>
        <p:nvSpPr>
          <p:cNvPr id="138" name=""/>
          <p:cNvSpPr/>
          <p:nvPr/>
        </p:nvSpPr>
        <p:spPr>
          <a:xfrm>
            <a:off x="7596000" y="5760000"/>
            <a:ext cx="34516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1800" spc="-1" strike="noStrike">
                <a:solidFill>
                  <a:srgbClr val="000000"/>
                </a:solidFill>
                <a:latin typeface="Lato"/>
              </a:rPr>
              <a:t>Monumento ni Raja Sulayman</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Rectangle 38"/>
          <p:cNvSpPr/>
          <p:nvPr/>
        </p:nvSpPr>
        <p:spPr>
          <a:xfrm>
            <a:off x="-113040" y="532080"/>
            <a:ext cx="98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51" name="Rectangle 39"/>
          <p:cNvSpPr/>
          <p:nvPr/>
        </p:nvSpPr>
        <p:spPr>
          <a:xfrm>
            <a:off x="426960" y="532080"/>
            <a:ext cx="89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Pinagmulan ng Pangalan ng Lungsod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252" name=""/>
          <p:cNvGraphicFramePr/>
          <p:nvPr/>
        </p:nvGraphicFramePr>
        <p:xfrm>
          <a:off x="969120" y="1488960"/>
          <a:ext cx="10190520" cy="4436640"/>
        </p:xfrm>
        <a:graphic>
          <a:graphicData uri="http://schemas.openxmlformats.org/drawingml/2006/table">
            <a:tbl>
              <a:tblPr/>
              <a:tblGrid>
                <a:gridCol w="2278800"/>
                <a:gridCol w="5352480"/>
                <a:gridCol w="2559600"/>
              </a:tblGrid>
              <a:tr h="734040">
                <a:tc>
                  <a:txBody>
                    <a:bodyPr lIns="90000" rIns="90000" anchor="ctr">
                      <a:noAutofit/>
                    </a:bodyPr>
                    <a:p>
                      <a:pPr algn="ctr">
                        <a:lnSpc>
                          <a:spcPct val="100000"/>
                        </a:lnSpc>
                      </a:pPr>
                      <a:r>
                        <a:rPr b="1" lang="en-PH" sz="2100" spc="-1" strike="noStrike">
                          <a:solidFill>
                            <a:srgbClr val="000000"/>
                          </a:solidFill>
                          <a:latin typeface="Lato"/>
                        </a:rPr>
                        <a:t>Mga Lungsod/ Munisipalidad</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Hinango/ Pinangalanan/ Kahulugan</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Larawan ng Pinagmulang Bagay</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890360">
                <a:tc>
                  <a:txBody>
                    <a:bodyPr lIns="90000" rIns="90000" anchor="ctr">
                      <a:noAutofit/>
                    </a:bodyPr>
                    <a:p>
                      <a:pPr algn="ctr">
                        <a:lnSpc>
                          <a:spcPct val="100000"/>
                        </a:lnSpc>
                      </a:pPr>
                      <a:r>
                        <a:rPr b="1" lang="en-PH" sz="2100" spc="-1" strike="noStrike">
                          <a:solidFill>
                            <a:srgbClr val="000000"/>
                          </a:solidFill>
                          <a:latin typeface="Lato"/>
                        </a:rPr>
                        <a:t>Pateros</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 DOT</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www.visitmyphilippines.com</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spcBef>
                          <a:spcPts val="283"/>
                        </a:spcBef>
                        <a:spcAft>
                          <a:spcPts val="283"/>
                        </a:spcAft>
                        <a:buClr>
                          <a:srgbClr val="000000"/>
                        </a:buClr>
                        <a:buFont typeface="StarSymbol"/>
                        <a:buAutoNum type="arabicPeriod"/>
                      </a:pPr>
                      <a:r>
                        <a:rPr b="0" lang="en-PH" sz="2100" spc="-1" strike="noStrike">
                          <a:solidFill>
                            <a:srgbClr val="000000"/>
                          </a:solidFill>
                          <a:latin typeface="Lato"/>
                        </a:rPr>
                        <a:t>pato – isang lahi</a:t>
                      </a:r>
                      <a:endParaRPr b="0" lang="en-PH" sz="2100" spc="-1" strike="noStrike">
                        <a:solidFill>
                          <a:srgbClr val="000000"/>
                        </a:solidFill>
                        <a:latin typeface="Arial"/>
                      </a:endParaRPr>
                    </a:p>
                    <a:p>
                      <a:pPr marL="216000" indent="-216000">
                        <a:lnSpc>
                          <a:spcPct val="100000"/>
                        </a:lnSpc>
                        <a:spcBef>
                          <a:spcPts val="283"/>
                        </a:spcBef>
                        <a:spcAft>
                          <a:spcPts val="283"/>
                        </a:spcAft>
                        <a:buClr>
                          <a:srgbClr val="000000"/>
                        </a:buClr>
                        <a:buFont typeface="StarSymbol"/>
                        <a:buAutoNum type="arabicPeriod"/>
                      </a:pPr>
                      <a:r>
                        <a:rPr b="0" lang="en-PH" sz="2100" spc="-1" strike="noStrike">
                          <a:solidFill>
                            <a:srgbClr val="000000"/>
                          </a:solidFill>
                          <a:latin typeface="Lato"/>
                        </a:rPr>
                        <a:t>pateros – mga tagapag-alaga ng mga pato</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812240">
                <a:tc>
                  <a:txBody>
                    <a:bodyPr lIns="90000" rIns="90000" anchor="ctr">
                      <a:noAutofit/>
                    </a:bodyPr>
                    <a:p>
                      <a:pPr algn="ctr">
                        <a:lnSpc>
                          <a:spcPct val="100000"/>
                        </a:lnSpc>
                      </a:pPr>
                      <a:r>
                        <a:rPr b="1" lang="en-PH" sz="2100" spc="-1" strike="noStrike">
                          <a:solidFill>
                            <a:srgbClr val="000000"/>
                          </a:solidFill>
                          <a:latin typeface="Lato"/>
                        </a:rPr>
                        <a:t>Caloocan</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 www.philippinecities.</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com</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www.travelgrove.com</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spcBef>
                          <a:spcPts val="283"/>
                        </a:spcBef>
                        <a:spcAft>
                          <a:spcPts val="283"/>
                        </a:spcAft>
                      </a:pPr>
                      <a:r>
                        <a:rPr b="1" lang="en-PH" sz="2100" spc="-1" strike="noStrike">
                          <a:solidFill>
                            <a:srgbClr val="000000"/>
                          </a:solidFill>
                          <a:latin typeface="Lato"/>
                        </a:rPr>
                        <a:t>1. look </a:t>
                      </a:r>
                      <a:r>
                        <a:rPr b="0" lang="en-PH" sz="2100" spc="-1" strike="noStrike">
                          <a:solidFill>
                            <a:srgbClr val="000000"/>
                          </a:solidFill>
                          <a:latin typeface="Lato"/>
                        </a:rPr>
                        <a:t>– tawag sa anyong tubig</a:t>
                      </a:r>
                      <a:endParaRPr b="0" lang="en-PH" sz="2100" spc="-1" strike="noStrike">
                        <a:solidFill>
                          <a:srgbClr val="000000"/>
                        </a:solidFill>
                        <a:latin typeface="Arial"/>
                      </a:endParaRPr>
                    </a:p>
                    <a:p>
                      <a:pPr>
                        <a:lnSpc>
                          <a:spcPct val="100000"/>
                        </a:lnSpc>
                        <a:spcBef>
                          <a:spcPts val="283"/>
                        </a:spcBef>
                        <a:spcAft>
                          <a:spcPts val="283"/>
                        </a:spcAft>
                      </a:pPr>
                      <a:r>
                        <a:rPr b="1" lang="en-PH" sz="2100" spc="-1" strike="noStrike">
                          <a:solidFill>
                            <a:srgbClr val="000000"/>
                          </a:solidFill>
                          <a:latin typeface="Lato"/>
                        </a:rPr>
                        <a:t>2. kalook-lookan </a:t>
                      </a:r>
                      <a:r>
                        <a:rPr b="0" lang="en-PH" sz="2100" spc="-1" strike="noStrike">
                          <a:solidFill>
                            <a:srgbClr val="000000"/>
                          </a:solidFill>
                          <a:latin typeface="Lato"/>
                        </a:rPr>
                        <a:t>– pook na nasa loob</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253" name="" descr=""/>
          <p:cNvPicPr/>
          <p:nvPr/>
        </p:nvPicPr>
        <p:blipFill>
          <a:blip r:embed="rId1"/>
          <a:stretch/>
        </p:blipFill>
        <p:spPr>
          <a:xfrm>
            <a:off x="8928000" y="2328480"/>
            <a:ext cx="1940760" cy="1631160"/>
          </a:xfrm>
          <a:prstGeom prst="rect">
            <a:avLst/>
          </a:prstGeom>
          <a:ln w="0">
            <a:noFill/>
          </a:ln>
        </p:spPr>
      </p:pic>
      <p:pic>
        <p:nvPicPr>
          <p:cNvPr id="254" name="" descr=""/>
          <p:cNvPicPr/>
          <p:nvPr/>
        </p:nvPicPr>
        <p:blipFill>
          <a:blip r:embed="rId2"/>
          <a:stretch/>
        </p:blipFill>
        <p:spPr>
          <a:xfrm>
            <a:off x="9000000" y="4432680"/>
            <a:ext cx="1877400" cy="147096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Rectangle 44"/>
          <p:cNvSpPr/>
          <p:nvPr/>
        </p:nvSpPr>
        <p:spPr>
          <a:xfrm>
            <a:off x="-113040" y="532080"/>
            <a:ext cx="98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56" name="Rectangle 45"/>
          <p:cNvSpPr/>
          <p:nvPr/>
        </p:nvSpPr>
        <p:spPr>
          <a:xfrm>
            <a:off x="426960" y="532080"/>
            <a:ext cx="89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Pinagmulan ng Pangalan ng Lungsod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257" name=""/>
          <p:cNvGraphicFramePr/>
          <p:nvPr/>
        </p:nvGraphicFramePr>
        <p:xfrm>
          <a:off x="969120" y="1488960"/>
          <a:ext cx="10190520" cy="4436640"/>
        </p:xfrm>
        <a:graphic>
          <a:graphicData uri="http://schemas.openxmlformats.org/drawingml/2006/table">
            <a:tbl>
              <a:tblPr/>
              <a:tblGrid>
                <a:gridCol w="2278800"/>
                <a:gridCol w="5352480"/>
                <a:gridCol w="2559600"/>
              </a:tblGrid>
              <a:tr h="734040">
                <a:tc>
                  <a:txBody>
                    <a:bodyPr lIns="90000" rIns="90000" anchor="ctr">
                      <a:noAutofit/>
                    </a:bodyPr>
                    <a:p>
                      <a:pPr algn="ctr">
                        <a:lnSpc>
                          <a:spcPct val="100000"/>
                        </a:lnSpc>
                      </a:pPr>
                      <a:r>
                        <a:rPr b="1" lang="en-PH" sz="2100" spc="-1" strike="noStrike">
                          <a:solidFill>
                            <a:srgbClr val="000000"/>
                          </a:solidFill>
                          <a:latin typeface="Lato"/>
                        </a:rPr>
                        <a:t>Mga Lungsod/ Munisipalidad</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Hinango/ Pinangalanan/ Kahulugan</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Larawan ng Pinagmulang Bagay</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890360">
                <a:tc>
                  <a:txBody>
                    <a:bodyPr lIns="90000" rIns="90000" anchor="ctr">
                      <a:noAutofit/>
                    </a:bodyPr>
                    <a:p>
                      <a:pPr algn="ctr">
                        <a:lnSpc>
                          <a:spcPct val="100000"/>
                        </a:lnSpc>
                      </a:pPr>
                      <a:r>
                        <a:rPr b="1" lang="en-PH" sz="2100" spc="-1" strike="noStrike">
                          <a:solidFill>
                            <a:srgbClr val="000000"/>
                          </a:solidFill>
                          <a:latin typeface="Lato"/>
                        </a:rPr>
                        <a:t>Mandaluyong</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www.travelgrove.com</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www.mandaluyong.gov.ph</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pPr marL="216000" indent="-216000">
                        <a:lnSpc>
                          <a:spcPct val="100000"/>
                        </a:lnSpc>
                        <a:spcBef>
                          <a:spcPts val="283"/>
                        </a:spcBef>
                        <a:spcAft>
                          <a:spcPts val="283"/>
                        </a:spcAft>
                        <a:buClr>
                          <a:srgbClr val="000000"/>
                        </a:buClr>
                        <a:buFont typeface="StarSymbol"/>
                        <a:buAutoNum type="arabicPeriod"/>
                      </a:pPr>
                      <a:r>
                        <a:rPr b="1" lang="en-PH" sz="2100" spc="-1" strike="noStrike">
                          <a:solidFill>
                            <a:srgbClr val="000000"/>
                          </a:solidFill>
                          <a:latin typeface="Lato"/>
                        </a:rPr>
                        <a:t>Manda at Luyong</a:t>
                      </a:r>
                      <a:r>
                        <a:rPr b="0" lang="en-PH" sz="2100" spc="-1" strike="noStrike">
                          <a:solidFill>
                            <a:srgbClr val="000000"/>
                          </a:solidFill>
                          <a:latin typeface="Lato"/>
                        </a:rPr>
                        <a:t> – magkasintahang naninirahan dito</a:t>
                      </a:r>
                      <a:endParaRPr b="0" lang="en-PH" sz="2100" spc="-1" strike="noStrike">
                        <a:solidFill>
                          <a:srgbClr val="000000"/>
                        </a:solidFill>
                        <a:latin typeface="Arial"/>
                      </a:endParaRPr>
                    </a:p>
                    <a:p>
                      <a:pPr marL="216000" indent="-216000">
                        <a:lnSpc>
                          <a:spcPct val="100000"/>
                        </a:lnSpc>
                        <a:spcBef>
                          <a:spcPts val="283"/>
                        </a:spcBef>
                        <a:spcAft>
                          <a:spcPts val="283"/>
                        </a:spcAft>
                        <a:buClr>
                          <a:srgbClr val="000000"/>
                        </a:buClr>
                        <a:buFont typeface="StarSymbol"/>
                        <a:buAutoNum type="arabicPeriod"/>
                      </a:pPr>
                      <a:r>
                        <a:rPr b="1" lang="en-PH" sz="2100" spc="-1" strike="noStrike">
                          <a:solidFill>
                            <a:srgbClr val="000000"/>
                          </a:solidFill>
                          <a:latin typeface="Lato"/>
                        </a:rPr>
                        <a:t>luyong</a:t>
                      </a:r>
                      <a:r>
                        <a:rPr b="0" lang="en-PH" sz="2100" spc="-1" strike="noStrike">
                          <a:solidFill>
                            <a:srgbClr val="000000"/>
                          </a:solidFill>
                          <a:latin typeface="Lato"/>
                        </a:rPr>
                        <a:t> – isang uri ito ng punongkahoy na ginagawang magagandang baston o tungkod at kasangkapan sa bahay.</a:t>
                      </a:r>
                      <a:endParaRPr b="0" lang="en-PH" sz="2100" spc="-1" strike="noStrike">
                        <a:solidFill>
                          <a:srgbClr val="000000"/>
                        </a:solidFill>
                        <a:latin typeface="Arial"/>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812240">
                <a:tc>
                  <a:txBody>
                    <a:bodyPr lIns="90000" rIns="90000" anchor="ctr">
                      <a:noAutofit/>
                    </a:bodyPr>
                    <a:p>
                      <a:pPr algn="ctr">
                        <a:lnSpc>
                          <a:spcPct val="100000"/>
                        </a:lnSpc>
                      </a:pPr>
                      <a:r>
                        <a:rPr b="1" lang="en-PH" sz="2100" spc="-1" strike="noStrike">
                          <a:solidFill>
                            <a:srgbClr val="000000"/>
                          </a:solidFill>
                          <a:latin typeface="Lato"/>
                        </a:rPr>
                        <a:t>Valenzuela</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www.valenzuela.gov.ph</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spcBef>
                          <a:spcPts val="283"/>
                        </a:spcBef>
                        <a:spcAft>
                          <a:spcPts val="283"/>
                        </a:spcAft>
                      </a:pPr>
                      <a:r>
                        <a:rPr b="1" lang="en-PH" sz="2100" spc="-1" strike="noStrike">
                          <a:solidFill>
                            <a:srgbClr val="000000"/>
                          </a:solidFill>
                          <a:latin typeface="Lato"/>
                        </a:rPr>
                        <a:t>Valenzuela </a:t>
                      </a:r>
                      <a:r>
                        <a:rPr b="0" lang="en-PH" sz="2100" spc="-1" strike="noStrike">
                          <a:solidFill>
                            <a:srgbClr val="000000"/>
                          </a:solidFill>
                          <a:latin typeface="Lato"/>
                        </a:rPr>
                        <a:t>– ito ay apelyido ni Dr. Pio Valenzuela na isa sa mga lider ng Katipunan.</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258" name="" descr=""/>
          <p:cNvPicPr/>
          <p:nvPr/>
        </p:nvPicPr>
        <p:blipFill>
          <a:blip r:embed="rId1"/>
          <a:stretch/>
        </p:blipFill>
        <p:spPr>
          <a:xfrm>
            <a:off x="8820000" y="2340000"/>
            <a:ext cx="2197080" cy="1721880"/>
          </a:xfrm>
          <a:prstGeom prst="rect">
            <a:avLst/>
          </a:prstGeom>
          <a:ln w="0">
            <a:noFill/>
          </a:ln>
        </p:spPr>
      </p:pic>
      <p:pic>
        <p:nvPicPr>
          <p:cNvPr id="259" name="" descr=""/>
          <p:cNvPicPr/>
          <p:nvPr/>
        </p:nvPicPr>
        <p:blipFill>
          <a:blip r:embed="rId2"/>
          <a:stretch/>
        </p:blipFill>
        <p:spPr>
          <a:xfrm>
            <a:off x="9180000" y="4176000"/>
            <a:ext cx="1517040" cy="170568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Rectangle 42"/>
          <p:cNvSpPr/>
          <p:nvPr/>
        </p:nvSpPr>
        <p:spPr>
          <a:xfrm>
            <a:off x="-113040" y="532080"/>
            <a:ext cx="98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61" name="Rectangle 43"/>
          <p:cNvSpPr/>
          <p:nvPr/>
        </p:nvSpPr>
        <p:spPr>
          <a:xfrm>
            <a:off x="426960" y="532080"/>
            <a:ext cx="89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Pinagmulan ng Pangalan ng Lungsod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262" name=""/>
          <p:cNvGraphicFramePr/>
          <p:nvPr/>
        </p:nvGraphicFramePr>
        <p:xfrm>
          <a:off x="969120" y="1488960"/>
          <a:ext cx="10190520" cy="4623480"/>
        </p:xfrm>
        <a:graphic>
          <a:graphicData uri="http://schemas.openxmlformats.org/drawingml/2006/table">
            <a:tbl>
              <a:tblPr/>
              <a:tblGrid>
                <a:gridCol w="2278800"/>
                <a:gridCol w="5352480"/>
                <a:gridCol w="2559600"/>
              </a:tblGrid>
              <a:tr h="734040">
                <a:tc>
                  <a:txBody>
                    <a:bodyPr lIns="90000" rIns="90000" anchor="ctr">
                      <a:noAutofit/>
                    </a:bodyPr>
                    <a:p>
                      <a:pPr algn="ctr">
                        <a:lnSpc>
                          <a:spcPct val="100000"/>
                        </a:lnSpc>
                      </a:pPr>
                      <a:r>
                        <a:rPr b="1" lang="en-PH" sz="2100" spc="-1" strike="noStrike">
                          <a:solidFill>
                            <a:srgbClr val="000000"/>
                          </a:solidFill>
                          <a:latin typeface="Lato"/>
                        </a:rPr>
                        <a:t>Mga Lungsod/ Munisipalidad</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Hinango/ Pinangalanan/ Kahulugan</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Larawan ng Pinagmulang Bagay</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805400">
                <a:tc>
                  <a:txBody>
                    <a:bodyPr lIns="90000" rIns="90000" anchor="ctr">
                      <a:noAutofit/>
                    </a:bodyPr>
                    <a:p>
                      <a:pPr algn="ctr">
                        <a:lnSpc>
                          <a:spcPct val="100000"/>
                        </a:lnSpc>
                      </a:pPr>
                      <a:r>
                        <a:rPr b="1" lang="en-PH" sz="2100" spc="-1" strike="noStrike">
                          <a:solidFill>
                            <a:srgbClr val="000000"/>
                          </a:solidFill>
                          <a:latin typeface="Lato"/>
                        </a:rPr>
                        <a:t>Makati</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 Manila Blog</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spcBef>
                          <a:spcPts val="567"/>
                        </a:spcBef>
                        <a:spcAft>
                          <a:spcPts val="567"/>
                        </a:spcAft>
                      </a:pPr>
                      <a:r>
                        <a:rPr b="1" lang="en-PH" sz="2100" spc="-1" strike="noStrike">
                          <a:solidFill>
                            <a:srgbClr val="000000"/>
                          </a:solidFill>
                          <a:latin typeface="Lato"/>
                        </a:rPr>
                        <a:t>Makati, kumakati </a:t>
                      </a:r>
                      <a:r>
                        <a:rPr b="0" i="1" lang="en-PH" sz="2100" spc="-1" strike="noStrike">
                          <a:solidFill>
                            <a:srgbClr val="000000"/>
                          </a:solidFill>
                          <a:latin typeface="Lato"/>
                        </a:rPr>
                        <a:t>(tide is residing)</a:t>
                      </a:r>
                      <a:r>
                        <a:rPr b="0" lang="en-PH" sz="2100" spc="-1" strike="noStrike">
                          <a:solidFill>
                            <a:srgbClr val="000000"/>
                          </a:solidFill>
                          <a:latin typeface="Lato"/>
                        </a:rPr>
                        <a:t> – ang kahulugan ay “bumababa ang kati ng tubig”</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812240">
                <a:tc>
                  <a:txBody>
                    <a:bodyPr lIns="90000" rIns="90000" anchor="ctr">
                      <a:noAutofit/>
                    </a:bodyPr>
                    <a:p>
                      <a:pPr algn="ctr">
                        <a:lnSpc>
                          <a:spcPct val="100000"/>
                        </a:lnSpc>
                      </a:pPr>
                      <a:r>
                        <a:rPr b="1" lang="en-PH" sz="2100" spc="-1" strike="noStrike">
                          <a:solidFill>
                            <a:srgbClr val="000000"/>
                          </a:solidFill>
                          <a:latin typeface="Lato"/>
                        </a:rPr>
                        <a:t>Parañaque</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www.parañaque.gov.ph</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spcBef>
                          <a:spcPts val="283"/>
                        </a:spcBef>
                        <a:spcAft>
                          <a:spcPts val="283"/>
                        </a:spcAft>
                        <a:buClr>
                          <a:srgbClr val="000000"/>
                        </a:buClr>
                        <a:buFont typeface="StarSymbol"/>
                        <a:buAutoNum type="arabicPeriod"/>
                      </a:pPr>
                      <a:r>
                        <a:rPr b="1" lang="en-PH" sz="2100" spc="-1" strike="noStrike">
                          <a:solidFill>
                            <a:srgbClr val="000000"/>
                          </a:solidFill>
                          <a:latin typeface="Lato"/>
                        </a:rPr>
                        <a:t>palanyag</a:t>
                      </a:r>
                      <a:r>
                        <a:rPr b="0" lang="en-PH" sz="2100" spc="-1" strike="noStrike">
                          <a:solidFill>
                            <a:srgbClr val="000000"/>
                          </a:solidFill>
                          <a:latin typeface="Lato"/>
                        </a:rPr>
                        <a:t> – ang kahulugan ay “aking minamahal”</a:t>
                      </a:r>
                      <a:endParaRPr b="0" lang="en-PH" sz="2100" spc="-1" strike="noStrike">
                        <a:solidFill>
                          <a:srgbClr val="000000"/>
                        </a:solidFill>
                        <a:latin typeface="Arial"/>
                      </a:endParaRPr>
                    </a:p>
                    <a:p>
                      <a:pPr marL="216000" indent="-216000">
                        <a:lnSpc>
                          <a:spcPct val="100000"/>
                        </a:lnSpc>
                        <a:spcBef>
                          <a:spcPts val="283"/>
                        </a:spcBef>
                        <a:spcAft>
                          <a:spcPts val="283"/>
                        </a:spcAft>
                        <a:buClr>
                          <a:srgbClr val="000000"/>
                        </a:buClr>
                        <a:buFont typeface="StarSymbol"/>
                        <a:buAutoNum type="arabicPeriod"/>
                      </a:pPr>
                      <a:r>
                        <a:rPr b="1" lang="en-PH" sz="2100" spc="-1" strike="noStrike">
                          <a:solidFill>
                            <a:srgbClr val="000000"/>
                          </a:solidFill>
                          <a:latin typeface="Lato"/>
                        </a:rPr>
                        <a:t>palayan at paglalayag – </a:t>
                      </a:r>
                      <a:r>
                        <a:rPr b="0" lang="en-PH" sz="2100" spc="-1" strike="noStrike">
                          <a:solidFill>
                            <a:srgbClr val="000000"/>
                          </a:solidFill>
                          <a:latin typeface="Lato"/>
                        </a:rPr>
                        <a:t>ang kombinasyon na ito ay nangangahulugan na may maraming palayan at mga mangingisdang naninirahan dito noon.</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263" name="" descr=""/>
          <p:cNvPicPr/>
          <p:nvPr/>
        </p:nvPicPr>
        <p:blipFill>
          <a:blip r:embed="rId1"/>
          <a:stretch/>
        </p:blipFill>
        <p:spPr>
          <a:xfrm>
            <a:off x="8885520" y="2340000"/>
            <a:ext cx="2050560" cy="1619640"/>
          </a:xfrm>
          <a:prstGeom prst="rect">
            <a:avLst/>
          </a:prstGeom>
          <a:ln w="0">
            <a:noFill/>
          </a:ln>
        </p:spPr>
      </p:pic>
      <p:pic>
        <p:nvPicPr>
          <p:cNvPr id="264" name="" descr=""/>
          <p:cNvPicPr/>
          <p:nvPr/>
        </p:nvPicPr>
        <p:blipFill>
          <a:blip r:embed="rId2"/>
          <a:stretch/>
        </p:blipFill>
        <p:spPr>
          <a:xfrm>
            <a:off x="8878680" y="4212000"/>
            <a:ext cx="2064960" cy="161964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Rectangle 46"/>
          <p:cNvSpPr/>
          <p:nvPr/>
        </p:nvSpPr>
        <p:spPr>
          <a:xfrm>
            <a:off x="-113040" y="532080"/>
            <a:ext cx="98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66" name="Rectangle 47"/>
          <p:cNvSpPr/>
          <p:nvPr/>
        </p:nvSpPr>
        <p:spPr>
          <a:xfrm>
            <a:off x="426960" y="532080"/>
            <a:ext cx="89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Pinagmulan ng Pangalan ng Lungsod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267" name=""/>
          <p:cNvGraphicFramePr/>
          <p:nvPr/>
        </p:nvGraphicFramePr>
        <p:xfrm>
          <a:off x="969120" y="1416960"/>
          <a:ext cx="10190520" cy="4758120"/>
        </p:xfrm>
        <a:graphic>
          <a:graphicData uri="http://schemas.openxmlformats.org/drawingml/2006/table">
            <a:tbl>
              <a:tblPr/>
              <a:tblGrid>
                <a:gridCol w="2278800"/>
                <a:gridCol w="5352480"/>
                <a:gridCol w="2559600"/>
              </a:tblGrid>
              <a:tr h="734040">
                <a:tc>
                  <a:txBody>
                    <a:bodyPr lIns="90000" rIns="90000" anchor="ctr">
                      <a:noAutofit/>
                    </a:bodyPr>
                    <a:p>
                      <a:pPr algn="ctr">
                        <a:lnSpc>
                          <a:spcPct val="100000"/>
                        </a:lnSpc>
                      </a:pPr>
                      <a:r>
                        <a:rPr b="1" lang="en-PH" sz="2100" spc="-1" strike="noStrike">
                          <a:solidFill>
                            <a:srgbClr val="000000"/>
                          </a:solidFill>
                          <a:latin typeface="Lato"/>
                        </a:rPr>
                        <a:t>Mga Lungsod/ Munisipalidad</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Hinango/ Pinangalanan/ Kahulugan</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Larawan ng Pinagmulang Bagay</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638000">
                <a:tc>
                  <a:txBody>
                    <a:bodyPr lIns="90000" rIns="90000" anchor="ctr">
                      <a:noAutofit/>
                    </a:bodyPr>
                    <a:p>
                      <a:pPr algn="ctr">
                        <a:lnSpc>
                          <a:spcPct val="100000"/>
                        </a:lnSpc>
                      </a:pPr>
                      <a:r>
                        <a:rPr b="1" lang="en-PH" sz="2100" spc="-1" strike="noStrike">
                          <a:solidFill>
                            <a:srgbClr val="000000"/>
                          </a:solidFill>
                          <a:latin typeface="Lato"/>
                        </a:rPr>
                        <a:t>Malabon</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www.philippinescities.com/</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malabon-city</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www.malabon.gov.ph</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buClr>
                          <a:srgbClr val="000000"/>
                        </a:buClr>
                        <a:buFont typeface="StarSymbol"/>
                        <a:buAutoNum type="arabicPeriod"/>
                      </a:pPr>
                      <a:r>
                        <a:rPr b="1" lang="en-PH" sz="2100" spc="-1" strike="noStrike">
                          <a:solidFill>
                            <a:srgbClr val="000000"/>
                          </a:solidFill>
                          <a:latin typeface="Lato"/>
                        </a:rPr>
                        <a:t>labong</a:t>
                      </a:r>
                      <a:r>
                        <a:rPr b="0" lang="en-PH" sz="2100" spc="-1" strike="noStrike">
                          <a:solidFill>
                            <a:srgbClr val="000000"/>
                          </a:solidFill>
                          <a:latin typeface="Lato"/>
                        </a:rPr>
                        <a:t> – usbong ng puno ng kawayan</a:t>
                      </a:r>
                      <a:endParaRPr b="0" lang="en-PH" sz="2100" spc="-1" strike="noStrike">
                        <a:solidFill>
                          <a:srgbClr val="000000"/>
                        </a:solidFill>
                        <a:latin typeface="Arial"/>
                      </a:endParaRPr>
                    </a:p>
                    <a:p>
                      <a:pPr marL="216000" indent="-216000">
                        <a:lnSpc>
                          <a:spcPct val="100000"/>
                        </a:lnSpc>
                        <a:buClr>
                          <a:srgbClr val="000000"/>
                        </a:buClr>
                        <a:buFont typeface="StarSymbol"/>
                        <a:buAutoNum type="arabicPeriod"/>
                      </a:pPr>
                      <a:r>
                        <a:rPr b="1" lang="en-PH" sz="2100" spc="-1" strike="noStrike">
                          <a:solidFill>
                            <a:srgbClr val="000000"/>
                          </a:solidFill>
                          <a:latin typeface="Lato"/>
                        </a:rPr>
                        <a:t>“</a:t>
                      </a:r>
                      <a:r>
                        <a:rPr b="1" lang="en-PH" sz="2100" spc="-1" strike="noStrike">
                          <a:solidFill>
                            <a:srgbClr val="000000"/>
                          </a:solidFill>
                          <a:latin typeface="Lato"/>
                        </a:rPr>
                        <a:t>mala” </a:t>
                      </a:r>
                      <a:r>
                        <a:rPr b="0" lang="en-PH" sz="2100" spc="-1" strike="noStrike">
                          <a:solidFill>
                            <a:srgbClr val="000000"/>
                          </a:solidFill>
                          <a:latin typeface="Lato"/>
                        </a:rPr>
                        <a:t>– dahil sa putik na kumakapit sa sapatos</a:t>
                      </a:r>
                      <a:endParaRPr b="0" lang="en-PH" sz="2100" spc="-1" strike="noStrike">
                        <a:solidFill>
                          <a:srgbClr val="000000"/>
                        </a:solidFill>
                        <a:latin typeface="Arial"/>
                      </a:endParaRPr>
                    </a:p>
                    <a:p>
                      <a:pPr marL="216000" indent="-216000">
                        <a:lnSpc>
                          <a:spcPct val="100000"/>
                        </a:lnSpc>
                        <a:buClr>
                          <a:srgbClr val="000000"/>
                        </a:buClr>
                        <a:buFont typeface="StarSymbol"/>
                        <a:buAutoNum type="arabicPeriod"/>
                      </a:pPr>
                      <a:r>
                        <a:rPr b="1" lang="en-PH" sz="2100" spc="-1" strike="noStrike">
                          <a:solidFill>
                            <a:srgbClr val="000000"/>
                          </a:solidFill>
                          <a:latin typeface="Lato"/>
                        </a:rPr>
                        <a:t>“</a:t>
                      </a:r>
                      <a:r>
                        <a:rPr b="1" lang="en-PH" sz="2100" spc="-1" strike="noStrike">
                          <a:solidFill>
                            <a:srgbClr val="000000"/>
                          </a:solidFill>
                          <a:latin typeface="Lato"/>
                        </a:rPr>
                        <a:t>bon” </a:t>
                      </a:r>
                      <a:r>
                        <a:rPr b="0" lang="en-PH" sz="2100" spc="-1" strike="noStrike">
                          <a:solidFill>
                            <a:srgbClr val="000000"/>
                          </a:solidFill>
                          <a:latin typeface="Lato"/>
                        </a:rPr>
                        <a:t>– naglalarawan ito sa sariwang hangin at natatanging lutong ulam dito.</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2202120">
                <a:tc>
                  <a:txBody>
                    <a:bodyPr lIns="90000" rIns="90000" anchor="ctr">
                      <a:noAutofit/>
                    </a:bodyPr>
                    <a:p>
                      <a:pPr algn="ctr">
                        <a:lnSpc>
                          <a:spcPct val="100000"/>
                        </a:lnSpc>
                      </a:pPr>
                      <a:r>
                        <a:rPr b="1" lang="en-PH" sz="2100" spc="-1" strike="noStrike">
                          <a:solidFill>
                            <a:srgbClr val="000000"/>
                          </a:solidFill>
                          <a:latin typeface="Lato"/>
                        </a:rPr>
                        <a:t>Las Piñas</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www.visitmyphilippines.com</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buClr>
                          <a:srgbClr val="000000"/>
                        </a:buClr>
                        <a:buFont typeface="StarSymbol"/>
                        <a:buAutoNum type="arabicPeriod"/>
                      </a:pPr>
                      <a:r>
                        <a:rPr b="0" lang="en-PH" sz="2100" spc="-1" strike="noStrike">
                          <a:solidFill>
                            <a:srgbClr val="000000"/>
                          </a:solidFill>
                          <a:latin typeface="Lato"/>
                        </a:rPr>
                        <a:t>Iba-iba ang kahulugan ng ngalan nito. May nagsasabi na ito’y nagmula sa mga nagtitinda ng pinya mula sa Cavite at Batangas.</a:t>
                      </a:r>
                      <a:endParaRPr b="0" lang="en-PH" sz="2100" spc="-1" strike="noStrike">
                        <a:solidFill>
                          <a:srgbClr val="000000"/>
                        </a:solidFill>
                        <a:latin typeface="Arial"/>
                      </a:endParaRPr>
                    </a:p>
                    <a:p>
                      <a:pPr marL="216000" indent="-216000">
                        <a:lnSpc>
                          <a:spcPct val="100000"/>
                        </a:lnSpc>
                        <a:buClr>
                          <a:srgbClr val="000000"/>
                        </a:buClr>
                        <a:buFont typeface="StarSymbol"/>
                        <a:buAutoNum type="arabicPeriod"/>
                      </a:pPr>
                      <a:r>
                        <a:rPr b="1" lang="en-PH" sz="2100" spc="-1" strike="noStrike">
                          <a:solidFill>
                            <a:srgbClr val="000000"/>
                          </a:solidFill>
                          <a:latin typeface="Lato"/>
                        </a:rPr>
                        <a:t>“</a:t>
                      </a:r>
                      <a:r>
                        <a:rPr b="1" lang="en-PH" sz="2100" spc="-1" strike="noStrike">
                          <a:solidFill>
                            <a:srgbClr val="000000"/>
                          </a:solidFill>
                          <a:latin typeface="Lato"/>
                        </a:rPr>
                        <a:t>las penas”</a:t>
                      </a:r>
                      <a:r>
                        <a:rPr b="0" lang="en-PH" sz="2100" spc="-1" strike="noStrike">
                          <a:solidFill>
                            <a:srgbClr val="000000"/>
                          </a:solidFill>
                          <a:latin typeface="Lato"/>
                        </a:rPr>
                        <a:t> – ito ay tinitibag na mga bato at adobe na gamit sa pagtatayo ng mga gusali at tulay.</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268" name="" descr=""/>
          <p:cNvPicPr/>
          <p:nvPr/>
        </p:nvPicPr>
        <p:blipFill>
          <a:blip r:embed="rId1"/>
          <a:stretch/>
        </p:blipFill>
        <p:spPr>
          <a:xfrm>
            <a:off x="8902080" y="2304000"/>
            <a:ext cx="1897560" cy="1486440"/>
          </a:xfrm>
          <a:prstGeom prst="rect">
            <a:avLst/>
          </a:prstGeom>
          <a:ln w="0">
            <a:noFill/>
          </a:ln>
        </p:spPr>
      </p:pic>
      <p:pic>
        <p:nvPicPr>
          <p:cNvPr id="269" name="" descr=""/>
          <p:cNvPicPr/>
          <p:nvPr/>
        </p:nvPicPr>
        <p:blipFill>
          <a:blip r:embed="rId2"/>
          <a:stretch/>
        </p:blipFill>
        <p:spPr>
          <a:xfrm>
            <a:off x="8885880" y="4140000"/>
            <a:ext cx="2021760" cy="161928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Rectangle 48"/>
          <p:cNvSpPr/>
          <p:nvPr/>
        </p:nvSpPr>
        <p:spPr>
          <a:xfrm>
            <a:off x="-113040" y="532080"/>
            <a:ext cx="98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71" name="Rectangle 49"/>
          <p:cNvSpPr/>
          <p:nvPr/>
        </p:nvSpPr>
        <p:spPr>
          <a:xfrm>
            <a:off x="426960" y="532080"/>
            <a:ext cx="89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Pinagmulan ng Pangalan ng Lungsod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272" name=""/>
          <p:cNvGraphicFramePr/>
          <p:nvPr/>
        </p:nvGraphicFramePr>
        <p:xfrm>
          <a:off x="969120" y="1416960"/>
          <a:ext cx="10190520" cy="3698640"/>
        </p:xfrm>
        <a:graphic>
          <a:graphicData uri="http://schemas.openxmlformats.org/drawingml/2006/table">
            <a:tbl>
              <a:tblPr/>
              <a:tblGrid>
                <a:gridCol w="2278800"/>
                <a:gridCol w="5352480"/>
                <a:gridCol w="2559600"/>
              </a:tblGrid>
              <a:tr h="771120">
                <a:tc>
                  <a:txBody>
                    <a:bodyPr lIns="90000" rIns="90000" anchor="ctr">
                      <a:noAutofit/>
                    </a:bodyPr>
                    <a:p>
                      <a:pPr algn="ctr">
                        <a:lnSpc>
                          <a:spcPct val="100000"/>
                        </a:lnSpc>
                      </a:pPr>
                      <a:r>
                        <a:rPr b="1" lang="en-PH" sz="2100" spc="-1" strike="noStrike">
                          <a:solidFill>
                            <a:srgbClr val="000000"/>
                          </a:solidFill>
                          <a:latin typeface="Lato"/>
                        </a:rPr>
                        <a:t>Mga Lungsod/ Munisipalidad</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Hinango/ Pinangalanan/ Kahulugan</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Larawan ng Pinagmulang Bagay</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2927520">
                <a:tc>
                  <a:txBody>
                    <a:bodyPr lIns="90000" rIns="90000" anchor="ctr">
                      <a:noAutofit/>
                    </a:bodyPr>
                    <a:p>
                      <a:pPr algn="ctr">
                        <a:lnSpc>
                          <a:spcPct val="100000"/>
                        </a:lnSpc>
                      </a:pPr>
                      <a:r>
                        <a:rPr b="1" lang="en-PH" sz="2100" spc="-1" strike="noStrike">
                          <a:solidFill>
                            <a:srgbClr val="000000"/>
                          </a:solidFill>
                          <a:latin typeface="Lato"/>
                        </a:rPr>
                        <a:t>Marikina</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www.1stphilippines.com</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spcBef>
                          <a:spcPts val="283"/>
                        </a:spcBef>
                        <a:spcAft>
                          <a:spcPts val="283"/>
                        </a:spcAft>
                        <a:buClr>
                          <a:srgbClr val="000000"/>
                        </a:buClr>
                        <a:buFont typeface="StarSymbol"/>
                        <a:buAutoNum type="arabicPeriod"/>
                      </a:pPr>
                      <a:r>
                        <a:rPr b="1" lang="en-PH" sz="2100" spc="-1" strike="noStrike">
                          <a:solidFill>
                            <a:srgbClr val="000000"/>
                          </a:solidFill>
                          <a:latin typeface="Lato"/>
                        </a:rPr>
                        <a:t>Mariqutan</a:t>
                      </a:r>
                      <a:r>
                        <a:rPr b="0" lang="en-PH" sz="2100" spc="-1" strike="noStrike">
                          <a:solidFill>
                            <a:srgbClr val="000000"/>
                          </a:solidFill>
                          <a:latin typeface="Lato"/>
                        </a:rPr>
                        <a:t> – ngalan ng isang pari</a:t>
                      </a:r>
                      <a:endParaRPr b="0" lang="en-PH" sz="2100" spc="-1" strike="noStrike">
                        <a:solidFill>
                          <a:srgbClr val="000000"/>
                        </a:solidFill>
                        <a:latin typeface="Arial"/>
                      </a:endParaRPr>
                    </a:p>
                    <a:p>
                      <a:pPr marL="216000" indent="-216000">
                        <a:lnSpc>
                          <a:spcPct val="100000"/>
                        </a:lnSpc>
                        <a:spcBef>
                          <a:spcPts val="283"/>
                        </a:spcBef>
                        <a:spcAft>
                          <a:spcPts val="283"/>
                        </a:spcAft>
                        <a:buClr>
                          <a:srgbClr val="000000"/>
                        </a:buClr>
                        <a:buFont typeface="StarSymbol"/>
                        <a:buAutoNum type="arabicPeriod"/>
                      </a:pPr>
                      <a:r>
                        <a:rPr b="1" lang="en-PH" sz="2100" spc="-1" strike="noStrike">
                          <a:solidFill>
                            <a:srgbClr val="000000"/>
                          </a:solidFill>
                          <a:latin typeface="Lato"/>
                        </a:rPr>
                        <a:t>Maria Cueña</a:t>
                      </a:r>
                      <a:r>
                        <a:rPr b="0" lang="en-PH" sz="2100" spc="-1" strike="noStrike">
                          <a:solidFill>
                            <a:srgbClr val="000000"/>
                          </a:solidFill>
                          <a:latin typeface="Lato"/>
                        </a:rPr>
                        <a:t> – ngalan ng isang dalaga</a:t>
                      </a:r>
                      <a:endParaRPr b="0" lang="en-PH" sz="2100" spc="-1" strike="noStrike">
                        <a:solidFill>
                          <a:srgbClr val="000000"/>
                        </a:solidFill>
                        <a:latin typeface="Arial"/>
                      </a:endParaRPr>
                    </a:p>
                    <a:p>
                      <a:pPr marL="216000" indent="-216000">
                        <a:lnSpc>
                          <a:spcPct val="100000"/>
                        </a:lnSpc>
                        <a:spcBef>
                          <a:spcPts val="283"/>
                        </a:spcBef>
                        <a:spcAft>
                          <a:spcPts val="283"/>
                        </a:spcAft>
                        <a:buClr>
                          <a:srgbClr val="000000"/>
                        </a:buClr>
                        <a:buFont typeface="StarSymbol"/>
                        <a:buAutoNum type="arabicPeriod"/>
                      </a:pPr>
                      <a:r>
                        <a:rPr b="1" lang="en-PH" sz="2100" spc="-1" strike="noStrike">
                          <a:solidFill>
                            <a:srgbClr val="000000"/>
                          </a:solidFill>
                          <a:latin typeface="Lato"/>
                        </a:rPr>
                        <a:t>Marikit-na</a:t>
                      </a:r>
                      <a:r>
                        <a:rPr b="0" lang="en-PH" sz="2100" spc="-1" strike="noStrike">
                          <a:solidFill>
                            <a:srgbClr val="000000"/>
                          </a:solidFill>
                          <a:latin typeface="Lato"/>
                        </a:rPr>
                        <a:t> – isang bayan sa Espanya</a:t>
                      </a:r>
                      <a:endParaRPr b="0" lang="en-PH" sz="2100" spc="-1" strike="noStrike">
                        <a:solidFill>
                          <a:srgbClr val="000000"/>
                        </a:solidFill>
                        <a:latin typeface="Arial"/>
                      </a:endParaRPr>
                    </a:p>
                    <a:p>
                      <a:pPr marL="216000" indent="-216000">
                        <a:lnSpc>
                          <a:spcPct val="100000"/>
                        </a:lnSpc>
                        <a:spcBef>
                          <a:spcPts val="283"/>
                        </a:spcBef>
                        <a:spcAft>
                          <a:spcPts val="283"/>
                        </a:spcAft>
                        <a:buClr>
                          <a:srgbClr val="000000"/>
                        </a:buClr>
                        <a:buFont typeface="StarSymbol"/>
                        <a:buAutoNum type="arabicPeriod"/>
                      </a:pPr>
                      <a:r>
                        <a:rPr b="1" lang="en-PH" sz="2100" spc="-1" strike="noStrike">
                          <a:solidFill>
                            <a:srgbClr val="000000"/>
                          </a:solidFill>
                          <a:latin typeface="Lato"/>
                        </a:rPr>
                        <a:t>Mariquina</a:t>
                      </a:r>
                      <a:r>
                        <a:rPr b="0" lang="en-PH" sz="2100" spc="-1" strike="noStrike">
                          <a:solidFill>
                            <a:srgbClr val="000000"/>
                          </a:solidFill>
                          <a:latin typeface="Lato"/>
                        </a:rPr>
                        <a:t> – galing ang pangalan nito kay Eduardo de Mariquina na isang musikero.</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273" name="" descr=""/>
          <p:cNvPicPr/>
          <p:nvPr/>
        </p:nvPicPr>
        <p:blipFill>
          <a:blip r:embed="rId1"/>
          <a:stretch/>
        </p:blipFill>
        <p:spPr>
          <a:xfrm>
            <a:off x="9000000" y="2340000"/>
            <a:ext cx="1673280" cy="269604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Rectangle 50"/>
          <p:cNvSpPr/>
          <p:nvPr/>
        </p:nvSpPr>
        <p:spPr>
          <a:xfrm>
            <a:off x="-113040" y="532080"/>
            <a:ext cx="98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75" name="Rectangle 51"/>
          <p:cNvSpPr/>
          <p:nvPr/>
        </p:nvSpPr>
        <p:spPr>
          <a:xfrm>
            <a:off x="426960" y="532080"/>
            <a:ext cx="89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Pinagmulan ng Pangalan ng Lungsod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276" name=""/>
          <p:cNvGraphicFramePr/>
          <p:nvPr/>
        </p:nvGraphicFramePr>
        <p:xfrm>
          <a:off x="969120" y="1416960"/>
          <a:ext cx="10190520" cy="4383360"/>
        </p:xfrm>
        <a:graphic>
          <a:graphicData uri="http://schemas.openxmlformats.org/drawingml/2006/table">
            <a:tbl>
              <a:tblPr/>
              <a:tblGrid>
                <a:gridCol w="2278800"/>
                <a:gridCol w="5352480"/>
                <a:gridCol w="2559600"/>
              </a:tblGrid>
              <a:tr h="771120">
                <a:tc>
                  <a:txBody>
                    <a:bodyPr lIns="90000" rIns="90000" anchor="ctr">
                      <a:noAutofit/>
                    </a:bodyPr>
                    <a:p>
                      <a:pPr algn="ctr">
                        <a:lnSpc>
                          <a:spcPct val="100000"/>
                        </a:lnSpc>
                      </a:pPr>
                      <a:r>
                        <a:rPr b="1" lang="en-PH" sz="2100" spc="-1" strike="noStrike">
                          <a:solidFill>
                            <a:srgbClr val="000000"/>
                          </a:solidFill>
                          <a:latin typeface="Lato"/>
                        </a:rPr>
                        <a:t>Mga Lungsod/ Munisipalidad</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Hinango/ Pinangalanan/ Kahulugan</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Larawan ng Pinagmulang Bagay</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2927520">
                <a:tc>
                  <a:txBody>
                    <a:bodyPr lIns="90000" rIns="90000" anchor="ctr">
                      <a:noAutofit/>
                    </a:bodyPr>
                    <a:p>
                      <a:pPr algn="ctr">
                        <a:lnSpc>
                          <a:spcPct val="100000"/>
                        </a:lnSpc>
                      </a:pPr>
                      <a:r>
                        <a:rPr b="1" lang="en-PH" sz="2100" spc="-1" strike="noStrike">
                          <a:solidFill>
                            <a:srgbClr val="000000"/>
                          </a:solidFill>
                          <a:latin typeface="Lato"/>
                        </a:rPr>
                        <a:t>Muntinlupa</a:t>
                      </a:r>
                      <a:endParaRPr b="0" lang="en-PH" sz="2100" spc="-1" strike="noStrike">
                        <a:solidFill>
                          <a:srgbClr val="000000"/>
                        </a:solidFill>
                        <a:latin typeface="Arial"/>
                      </a:endParaRPr>
                    </a:p>
                    <a:p>
                      <a:pPr algn="ctr">
                        <a:lnSpc>
                          <a:spcPct val="100000"/>
                        </a:lnSpc>
                      </a:pPr>
                      <a:endParaRPr b="0" lang="en-PH" sz="2100" spc="-1" strike="noStrike">
                        <a:solidFill>
                          <a:srgbClr val="000000"/>
                        </a:solidFill>
                        <a:latin typeface="Arial"/>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www.dumagueteinfo.com</a:t>
                      </a:r>
                      <a:endParaRPr b="0" lang="en-PH" sz="1050" spc="-1" strike="noStrike">
                        <a:solidFill>
                          <a:srgbClr val="000000"/>
                        </a:solidFill>
                        <a:latin typeface="Arial"/>
                      </a:endParaRPr>
                    </a:p>
                    <a:p>
                      <a:pPr algn="ctr">
                        <a:lnSpc>
                          <a:spcPct val="100000"/>
                        </a:lnSpc>
                      </a:pPr>
                      <a:r>
                        <a:rPr b="0" lang="en-PH" sz="1050" spc="-1" strike="noStrike">
                          <a:solidFill>
                            <a:srgbClr val="000000"/>
                          </a:solidFill>
                          <a:latin typeface="Lato"/>
                        </a:rPr>
                        <a:t>www.visitmyphilippines.com</a:t>
                      </a:r>
                      <a:endParaRPr b="0" lang="en-PH" sz="105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0" lang="en-PH" sz="2100" spc="-1" strike="noStrike">
                          <a:solidFill>
                            <a:srgbClr val="000000"/>
                          </a:solidFill>
                          <a:latin typeface="Lato"/>
                        </a:rPr>
                        <a:t>Ang iba’t ibang kahulugan ng pangalan nito ay ang sumusunod:</a:t>
                      </a:r>
                      <a:endParaRPr b="0" lang="en-PH" sz="2100" spc="-1" strike="noStrike">
                        <a:solidFill>
                          <a:srgbClr val="000000"/>
                        </a:solidFill>
                        <a:latin typeface="Arial"/>
                      </a:endParaRPr>
                    </a:p>
                    <a:p>
                      <a:pPr marL="216000" indent="-216000">
                        <a:lnSpc>
                          <a:spcPct val="100000"/>
                        </a:lnSpc>
                        <a:buClr>
                          <a:srgbClr val="000000"/>
                        </a:buClr>
                        <a:buFont typeface="StarSymbol"/>
                        <a:buAutoNum type="arabicPeriod"/>
                      </a:pPr>
                      <a:r>
                        <a:rPr b="0" lang="en-PH" sz="2100" spc="-1" strike="noStrike">
                          <a:solidFill>
                            <a:srgbClr val="000000"/>
                          </a:solidFill>
                          <a:latin typeface="Lato"/>
                        </a:rPr>
                        <a:t>Kaugnay ng uri ng lupa rito na munting lupa ang tawag.</a:t>
                      </a:r>
                      <a:endParaRPr b="0" lang="en-PH" sz="2100" spc="-1" strike="noStrike">
                        <a:solidFill>
                          <a:srgbClr val="000000"/>
                        </a:solidFill>
                        <a:latin typeface="Arial"/>
                      </a:endParaRPr>
                    </a:p>
                    <a:p>
                      <a:pPr marL="216000" indent="-216000">
                        <a:lnSpc>
                          <a:spcPct val="100000"/>
                        </a:lnSpc>
                        <a:buClr>
                          <a:srgbClr val="000000"/>
                        </a:buClr>
                        <a:buFont typeface="StarSymbol"/>
                        <a:buAutoNum type="arabicPeriod"/>
                      </a:pPr>
                      <a:r>
                        <a:rPr b="0" lang="en-PH" sz="2100" spc="-1" strike="noStrike">
                          <a:solidFill>
                            <a:srgbClr val="000000"/>
                          </a:solidFill>
                          <a:latin typeface="Lato"/>
                        </a:rPr>
                        <a:t>Naibigay ang ngalan ayon sa mga kuwentong-bayan na batay sa mga burol at kalupaan nito.</a:t>
                      </a:r>
                      <a:endParaRPr b="0" lang="en-PH" sz="2100" spc="-1" strike="noStrike">
                        <a:solidFill>
                          <a:srgbClr val="000000"/>
                        </a:solidFill>
                        <a:latin typeface="Arial"/>
                      </a:endParaRPr>
                    </a:p>
                    <a:p>
                      <a:pPr marL="216000" indent="-216000">
                        <a:lnSpc>
                          <a:spcPct val="100000"/>
                        </a:lnSpc>
                        <a:buClr>
                          <a:srgbClr val="000000"/>
                        </a:buClr>
                        <a:buFont typeface="StarSymbol"/>
                        <a:buAutoNum type="arabicPeriod"/>
                      </a:pPr>
                      <a:r>
                        <a:rPr b="0" lang="en-PH" sz="2100" spc="-1" strike="noStrike">
                          <a:solidFill>
                            <a:srgbClr val="000000"/>
                          </a:solidFill>
                          <a:latin typeface="Lato"/>
                        </a:rPr>
                        <a:t>Naging sagot ito ng mga manlalaro nang sila’y tanungin, “Monte sa Lupa.” Kalaunan, nabago ang pagbanggit at naging “Munting Lupa.”</a:t>
                      </a:r>
                      <a:endParaRPr b="0" lang="en-PH" sz="21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277" name="" descr=""/>
          <p:cNvPicPr/>
          <p:nvPr/>
        </p:nvPicPr>
        <p:blipFill>
          <a:blip r:embed="rId1"/>
          <a:stretch/>
        </p:blipFill>
        <p:spPr>
          <a:xfrm>
            <a:off x="8712000" y="2989440"/>
            <a:ext cx="2341080" cy="205056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Rectangle 52"/>
          <p:cNvSpPr/>
          <p:nvPr/>
        </p:nvSpPr>
        <p:spPr>
          <a:xfrm>
            <a:off x="-113040" y="532080"/>
            <a:ext cx="98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79" name="Rectangle 53"/>
          <p:cNvSpPr/>
          <p:nvPr/>
        </p:nvSpPr>
        <p:spPr>
          <a:xfrm>
            <a:off x="426960" y="532080"/>
            <a:ext cx="89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Pinagmulan ng Pangalan ng Lungsod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280" name=""/>
          <p:cNvGraphicFramePr/>
          <p:nvPr/>
        </p:nvGraphicFramePr>
        <p:xfrm>
          <a:off x="969120" y="1416960"/>
          <a:ext cx="10190520" cy="4758120"/>
        </p:xfrm>
        <a:graphic>
          <a:graphicData uri="http://schemas.openxmlformats.org/drawingml/2006/table">
            <a:tbl>
              <a:tblPr/>
              <a:tblGrid>
                <a:gridCol w="2278800"/>
                <a:gridCol w="5352480"/>
                <a:gridCol w="2559600"/>
              </a:tblGrid>
              <a:tr h="734040">
                <a:tc>
                  <a:txBody>
                    <a:bodyPr lIns="90000" rIns="90000" anchor="ctr">
                      <a:noAutofit/>
                    </a:bodyPr>
                    <a:p>
                      <a:pPr algn="ctr">
                        <a:lnSpc>
                          <a:spcPct val="100000"/>
                        </a:lnSpc>
                      </a:pPr>
                      <a:r>
                        <a:rPr b="1" lang="en-PH" sz="2100" spc="-1" strike="noStrike">
                          <a:solidFill>
                            <a:srgbClr val="000000"/>
                          </a:solidFill>
                          <a:latin typeface="Lato"/>
                        </a:rPr>
                        <a:t>Mga Lungsod/ Munisipalidad</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Hinango/ Pinangalanan/ Kahulugan</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Larawan ng Pinagmulang Bagay</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638000">
                <a:tc>
                  <a:txBody>
                    <a:bodyPr lIns="90000" rIns="90000" anchor="ctr">
                      <a:noAutofit/>
                    </a:bodyPr>
                    <a:p>
                      <a:pPr algn="ctr">
                        <a:lnSpc>
                          <a:spcPct val="100000"/>
                        </a:lnSpc>
                      </a:pPr>
                      <a:r>
                        <a:rPr b="1" lang="en-PH" sz="2100" spc="-1" strike="noStrike">
                          <a:solidFill>
                            <a:srgbClr val="000000"/>
                          </a:solidFill>
                          <a:latin typeface="Lato"/>
                        </a:rPr>
                        <a:t>Navotas</a:t>
                      </a:r>
                      <a:endParaRPr b="0" lang="en-PH" sz="2100" spc="-1" strike="noStrike">
                        <a:solidFill>
                          <a:srgbClr val="000000"/>
                        </a:solidFill>
                        <a:latin typeface="Times New Roman"/>
                      </a:endParaRPr>
                    </a:p>
                    <a:p>
                      <a:pPr algn="ctr">
                        <a:lnSpc>
                          <a:spcPct val="100000"/>
                        </a:lnSpc>
                      </a:pPr>
                      <a:endParaRPr b="0" lang="en-PH" sz="2100" spc="-1" strike="noStrike">
                        <a:solidFill>
                          <a:srgbClr val="000000"/>
                        </a:solidFill>
                        <a:latin typeface="Times New Roman"/>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Times New Roman"/>
                      </a:endParaRPr>
                    </a:p>
                    <a:p>
                      <a:pPr algn="ctr">
                        <a:lnSpc>
                          <a:spcPct val="100000"/>
                        </a:lnSpc>
                      </a:pPr>
                      <a:r>
                        <a:rPr b="0" lang="en-PH" sz="1050" spc="-1" strike="noStrike">
                          <a:solidFill>
                            <a:srgbClr val="000000"/>
                          </a:solidFill>
                          <a:latin typeface="Lato"/>
                        </a:rPr>
                        <a:t>www.navotas.gov.ph</a:t>
                      </a:r>
                      <a:endParaRPr b="0" lang="en-PH" sz="105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0" lang="en-PH" sz="2100" spc="-1" strike="noStrike">
                          <a:solidFill>
                            <a:srgbClr val="000000"/>
                          </a:solidFill>
                          <a:latin typeface="Lato"/>
                        </a:rPr>
                        <a:t>Nangangahulugang </a:t>
                      </a:r>
                      <a:r>
                        <a:rPr b="1" lang="en-PH" sz="2100" spc="-1" strike="noStrike">
                          <a:solidFill>
                            <a:srgbClr val="000000"/>
                          </a:solidFill>
                          <a:latin typeface="Lato"/>
                        </a:rPr>
                        <a:t>“butas na nayon”</a:t>
                      </a:r>
                      <a:r>
                        <a:rPr b="0" lang="en-PH" sz="2100" spc="-1" strike="noStrike">
                          <a:solidFill>
                            <a:srgbClr val="000000"/>
                          </a:solidFill>
                          <a:latin typeface="Lato"/>
                        </a:rPr>
                        <a:t> o</a:t>
                      </a:r>
                      <a:endParaRPr b="0" lang="en-PH" sz="2100" spc="-1" strike="noStrike">
                        <a:solidFill>
                          <a:srgbClr val="000000"/>
                        </a:solidFill>
                        <a:latin typeface="Times New Roman"/>
                      </a:endParaRPr>
                    </a:p>
                    <a:p>
                      <a:pPr>
                        <a:lnSpc>
                          <a:spcPct val="100000"/>
                        </a:lnSpc>
                      </a:pPr>
                      <a:r>
                        <a:rPr b="1" lang="en-PH" sz="2100" spc="-1" strike="noStrike">
                          <a:solidFill>
                            <a:srgbClr val="000000"/>
                          </a:solidFill>
                          <a:latin typeface="Lato"/>
                        </a:rPr>
                        <a:t>“</a:t>
                      </a:r>
                      <a:r>
                        <a:rPr b="1" lang="en-PH" sz="2100" spc="-1" strike="noStrike">
                          <a:solidFill>
                            <a:srgbClr val="000000"/>
                          </a:solidFill>
                          <a:latin typeface="Lato"/>
                        </a:rPr>
                        <a:t>butas”</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2202120">
                <a:tc>
                  <a:txBody>
                    <a:bodyPr lIns="90000" rIns="90000" anchor="ctr">
                      <a:noAutofit/>
                    </a:bodyPr>
                    <a:p>
                      <a:pPr algn="ctr">
                        <a:lnSpc>
                          <a:spcPct val="100000"/>
                        </a:lnSpc>
                      </a:pPr>
                      <a:r>
                        <a:rPr b="1" lang="en-PH" sz="2100" spc="-1" strike="noStrike">
                          <a:solidFill>
                            <a:srgbClr val="000000"/>
                          </a:solidFill>
                          <a:latin typeface="Lato"/>
                        </a:rPr>
                        <a:t>Pasay</a:t>
                      </a:r>
                      <a:endParaRPr b="0" lang="en-PH" sz="2100" spc="-1" strike="noStrike">
                        <a:solidFill>
                          <a:srgbClr val="000000"/>
                        </a:solidFill>
                        <a:latin typeface="Times New Roman"/>
                      </a:endParaRPr>
                    </a:p>
                    <a:p>
                      <a:pPr algn="ctr">
                        <a:lnSpc>
                          <a:spcPct val="100000"/>
                        </a:lnSpc>
                      </a:pPr>
                      <a:endParaRPr b="0" lang="en-PH" sz="2100" spc="-1" strike="noStrike">
                        <a:solidFill>
                          <a:srgbClr val="000000"/>
                        </a:solidFill>
                        <a:latin typeface="Times New Roman"/>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Times New Roman"/>
                      </a:endParaRPr>
                    </a:p>
                    <a:p>
                      <a:pPr algn="ctr">
                        <a:lnSpc>
                          <a:spcPct val="100000"/>
                        </a:lnSpc>
                      </a:pPr>
                      <a:r>
                        <a:rPr b="0" lang="en-PH" sz="1050" spc="-1" strike="noStrike">
                          <a:solidFill>
                            <a:srgbClr val="000000"/>
                          </a:solidFill>
                          <a:latin typeface="Lato"/>
                        </a:rPr>
                        <a:t>www.pasay.gov.ph</a:t>
                      </a:r>
                      <a:endParaRPr b="0" lang="en-PH" sz="1050" spc="-1" strike="noStrike">
                        <a:solidFill>
                          <a:srgbClr val="000000"/>
                        </a:solidFill>
                        <a:latin typeface="Times New Roman"/>
                      </a:endParaRPr>
                    </a:p>
                    <a:p>
                      <a:pPr algn="ctr">
                        <a:lnSpc>
                          <a:spcPct val="100000"/>
                        </a:lnSpc>
                      </a:pPr>
                      <a:r>
                        <a:rPr b="0" lang="en-PH" sz="1050" spc="-1" strike="noStrike">
                          <a:solidFill>
                            <a:srgbClr val="000000"/>
                          </a:solidFill>
                          <a:latin typeface="Lato"/>
                        </a:rPr>
                        <a:t>www.philippinescities.com/pasaycity</a:t>
                      </a:r>
                      <a:endParaRPr b="0" lang="en-PH" sz="105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0" lang="en-PH" sz="2100" spc="-1" strike="noStrike">
                          <a:solidFill>
                            <a:srgbClr val="000000"/>
                          </a:solidFill>
                          <a:latin typeface="Lato"/>
                        </a:rPr>
                        <a:t>Marami ang teorya nito:</a:t>
                      </a:r>
                      <a:endParaRPr b="0" lang="en-PH" sz="2100" spc="-1" strike="noStrike">
                        <a:solidFill>
                          <a:srgbClr val="000000"/>
                        </a:solidFill>
                        <a:latin typeface="Times New Roman"/>
                      </a:endParaRPr>
                    </a:p>
                    <a:p>
                      <a:pPr marL="216000" indent="-216000">
                        <a:lnSpc>
                          <a:spcPct val="100000"/>
                        </a:lnSpc>
                        <a:buClr>
                          <a:srgbClr val="000000"/>
                        </a:buClr>
                        <a:buFont typeface="StarSymbol"/>
                        <a:buAutoNum type="arabicPeriod"/>
                      </a:pPr>
                      <a:r>
                        <a:rPr b="1" lang="en-PH" sz="2100" spc="-1" strike="noStrike">
                          <a:solidFill>
                            <a:srgbClr val="000000"/>
                          </a:solidFill>
                          <a:latin typeface="Lato"/>
                        </a:rPr>
                        <a:t>Paz</a:t>
                      </a:r>
                      <a:r>
                        <a:rPr b="0" lang="en-PH" sz="2100" spc="-1" strike="noStrike">
                          <a:solidFill>
                            <a:srgbClr val="000000"/>
                          </a:solidFill>
                          <a:latin typeface="Lato"/>
                        </a:rPr>
                        <a:t> na ngalan ng namatay na anak ng isang haciendero.</a:t>
                      </a:r>
                      <a:endParaRPr b="0" lang="en-PH" sz="2100" spc="-1" strike="noStrike">
                        <a:solidFill>
                          <a:srgbClr val="000000"/>
                        </a:solidFill>
                        <a:latin typeface="Times New Roman"/>
                      </a:endParaRPr>
                    </a:p>
                    <a:p>
                      <a:pPr marL="216000" indent="-216000">
                        <a:lnSpc>
                          <a:spcPct val="100000"/>
                        </a:lnSpc>
                        <a:buClr>
                          <a:srgbClr val="000000"/>
                        </a:buClr>
                        <a:buFont typeface="StarSymbol"/>
                        <a:buAutoNum type="arabicPeriod"/>
                      </a:pPr>
                      <a:r>
                        <a:rPr b="0" lang="en-PH" sz="2100" spc="-1" strike="noStrike">
                          <a:solidFill>
                            <a:srgbClr val="000000"/>
                          </a:solidFill>
                          <a:latin typeface="Lato"/>
                        </a:rPr>
                        <a:t>Mula sa salitang </a:t>
                      </a:r>
                      <a:r>
                        <a:rPr b="1" lang="en-PH" sz="2100" spc="-1" strike="noStrike">
                          <a:solidFill>
                            <a:srgbClr val="000000"/>
                          </a:solidFill>
                          <a:latin typeface="Lato"/>
                        </a:rPr>
                        <a:t>“pasaw”</a:t>
                      </a:r>
                      <a:r>
                        <a:rPr b="0" lang="en-PH" sz="2100" spc="-1" strike="noStrike">
                          <a:solidFill>
                            <a:srgbClr val="000000"/>
                          </a:solidFill>
                          <a:latin typeface="Lato"/>
                        </a:rPr>
                        <a:t> na isang halaman na may naiibang amoy.</a:t>
                      </a:r>
                      <a:endParaRPr b="0" lang="en-PH" sz="2100" spc="-1" strike="noStrike">
                        <a:solidFill>
                          <a:srgbClr val="000000"/>
                        </a:solidFill>
                        <a:latin typeface="Times New Roman"/>
                      </a:endParaRPr>
                    </a:p>
                    <a:p>
                      <a:pPr marL="216000" indent="-216000">
                        <a:lnSpc>
                          <a:spcPct val="100000"/>
                        </a:lnSpc>
                        <a:buClr>
                          <a:srgbClr val="000000"/>
                        </a:buClr>
                        <a:buFont typeface="StarSymbol"/>
                        <a:buAutoNum type="arabicPeriod"/>
                      </a:pPr>
                      <a:r>
                        <a:rPr b="0" lang="en-PH" sz="2100" spc="-1" strike="noStrike">
                          <a:solidFill>
                            <a:srgbClr val="000000"/>
                          </a:solidFill>
                          <a:latin typeface="Lato"/>
                        </a:rPr>
                        <a:t>Batay sa pangalan ng isang </a:t>
                      </a:r>
                      <a:r>
                        <a:rPr b="1" lang="en-PH" sz="2100" spc="-1" strike="noStrike">
                          <a:solidFill>
                            <a:srgbClr val="000000"/>
                          </a:solidFill>
                          <a:latin typeface="Lato"/>
                        </a:rPr>
                        <a:t>Prinsesang Dayang-dayang.</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281" name="" descr=""/>
          <p:cNvPicPr/>
          <p:nvPr/>
        </p:nvPicPr>
        <p:blipFill>
          <a:blip r:embed="rId1"/>
          <a:stretch/>
        </p:blipFill>
        <p:spPr>
          <a:xfrm>
            <a:off x="9144000" y="2224440"/>
            <a:ext cx="1620000" cy="1510920"/>
          </a:xfrm>
          <a:prstGeom prst="rect">
            <a:avLst/>
          </a:prstGeom>
          <a:ln w="0">
            <a:noFill/>
          </a:ln>
        </p:spPr>
      </p:pic>
      <p:pic>
        <p:nvPicPr>
          <p:cNvPr id="282" name="" descr=""/>
          <p:cNvPicPr/>
          <p:nvPr/>
        </p:nvPicPr>
        <p:blipFill>
          <a:blip r:embed="rId2"/>
          <a:stretch/>
        </p:blipFill>
        <p:spPr>
          <a:xfrm>
            <a:off x="9000000" y="3960000"/>
            <a:ext cx="1752480" cy="199296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Rectangle 54"/>
          <p:cNvSpPr/>
          <p:nvPr/>
        </p:nvSpPr>
        <p:spPr>
          <a:xfrm>
            <a:off x="-113040" y="532080"/>
            <a:ext cx="98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84" name="Rectangle 55"/>
          <p:cNvSpPr/>
          <p:nvPr/>
        </p:nvSpPr>
        <p:spPr>
          <a:xfrm>
            <a:off x="426960" y="532080"/>
            <a:ext cx="89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Pinagmulan ng Pangalan ng Lungsod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285" name=""/>
          <p:cNvGraphicFramePr/>
          <p:nvPr/>
        </p:nvGraphicFramePr>
        <p:xfrm>
          <a:off x="969120" y="1416960"/>
          <a:ext cx="10190520" cy="4758120"/>
        </p:xfrm>
        <a:graphic>
          <a:graphicData uri="http://schemas.openxmlformats.org/drawingml/2006/table">
            <a:tbl>
              <a:tblPr/>
              <a:tblGrid>
                <a:gridCol w="2278800"/>
                <a:gridCol w="5352480"/>
                <a:gridCol w="2559600"/>
              </a:tblGrid>
              <a:tr h="734040">
                <a:tc>
                  <a:txBody>
                    <a:bodyPr lIns="90000" rIns="90000" anchor="ctr">
                      <a:noAutofit/>
                    </a:bodyPr>
                    <a:p>
                      <a:pPr algn="ctr">
                        <a:lnSpc>
                          <a:spcPct val="100000"/>
                        </a:lnSpc>
                      </a:pPr>
                      <a:r>
                        <a:rPr b="1" lang="en-PH" sz="2100" spc="-1" strike="noStrike">
                          <a:solidFill>
                            <a:srgbClr val="000000"/>
                          </a:solidFill>
                          <a:latin typeface="Lato"/>
                        </a:rPr>
                        <a:t>Mga Lungsod/ Munisipalidad</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Hinango/ Pinangalanan/ Kahulugan</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Larawan ng Pinagmulang Bagay</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3035520">
                <a:tc>
                  <a:txBody>
                    <a:bodyPr lIns="90000" rIns="90000" anchor="ctr">
                      <a:noAutofit/>
                    </a:bodyPr>
                    <a:p>
                      <a:pPr algn="ctr">
                        <a:lnSpc>
                          <a:spcPct val="100000"/>
                        </a:lnSpc>
                      </a:pPr>
                      <a:r>
                        <a:rPr b="1" lang="en-PH" sz="2100" spc="-1" strike="noStrike">
                          <a:solidFill>
                            <a:srgbClr val="000000"/>
                          </a:solidFill>
                          <a:latin typeface="Lato"/>
                        </a:rPr>
                        <a:t>Pasig</a:t>
                      </a:r>
                      <a:endParaRPr b="0" lang="en-PH" sz="2100" spc="-1" strike="noStrike">
                        <a:solidFill>
                          <a:srgbClr val="000000"/>
                        </a:solidFill>
                        <a:latin typeface="Times New Roman"/>
                      </a:endParaRPr>
                    </a:p>
                    <a:p>
                      <a:pPr algn="ctr">
                        <a:lnSpc>
                          <a:spcPct val="100000"/>
                        </a:lnSpc>
                      </a:pPr>
                      <a:endParaRPr b="0" lang="en-PH" sz="2100" spc="-1" strike="noStrike">
                        <a:solidFill>
                          <a:srgbClr val="000000"/>
                        </a:solidFill>
                        <a:latin typeface="Times New Roman"/>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Times New Roman"/>
                      </a:endParaRPr>
                    </a:p>
                    <a:p>
                      <a:pPr algn="ctr">
                        <a:lnSpc>
                          <a:spcPct val="100000"/>
                        </a:lnSpc>
                      </a:pPr>
                      <a:r>
                        <a:rPr b="0" lang="en-PH" sz="1050" spc="-1" strike="noStrike">
                          <a:solidFill>
                            <a:srgbClr val="000000"/>
                          </a:solidFill>
                          <a:latin typeface="Lato"/>
                        </a:rPr>
                        <a:t>pasiglahin.blogspot.com/p/pasig.</a:t>
                      </a:r>
                      <a:endParaRPr b="0" lang="en-PH" sz="1050" spc="-1" strike="noStrike">
                        <a:solidFill>
                          <a:srgbClr val="000000"/>
                        </a:solidFill>
                        <a:latin typeface="Times New Roman"/>
                      </a:endParaRPr>
                    </a:p>
                    <a:p>
                      <a:pPr algn="ctr">
                        <a:lnSpc>
                          <a:spcPct val="100000"/>
                        </a:lnSpc>
                      </a:pPr>
                      <a:r>
                        <a:rPr b="0" lang="en-PH" sz="1050" spc="-1" strike="noStrike">
                          <a:solidFill>
                            <a:srgbClr val="000000"/>
                          </a:solidFill>
                          <a:latin typeface="Lato"/>
                        </a:rPr>
                        <a:t>html</a:t>
                      </a:r>
                      <a:endParaRPr b="0" lang="en-PH" sz="1050" spc="-1" strike="noStrike">
                        <a:solidFill>
                          <a:srgbClr val="000000"/>
                        </a:solidFill>
                        <a:latin typeface="Times New Roman"/>
                      </a:endParaRPr>
                    </a:p>
                    <a:p>
                      <a:pPr algn="ctr">
                        <a:lnSpc>
                          <a:spcPct val="100000"/>
                        </a:lnSpc>
                      </a:pPr>
                      <a:r>
                        <a:rPr b="0" lang="en-PH" sz="1050" spc="-1" strike="noStrike">
                          <a:solidFill>
                            <a:srgbClr val="000000"/>
                          </a:solidFill>
                          <a:latin typeface="Lato"/>
                        </a:rPr>
                        <a:t>www.pasigcity.gov.ph</a:t>
                      </a:r>
                      <a:endParaRPr b="0" lang="en-PH" sz="105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buClr>
                          <a:srgbClr val="000000"/>
                        </a:buClr>
                        <a:buFont typeface="StarSymbol"/>
                        <a:buAutoNum type="arabicPeriod"/>
                      </a:pPr>
                      <a:r>
                        <a:rPr b="1" lang="en-PH" sz="2100" spc="-1" strike="noStrike">
                          <a:solidFill>
                            <a:srgbClr val="000000"/>
                          </a:solidFill>
                          <a:latin typeface="Lato"/>
                        </a:rPr>
                        <a:t>“</a:t>
                      </a:r>
                      <a:r>
                        <a:rPr b="1" lang="en-PH" sz="2100" spc="-1" strike="noStrike">
                          <a:solidFill>
                            <a:srgbClr val="000000"/>
                          </a:solidFill>
                          <a:latin typeface="Lato"/>
                        </a:rPr>
                        <a:t>passis” – </a:t>
                      </a:r>
                      <a:r>
                        <a:rPr b="0" lang="en-PH" sz="2100" spc="-1" strike="noStrike">
                          <a:solidFill>
                            <a:srgbClr val="000000"/>
                          </a:solidFill>
                          <a:latin typeface="Lato"/>
                        </a:rPr>
                        <a:t>ito ay matandang salitang Sanskrit na ang ibig sabihin ay “buhangin.”</a:t>
                      </a:r>
                      <a:endParaRPr b="0" lang="en-PH" sz="2100" spc="-1" strike="noStrike">
                        <a:solidFill>
                          <a:srgbClr val="000000"/>
                        </a:solidFill>
                        <a:latin typeface="Times New Roman"/>
                      </a:endParaRPr>
                    </a:p>
                    <a:p>
                      <a:pPr marL="216000" indent="-216000">
                        <a:lnSpc>
                          <a:spcPct val="100000"/>
                        </a:lnSpc>
                        <a:buClr>
                          <a:srgbClr val="000000"/>
                        </a:buClr>
                        <a:buFont typeface="StarSymbol"/>
                        <a:buAutoNum type="arabicPeriod"/>
                      </a:pPr>
                      <a:r>
                        <a:rPr b="0" lang="en-PH" sz="2100" spc="-1" strike="noStrike">
                          <a:solidFill>
                            <a:srgbClr val="000000"/>
                          </a:solidFill>
                          <a:latin typeface="Lato"/>
                        </a:rPr>
                        <a:t>Ayon kay Jose Villa Panganiba na dating director ng Institute of National Language na ang salitang Pasig ay nangangahulugang isang dumadaloy na ilog mula sa isang katubigan patungo sa isa pang anyong tubig.</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286" name="" descr=""/>
          <p:cNvPicPr/>
          <p:nvPr/>
        </p:nvPicPr>
        <p:blipFill>
          <a:blip r:embed="rId1"/>
          <a:stretch/>
        </p:blipFill>
        <p:spPr>
          <a:xfrm>
            <a:off x="8760240" y="2700000"/>
            <a:ext cx="2232000" cy="180000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Rectangle 56"/>
          <p:cNvSpPr/>
          <p:nvPr/>
        </p:nvSpPr>
        <p:spPr>
          <a:xfrm>
            <a:off x="-113040" y="532080"/>
            <a:ext cx="983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88" name="Rectangle 57"/>
          <p:cNvSpPr/>
          <p:nvPr/>
        </p:nvSpPr>
        <p:spPr>
          <a:xfrm>
            <a:off x="426960" y="532080"/>
            <a:ext cx="89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Pinagmulan ng Pangalan ng Lungsod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289" name=""/>
          <p:cNvGraphicFramePr/>
          <p:nvPr/>
        </p:nvGraphicFramePr>
        <p:xfrm>
          <a:off x="969120" y="1416960"/>
          <a:ext cx="10190520" cy="4758120"/>
        </p:xfrm>
        <a:graphic>
          <a:graphicData uri="http://schemas.openxmlformats.org/drawingml/2006/table">
            <a:tbl>
              <a:tblPr/>
              <a:tblGrid>
                <a:gridCol w="2278800"/>
                <a:gridCol w="5352480"/>
                <a:gridCol w="2559600"/>
              </a:tblGrid>
              <a:tr h="734040">
                <a:tc>
                  <a:txBody>
                    <a:bodyPr lIns="90000" rIns="90000" anchor="ctr">
                      <a:noAutofit/>
                    </a:bodyPr>
                    <a:p>
                      <a:pPr algn="ctr">
                        <a:lnSpc>
                          <a:spcPct val="100000"/>
                        </a:lnSpc>
                      </a:pPr>
                      <a:r>
                        <a:rPr b="1" lang="en-PH" sz="2100" spc="-1" strike="noStrike">
                          <a:solidFill>
                            <a:srgbClr val="000000"/>
                          </a:solidFill>
                          <a:latin typeface="Lato"/>
                        </a:rPr>
                        <a:t>Mga Lungsod/ Munisipalidad</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Hinango/ Pinangalanan/ Kahulugan</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2100" spc="-1" strike="noStrike">
                          <a:solidFill>
                            <a:srgbClr val="000000"/>
                          </a:solidFill>
                          <a:latin typeface="Lato"/>
                        </a:rPr>
                        <a:t>Larawan ng Pinagmulang Bagay</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831680">
                <a:tc>
                  <a:txBody>
                    <a:bodyPr lIns="90000" rIns="90000" anchor="ctr">
                      <a:noAutofit/>
                    </a:bodyPr>
                    <a:p>
                      <a:pPr algn="ctr">
                        <a:lnSpc>
                          <a:spcPct val="100000"/>
                        </a:lnSpc>
                      </a:pPr>
                      <a:r>
                        <a:rPr b="1" lang="en-PH" sz="2100" spc="-1" strike="noStrike">
                          <a:solidFill>
                            <a:srgbClr val="000000"/>
                          </a:solidFill>
                          <a:latin typeface="Lato"/>
                        </a:rPr>
                        <a:t>San Juan</a:t>
                      </a:r>
                      <a:endParaRPr b="0" lang="en-PH" sz="2100" spc="-1" strike="noStrike">
                        <a:solidFill>
                          <a:srgbClr val="000000"/>
                        </a:solidFill>
                        <a:latin typeface="Times New Roman"/>
                      </a:endParaRPr>
                    </a:p>
                    <a:p>
                      <a:pPr algn="ctr">
                        <a:lnSpc>
                          <a:spcPct val="100000"/>
                        </a:lnSpc>
                      </a:pPr>
                      <a:endParaRPr b="0" lang="en-PH" sz="2100" spc="-1" strike="noStrike">
                        <a:solidFill>
                          <a:srgbClr val="000000"/>
                        </a:solidFill>
                        <a:latin typeface="Times New Roman"/>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Times New Roman"/>
                      </a:endParaRPr>
                    </a:p>
                    <a:p>
                      <a:pPr algn="ctr">
                        <a:lnSpc>
                          <a:spcPct val="100000"/>
                        </a:lnSpc>
                      </a:pPr>
                      <a:r>
                        <a:rPr b="0" lang="en-PH" sz="1050" spc="-1" strike="noStrike">
                          <a:solidFill>
                            <a:srgbClr val="000000"/>
                          </a:solidFill>
                          <a:latin typeface="Lato"/>
                        </a:rPr>
                        <a:t>www.sanjuancity.gov.ph</a:t>
                      </a:r>
                      <a:endParaRPr b="0" lang="en-PH" sz="105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0" lang="en-PH" sz="2100" spc="-1" strike="noStrike">
                          <a:solidFill>
                            <a:srgbClr val="000000"/>
                          </a:solidFill>
                          <a:latin typeface="Lato"/>
                        </a:rPr>
                        <a:t>Pinaikling salita o pangalan ng San Juan</a:t>
                      </a:r>
                      <a:endParaRPr b="0" lang="en-PH" sz="2100" spc="-1" strike="noStrike">
                        <a:solidFill>
                          <a:srgbClr val="000000"/>
                        </a:solidFill>
                        <a:latin typeface="Times New Roman"/>
                      </a:endParaRPr>
                    </a:p>
                    <a:p>
                      <a:pPr>
                        <a:lnSpc>
                          <a:spcPct val="100000"/>
                        </a:lnSpc>
                      </a:pPr>
                      <a:r>
                        <a:rPr b="0" lang="en-PH" sz="2100" spc="-1" strike="noStrike">
                          <a:solidFill>
                            <a:srgbClr val="000000"/>
                          </a:solidFill>
                          <a:latin typeface="Lato"/>
                        </a:rPr>
                        <a:t>del Monte. Bininyagan ito mula sa santo</a:t>
                      </a:r>
                      <a:endParaRPr b="0" lang="en-PH" sz="2100" spc="-1" strike="noStrike">
                        <a:solidFill>
                          <a:srgbClr val="000000"/>
                        </a:solidFill>
                        <a:latin typeface="Times New Roman"/>
                      </a:endParaRPr>
                    </a:p>
                    <a:p>
                      <a:pPr>
                        <a:lnSpc>
                          <a:spcPct val="100000"/>
                        </a:lnSpc>
                      </a:pPr>
                      <a:r>
                        <a:rPr b="0" lang="en-PH" sz="2100" spc="-1" strike="noStrike">
                          <a:solidFill>
                            <a:srgbClr val="000000"/>
                          </a:solidFill>
                          <a:latin typeface="Lato"/>
                        </a:rPr>
                        <a:t>ng lungsod na si San Juan de Bautista.</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2106360">
                <a:tc>
                  <a:txBody>
                    <a:bodyPr lIns="90000" rIns="90000" anchor="ctr">
                      <a:noAutofit/>
                    </a:bodyPr>
                    <a:p>
                      <a:pPr algn="ctr">
                        <a:lnSpc>
                          <a:spcPct val="100000"/>
                        </a:lnSpc>
                      </a:pPr>
                      <a:r>
                        <a:rPr b="1" lang="en-PH" sz="2100" spc="-1" strike="noStrike">
                          <a:solidFill>
                            <a:srgbClr val="000000"/>
                          </a:solidFill>
                          <a:latin typeface="Lato"/>
                        </a:rPr>
                        <a:t>Taguig</a:t>
                      </a:r>
                      <a:endParaRPr b="0" lang="en-PH" sz="2100" spc="-1" strike="noStrike">
                        <a:solidFill>
                          <a:srgbClr val="000000"/>
                        </a:solidFill>
                        <a:latin typeface="Times New Roman"/>
                      </a:endParaRPr>
                    </a:p>
                    <a:p>
                      <a:pPr algn="ctr">
                        <a:lnSpc>
                          <a:spcPct val="100000"/>
                        </a:lnSpc>
                      </a:pPr>
                      <a:endParaRPr b="0" lang="en-PH" sz="2100" spc="-1" strike="noStrike">
                        <a:solidFill>
                          <a:srgbClr val="000000"/>
                        </a:solidFill>
                        <a:latin typeface="Times New Roman"/>
                      </a:endParaRPr>
                    </a:p>
                    <a:p>
                      <a:pPr algn="ctr">
                        <a:lnSpc>
                          <a:spcPct val="100000"/>
                        </a:lnSpc>
                      </a:pPr>
                      <a:r>
                        <a:rPr b="0" lang="en-PH" sz="1050" spc="-1" strike="noStrike">
                          <a:solidFill>
                            <a:srgbClr val="000000"/>
                          </a:solidFill>
                          <a:latin typeface="Lato"/>
                        </a:rPr>
                        <a:t>Pinagkunan:</a:t>
                      </a:r>
                      <a:endParaRPr b="0" lang="en-PH" sz="1050" spc="-1" strike="noStrike">
                        <a:solidFill>
                          <a:srgbClr val="000000"/>
                        </a:solidFill>
                        <a:latin typeface="Times New Roman"/>
                      </a:endParaRPr>
                    </a:p>
                    <a:p>
                      <a:pPr algn="ctr">
                        <a:lnSpc>
                          <a:spcPct val="100000"/>
                        </a:lnSpc>
                      </a:pPr>
                      <a:r>
                        <a:rPr b="0" lang="en-PH" sz="1050" spc="-1" strike="noStrike">
                          <a:solidFill>
                            <a:srgbClr val="000000"/>
                          </a:solidFill>
                          <a:latin typeface="Lato"/>
                        </a:rPr>
                        <a:t>www.taguig.gov.ph</a:t>
                      </a:r>
                      <a:endParaRPr b="0" lang="en-PH" sz="105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0" lang="en-PH" sz="2100" spc="-1" strike="noStrike">
                          <a:solidFill>
                            <a:srgbClr val="000000"/>
                          </a:solidFill>
                          <a:latin typeface="Lato"/>
                        </a:rPr>
                        <a:t>Mula sa orihinal na 800 dayuhang</a:t>
                      </a:r>
                      <a:endParaRPr b="0" lang="en-PH" sz="2100" spc="-1" strike="noStrike">
                        <a:solidFill>
                          <a:srgbClr val="000000"/>
                        </a:solidFill>
                        <a:latin typeface="Times New Roman"/>
                      </a:endParaRPr>
                    </a:p>
                    <a:p>
                      <a:pPr>
                        <a:lnSpc>
                          <a:spcPct val="100000"/>
                        </a:lnSpc>
                      </a:pPr>
                      <a:r>
                        <a:rPr b="0" lang="en-PH" sz="2100" spc="-1" strike="noStrike">
                          <a:solidFill>
                            <a:srgbClr val="000000"/>
                          </a:solidFill>
                          <a:latin typeface="Lato"/>
                        </a:rPr>
                        <a:t>magsasaka at mangingisda na tinawag</a:t>
                      </a:r>
                      <a:endParaRPr b="0" lang="en-PH" sz="2100" spc="-1" strike="noStrike">
                        <a:solidFill>
                          <a:srgbClr val="000000"/>
                        </a:solidFill>
                        <a:latin typeface="Times New Roman"/>
                      </a:endParaRPr>
                    </a:p>
                    <a:p>
                      <a:pPr>
                        <a:lnSpc>
                          <a:spcPct val="100000"/>
                        </a:lnSpc>
                      </a:pPr>
                      <a:r>
                        <a:rPr b="0" lang="en-PH" sz="2100" spc="-1" strike="noStrike">
                          <a:solidFill>
                            <a:srgbClr val="000000"/>
                          </a:solidFill>
                          <a:latin typeface="Lato"/>
                        </a:rPr>
                        <a:t>na </a:t>
                      </a:r>
                      <a:r>
                        <a:rPr b="1" lang="en-PH" sz="2100" spc="-1" strike="noStrike">
                          <a:solidFill>
                            <a:srgbClr val="000000"/>
                          </a:solidFill>
                          <a:latin typeface="Lato"/>
                        </a:rPr>
                        <a:t>“mga taga-giik.”</a:t>
                      </a:r>
                      <a:endParaRPr b="0" lang="en-PH" sz="2100" spc="-1" strike="noStrike">
                        <a:solidFill>
                          <a:srgbClr val="000000"/>
                        </a:solidFill>
                        <a:latin typeface="Times New Roman"/>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endParaRPr b="1" lang="en-PH" sz="2100" spc="-1" strike="noStrike">
                        <a:solidFill>
                          <a:srgbClr val="000000"/>
                        </a:solidFill>
                        <a:latin typeface="Lato"/>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290" name="" descr=""/>
          <p:cNvPicPr/>
          <p:nvPr/>
        </p:nvPicPr>
        <p:blipFill>
          <a:blip r:embed="rId1"/>
          <a:stretch/>
        </p:blipFill>
        <p:spPr>
          <a:xfrm>
            <a:off x="9144000" y="2196000"/>
            <a:ext cx="1572480" cy="1708560"/>
          </a:xfrm>
          <a:prstGeom prst="rect">
            <a:avLst/>
          </a:prstGeom>
          <a:ln w="0">
            <a:noFill/>
          </a:ln>
        </p:spPr>
      </p:pic>
      <p:pic>
        <p:nvPicPr>
          <p:cNvPr id="291" name="" descr=""/>
          <p:cNvPicPr/>
          <p:nvPr/>
        </p:nvPicPr>
        <p:blipFill>
          <a:blip r:embed="rId2"/>
          <a:stretch/>
        </p:blipFill>
        <p:spPr>
          <a:xfrm>
            <a:off x="9115200" y="4171320"/>
            <a:ext cx="1684800" cy="176868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Rectangle 2"/>
          <p:cNvSpPr/>
          <p:nvPr/>
        </p:nvSpPr>
        <p:spPr>
          <a:xfrm>
            <a:off x="-113040" y="532080"/>
            <a:ext cx="677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0" name="Rectangle 4"/>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Paano Nabuo ang NCR?</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41" name="" descr=""/>
          <p:cNvPicPr/>
          <p:nvPr/>
        </p:nvPicPr>
        <p:blipFill>
          <a:blip r:embed="rId1"/>
          <a:stretch/>
        </p:blipFill>
        <p:spPr>
          <a:xfrm>
            <a:off x="7740000" y="1345680"/>
            <a:ext cx="3779640" cy="4775040"/>
          </a:xfrm>
          <a:prstGeom prst="rect">
            <a:avLst/>
          </a:prstGeom>
          <a:ln w="0">
            <a:noFill/>
          </a:ln>
        </p:spPr>
      </p:pic>
      <p:sp>
        <p:nvSpPr>
          <p:cNvPr id="142" name=""/>
          <p:cNvSpPr/>
          <p:nvPr/>
        </p:nvSpPr>
        <p:spPr>
          <a:xfrm>
            <a:off x="828000" y="1482120"/>
            <a:ext cx="6479640" cy="54655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283"/>
              </a:spcBef>
              <a:spcAft>
                <a:spcPts val="283"/>
              </a:spcAft>
              <a:buClr>
                <a:srgbClr val="000000"/>
              </a:buClr>
              <a:buSzPct val="45000"/>
              <a:buFont typeface="Wingdings" charset="2"/>
              <a:buChar char=""/>
            </a:pPr>
            <a:r>
              <a:rPr b="0" lang="en-PH" sz="2200" spc="-1" strike="noStrike">
                <a:solidFill>
                  <a:srgbClr val="000000"/>
                </a:solidFill>
                <a:latin typeface="Lato"/>
              </a:rPr>
              <a:t>Pagkatapos ng digmaan, isinaayos ang pagunlad ng Maynila. Nilinang ang mga kalupaan at naging panahanan ang mga lugar ng Makati, Mandaluyong, at San Juan. Kasabay rin nito ang pagpapaunlad ng mga lugar ng Quezon, Pasig, Pasay, at Parañaque. Nagtayo rin ng mga pagawaan at pook industriyal sa mga lugar ng Caloocan, Malabon, Navotas, at Valenzuela.</a:t>
            </a:r>
            <a:endParaRPr b="0" lang="en-PH" sz="2200" spc="-1" strike="noStrike">
              <a:solidFill>
                <a:srgbClr val="000000"/>
              </a:solidFill>
              <a:latin typeface="Arial"/>
            </a:endParaRPr>
          </a:p>
          <a:p>
            <a:pPr marL="216000" indent="-216000" algn="just">
              <a:lnSpc>
                <a:spcPct val="100000"/>
              </a:lnSpc>
              <a:spcBef>
                <a:spcPts val="283"/>
              </a:spcBef>
              <a:spcAft>
                <a:spcPts val="283"/>
              </a:spcAft>
              <a:buClr>
                <a:srgbClr val="000000"/>
              </a:buClr>
              <a:buSzPct val="45000"/>
              <a:buFont typeface="Wingdings" charset="2"/>
              <a:buChar char=""/>
            </a:pPr>
            <a:r>
              <a:rPr b="0" lang="en-PH" sz="2200" spc="-1" strike="noStrike">
                <a:solidFill>
                  <a:srgbClr val="000000"/>
                </a:solidFill>
                <a:latin typeface="Lato"/>
              </a:rPr>
              <a:t>Noong </a:t>
            </a:r>
            <a:r>
              <a:rPr b="1" lang="en-PH" sz="2200" spc="-1" strike="noStrike">
                <a:solidFill>
                  <a:srgbClr val="000000"/>
                </a:solidFill>
                <a:latin typeface="Lato"/>
              </a:rPr>
              <a:t>1976</a:t>
            </a:r>
            <a:r>
              <a:rPr b="0" lang="en-PH" sz="2200" spc="-1" strike="noStrike">
                <a:solidFill>
                  <a:srgbClr val="000000"/>
                </a:solidFill>
                <a:latin typeface="Lato"/>
              </a:rPr>
              <a:t>, </a:t>
            </a:r>
            <a:r>
              <a:rPr b="1" lang="en-PH" sz="2200" spc="-1" strike="noStrike">
                <a:solidFill>
                  <a:srgbClr val="000000"/>
                </a:solidFill>
                <a:latin typeface="Lato"/>
              </a:rPr>
              <a:t>opisyal na nabuo</a:t>
            </a:r>
            <a:r>
              <a:rPr b="0" lang="en-PH" sz="2200" spc="-1" strike="noStrike">
                <a:solidFill>
                  <a:srgbClr val="000000"/>
                </a:solidFill>
                <a:latin typeface="Lato"/>
              </a:rPr>
              <a:t> ang </a:t>
            </a:r>
            <a:r>
              <a:rPr b="1" lang="en-PH" sz="2200" spc="-1" strike="noStrike">
                <a:solidFill>
                  <a:srgbClr val="000000"/>
                </a:solidFill>
                <a:latin typeface="Lato"/>
              </a:rPr>
              <a:t>National Capital Region (NCR)</a:t>
            </a:r>
            <a:r>
              <a:rPr b="0" lang="en-PH" sz="2200" spc="-1" strike="noStrike">
                <a:solidFill>
                  <a:srgbClr val="000000"/>
                </a:solidFill>
                <a:latin typeface="Lato"/>
              </a:rPr>
              <a:t> o </a:t>
            </a:r>
            <a:r>
              <a:rPr b="1" lang="en-PH" sz="2200" spc="-1" strike="noStrike">
                <a:solidFill>
                  <a:srgbClr val="000000"/>
                </a:solidFill>
                <a:latin typeface="Lato"/>
              </a:rPr>
              <a:t>Metro Manila</a:t>
            </a:r>
            <a:r>
              <a:rPr b="0" lang="en-PH" sz="2200" spc="-1" strike="noStrike">
                <a:solidFill>
                  <a:srgbClr val="000000"/>
                </a:solidFill>
                <a:latin typeface="Lato"/>
              </a:rPr>
              <a:t> ayon sa itinakdang </a:t>
            </a:r>
            <a:r>
              <a:rPr b="1" lang="en-PH" sz="2200" spc="-1" strike="noStrike">
                <a:solidFill>
                  <a:srgbClr val="000000"/>
                </a:solidFill>
                <a:latin typeface="Lato"/>
              </a:rPr>
              <a:t>Presidential Decree 921</a:t>
            </a:r>
            <a:r>
              <a:rPr b="0" lang="en-PH" sz="2200" spc="-1" strike="noStrike">
                <a:solidFill>
                  <a:srgbClr val="000000"/>
                </a:solidFill>
                <a:latin typeface="Lato"/>
              </a:rPr>
              <a:t>. Sa ngayon, ng rehiyong ito ay mayroong labing-anim na lungsod at isang munisipalidad o bayan.</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Rectangle 9"/>
          <p:cNvSpPr/>
          <p:nvPr/>
        </p:nvSpPr>
        <p:spPr>
          <a:xfrm>
            <a:off x="-113040" y="532080"/>
            <a:ext cx="56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4" name="Rectangle 10"/>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Lungsod ng Maynila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45" name="" descr=""/>
          <p:cNvPicPr/>
          <p:nvPr/>
        </p:nvPicPr>
        <p:blipFill>
          <a:blip r:embed="rId1"/>
          <a:stretch/>
        </p:blipFill>
        <p:spPr>
          <a:xfrm>
            <a:off x="8316000" y="1260000"/>
            <a:ext cx="3144960" cy="1799640"/>
          </a:xfrm>
          <a:prstGeom prst="rect">
            <a:avLst/>
          </a:prstGeom>
          <a:ln w="0">
            <a:noFill/>
          </a:ln>
        </p:spPr>
      </p:pic>
      <p:pic>
        <p:nvPicPr>
          <p:cNvPr id="146" name="" descr=""/>
          <p:cNvPicPr/>
          <p:nvPr/>
        </p:nvPicPr>
        <p:blipFill>
          <a:blip r:embed="rId2"/>
          <a:stretch/>
        </p:blipFill>
        <p:spPr>
          <a:xfrm>
            <a:off x="8352000" y="3139560"/>
            <a:ext cx="3059640" cy="2999160"/>
          </a:xfrm>
          <a:prstGeom prst="rect">
            <a:avLst/>
          </a:prstGeom>
          <a:ln w="0">
            <a:noFill/>
          </a:ln>
        </p:spPr>
      </p:pic>
      <p:sp>
        <p:nvSpPr>
          <p:cNvPr id="147" name=""/>
          <p:cNvSpPr/>
          <p:nvPr/>
        </p:nvSpPr>
        <p:spPr>
          <a:xfrm>
            <a:off x="720000" y="1729440"/>
            <a:ext cx="7199640" cy="311436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spcBef>
                <a:spcPts val="567"/>
              </a:spcBef>
              <a:spcAft>
                <a:spcPts val="567"/>
              </a:spcAft>
              <a:buClr>
                <a:srgbClr val="000000"/>
              </a:buClr>
              <a:buSzPct val="45000"/>
              <a:buFont typeface="Wingdings" charset="2"/>
              <a:buChar char=""/>
            </a:pPr>
            <a:r>
              <a:rPr b="0" lang="en-PH" sz="2100" spc="-1" strike="noStrike">
                <a:solidFill>
                  <a:srgbClr val="000000"/>
                </a:solidFill>
                <a:latin typeface="Lato"/>
              </a:rPr>
              <a:t>Itinatag ang Lungsod Maynila noong panahon ng mga Espanyol. Isa itong pamayanang Muslim noon na pinamumunuan ni Rajah Sulayman. Nagsisilbi itong lugar ng pakikipagkalakalan sa pagitan ng Ilog Pasig at Look ng Maynila.</a:t>
            </a:r>
            <a:endParaRPr b="0" lang="en-PH" sz="2100" spc="-1" strike="noStrike">
              <a:solidFill>
                <a:srgbClr val="000000"/>
              </a:solidFill>
              <a:latin typeface="Arial"/>
            </a:endParaRPr>
          </a:p>
          <a:p>
            <a:pPr marL="216000" indent="-216000">
              <a:lnSpc>
                <a:spcPct val="100000"/>
              </a:lnSpc>
              <a:spcBef>
                <a:spcPts val="567"/>
              </a:spcBef>
              <a:spcAft>
                <a:spcPts val="567"/>
              </a:spcAft>
              <a:buClr>
                <a:srgbClr val="000000"/>
              </a:buClr>
              <a:buSzPct val="45000"/>
              <a:buFont typeface="Wingdings" charset="2"/>
              <a:buChar char=""/>
            </a:pPr>
            <a:r>
              <a:rPr b="0" lang="en-PH" sz="2100" spc="-1" strike="noStrike">
                <a:solidFill>
                  <a:srgbClr val="000000"/>
                </a:solidFill>
                <a:latin typeface="Lato"/>
              </a:rPr>
              <a:t>Hindi lamang mga Espanyol ang sumakop sa lungsod na ito. Sinakop din ito ng mga Tsino at Olandes. Ngunit nakontrol ito ng mga Espanyol sa loob ng halos 327 taon. Dahil dito, malaki ang impluwensiya ng Kristiyanismo sa ating bansa.</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Rectangle 11"/>
          <p:cNvSpPr/>
          <p:nvPr/>
        </p:nvSpPr>
        <p:spPr>
          <a:xfrm>
            <a:off x="-113040" y="532080"/>
            <a:ext cx="56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9" name="Rectangle 12"/>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Lungsod ng Maynila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50" name="" descr=""/>
          <p:cNvPicPr/>
          <p:nvPr/>
        </p:nvPicPr>
        <p:blipFill>
          <a:blip r:embed="rId1"/>
          <a:stretch/>
        </p:blipFill>
        <p:spPr>
          <a:xfrm>
            <a:off x="1368000" y="1572120"/>
            <a:ext cx="8999640" cy="2999520"/>
          </a:xfrm>
          <a:prstGeom prst="rect">
            <a:avLst/>
          </a:prstGeom>
          <a:ln w="0">
            <a:noFill/>
          </a:ln>
        </p:spPr>
      </p:pic>
      <p:sp>
        <p:nvSpPr>
          <p:cNvPr id="151" name=""/>
          <p:cNvSpPr/>
          <p:nvPr/>
        </p:nvSpPr>
        <p:spPr>
          <a:xfrm>
            <a:off x="983520" y="4680000"/>
            <a:ext cx="10104120" cy="105012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SzPct val="45000"/>
              <a:buFont typeface="Wingdings" charset="2"/>
              <a:buChar char=""/>
            </a:pPr>
            <a:r>
              <a:rPr b="0" lang="en-PH" sz="2100" spc="-1" strike="noStrike">
                <a:solidFill>
                  <a:srgbClr val="000000"/>
                </a:solidFill>
                <a:latin typeface="Lato"/>
              </a:rPr>
              <a:t>Noong 1898, napasailalim ang Lungsod Maynila sa mga Amerikano. Maraming namatay sa lungsod sa Digmaan ng mga Pilipino-Amerikano. Maraming mga gusali ang nasira.</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Rectangle 13"/>
          <p:cNvSpPr/>
          <p:nvPr/>
        </p:nvSpPr>
        <p:spPr>
          <a:xfrm>
            <a:off x="-113040" y="532080"/>
            <a:ext cx="56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3" name="Rectangle 14"/>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Lungsod ng Maynila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4" name=""/>
          <p:cNvSpPr/>
          <p:nvPr/>
        </p:nvSpPr>
        <p:spPr>
          <a:xfrm>
            <a:off x="2268000" y="3168000"/>
            <a:ext cx="7380000" cy="360"/>
          </a:xfrm>
          <a:prstGeom prst="line">
            <a:avLst/>
          </a:prstGeom>
          <a:ln w="38160">
            <a:solidFill>
              <a:srgbClr val="000000"/>
            </a:solidFill>
            <a:round/>
          </a:ln>
        </p:spPr>
        <p:style>
          <a:lnRef idx="0"/>
          <a:fillRef idx="0"/>
          <a:effectRef idx="0"/>
          <a:fontRef idx="minor"/>
        </p:style>
        <p:txBody>
          <a:bodyPr lIns="108720" rIns="108720" tIns="0" bIns="0" anchor="ctr" anchorCtr="1">
            <a:noAutofit/>
          </a:bodyPr>
          <a:p>
            <a:endParaRPr b="0" lang="en-PH" sz="1800" spc="-1" strike="noStrike">
              <a:solidFill>
                <a:srgbClr val="000000"/>
              </a:solidFill>
              <a:latin typeface="Arial"/>
              <a:ea typeface="DejaVu Sans"/>
            </a:endParaRPr>
          </a:p>
        </p:txBody>
      </p:sp>
      <p:sp>
        <p:nvSpPr>
          <p:cNvPr id="155" name=""/>
          <p:cNvSpPr/>
          <p:nvPr/>
        </p:nvSpPr>
        <p:spPr>
          <a:xfrm>
            <a:off x="2772360" y="3060000"/>
            <a:ext cx="179640" cy="179280"/>
          </a:xfrm>
          <a:prstGeom prst="ellipse">
            <a:avLst/>
          </a:prstGeom>
          <a:solidFill>
            <a:srgbClr val="000000"/>
          </a:solidFill>
          <a:ln w="0">
            <a:solidFill>
              <a:srgbClr val="000000"/>
            </a:solidFill>
          </a:ln>
        </p:spPr>
        <p:style>
          <a:lnRef idx="0"/>
          <a:fillRef idx="0"/>
          <a:effectRef idx="0"/>
          <a:fontRef idx="minor"/>
        </p:style>
        <p:txBody>
          <a:bodyPr lIns="90000" rIns="90000" tIns="126720" bIns="126720" anchor="ctr">
            <a:noAutofit/>
          </a:bodyPr>
          <a:p>
            <a:pPr>
              <a:lnSpc>
                <a:spcPct val="100000"/>
              </a:lnSpc>
            </a:pPr>
            <a:endParaRPr b="0" lang="en-PH" sz="1800" spc="-1" strike="noStrike">
              <a:solidFill>
                <a:srgbClr val="ffffff"/>
              </a:solidFill>
              <a:latin typeface="Arial"/>
              <a:ea typeface="DejaVu Sans"/>
            </a:endParaRPr>
          </a:p>
        </p:txBody>
      </p:sp>
      <p:sp>
        <p:nvSpPr>
          <p:cNvPr id="156" name=""/>
          <p:cNvSpPr/>
          <p:nvPr/>
        </p:nvSpPr>
        <p:spPr>
          <a:xfrm>
            <a:off x="8856720" y="3060000"/>
            <a:ext cx="179640" cy="179280"/>
          </a:xfrm>
          <a:prstGeom prst="ellipse">
            <a:avLst/>
          </a:prstGeom>
          <a:solidFill>
            <a:srgbClr val="000000"/>
          </a:solidFill>
          <a:ln w="0">
            <a:solidFill>
              <a:srgbClr val="000000"/>
            </a:solidFill>
          </a:ln>
        </p:spPr>
        <p:style>
          <a:lnRef idx="0"/>
          <a:fillRef idx="0"/>
          <a:effectRef idx="0"/>
          <a:fontRef idx="minor"/>
        </p:style>
        <p:txBody>
          <a:bodyPr lIns="90000" rIns="90000" tIns="126720" bIns="126720" anchor="ctr">
            <a:noAutofit/>
          </a:bodyPr>
          <a:p>
            <a:pPr>
              <a:lnSpc>
                <a:spcPct val="100000"/>
              </a:lnSpc>
            </a:pPr>
            <a:endParaRPr b="0" lang="en-PH" sz="1800" spc="-1" strike="noStrike">
              <a:solidFill>
                <a:srgbClr val="ffffff"/>
              </a:solidFill>
              <a:latin typeface="Arial"/>
              <a:ea typeface="DejaVu Sans"/>
            </a:endParaRPr>
          </a:p>
        </p:txBody>
      </p:sp>
      <p:sp>
        <p:nvSpPr>
          <p:cNvPr id="157" name=""/>
          <p:cNvSpPr/>
          <p:nvPr/>
        </p:nvSpPr>
        <p:spPr>
          <a:xfrm>
            <a:off x="5796720" y="3060000"/>
            <a:ext cx="179640" cy="179280"/>
          </a:xfrm>
          <a:prstGeom prst="ellipse">
            <a:avLst/>
          </a:prstGeom>
          <a:solidFill>
            <a:srgbClr val="000000"/>
          </a:solidFill>
          <a:ln w="0">
            <a:solidFill>
              <a:srgbClr val="000000"/>
            </a:solidFill>
          </a:ln>
        </p:spPr>
        <p:style>
          <a:lnRef idx="0"/>
          <a:fillRef idx="0"/>
          <a:effectRef idx="0"/>
          <a:fontRef idx="minor"/>
        </p:style>
        <p:txBody>
          <a:bodyPr lIns="90000" rIns="90000" tIns="126720" bIns="126720" anchor="ctr">
            <a:noAutofit/>
          </a:bodyPr>
          <a:p>
            <a:pPr>
              <a:lnSpc>
                <a:spcPct val="100000"/>
              </a:lnSpc>
            </a:pPr>
            <a:endParaRPr b="0" lang="en-PH" sz="1800" spc="-1" strike="noStrike">
              <a:solidFill>
                <a:srgbClr val="ffffff"/>
              </a:solidFill>
              <a:latin typeface="Arial"/>
              <a:ea typeface="DejaVu Sans"/>
            </a:endParaRPr>
          </a:p>
        </p:txBody>
      </p:sp>
      <p:sp>
        <p:nvSpPr>
          <p:cNvPr id="158" name=""/>
          <p:cNvSpPr/>
          <p:nvPr/>
        </p:nvSpPr>
        <p:spPr>
          <a:xfrm>
            <a:off x="1584000" y="3528000"/>
            <a:ext cx="2699640" cy="13701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PH" sz="2100" spc="-1" strike="noStrike">
                <a:solidFill>
                  <a:srgbClr val="000000"/>
                </a:solidFill>
                <a:latin typeface="Lato"/>
              </a:rPr>
              <a:t>Dumating ang mga</a:t>
            </a:r>
            <a:endParaRPr b="0" lang="en-PH" sz="2100" spc="-1" strike="noStrike">
              <a:solidFill>
                <a:srgbClr val="000000"/>
              </a:solidFill>
              <a:latin typeface="Arial"/>
            </a:endParaRPr>
          </a:p>
          <a:p>
            <a:pPr>
              <a:lnSpc>
                <a:spcPct val="100000"/>
              </a:lnSpc>
            </a:pPr>
            <a:r>
              <a:rPr b="0" lang="en-PH" sz="2100" spc="-1" strike="noStrike">
                <a:solidFill>
                  <a:srgbClr val="000000"/>
                </a:solidFill>
                <a:latin typeface="Lato"/>
              </a:rPr>
              <a:t>Hapones sa Maynila.</a:t>
            </a:r>
            <a:endParaRPr b="0" lang="en-PH" sz="2100" spc="-1" strike="noStrike">
              <a:solidFill>
                <a:srgbClr val="000000"/>
              </a:solidFill>
              <a:latin typeface="Arial"/>
            </a:endParaRPr>
          </a:p>
        </p:txBody>
      </p:sp>
      <p:sp>
        <p:nvSpPr>
          <p:cNvPr id="159" name=""/>
          <p:cNvSpPr/>
          <p:nvPr/>
        </p:nvSpPr>
        <p:spPr>
          <a:xfrm>
            <a:off x="4608000" y="3528000"/>
            <a:ext cx="2699640" cy="12794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PH" sz="2100" spc="-1" strike="noStrike">
                <a:solidFill>
                  <a:srgbClr val="000000"/>
                </a:solidFill>
                <a:latin typeface="Lato"/>
              </a:rPr>
              <a:t>Itinaas ang watawat ng Pilipinas sa Rizal Park.</a:t>
            </a:r>
            <a:endParaRPr b="0" lang="en-PH" sz="2100" spc="-1" strike="noStrike">
              <a:solidFill>
                <a:srgbClr val="000000"/>
              </a:solidFill>
              <a:latin typeface="Arial"/>
            </a:endParaRPr>
          </a:p>
        </p:txBody>
      </p:sp>
      <p:sp>
        <p:nvSpPr>
          <p:cNvPr id="160" name=""/>
          <p:cNvSpPr/>
          <p:nvPr/>
        </p:nvSpPr>
        <p:spPr>
          <a:xfrm>
            <a:off x="7733160" y="3528000"/>
            <a:ext cx="2522880" cy="1050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PH" sz="2100" spc="-1" strike="noStrike">
                <a:solidFill>
                  <a:srgbClr val="000000"/>
                </a:solidFill>
                <a:latin typeface="Lato"/>
              </a:rPr>
              <a:t>Naibalik sa Maynila</a:t>
            </a:r>
            <a:endParaRPr b="0" lang="en-PH" sz="2100" spc="-1" strike="noStrike">
              <a:solidFill>
                <a:srgbClr val="000000"/>
              </a:solidFill>
              <a:latin typeface="Arial"/>
            </a:endParaRPr>
          </a:p>
          <a:p>
            <a:pPr algn="ctr">
              <a:lnSpc>
                <a:spcPct val="100000"/>
              </a:lnSpc>
            </a:pPr>
            <a:r>
              <a:rPr b="0" lang="en-PH" sz="2100" spc="-1" strike="noStrike">
                <a:solidFill>
                  <a:srgbClr val="000000"/>
                </a:solidFill>
                <a:latin typeface="Lato"/>
              </a:rPr>
              <a:t>ang pagiging kapital ng Pilipinas.</a:t>
            </a:r>
            <a:endParaRPr b="0" lang="en-PH" sz="2100" spc="-1" strike="noStrike">
              <a:solidFill>
                <a:srgbClr val="000000"/>
              </a:solidFill>
              <a:latin typeface="Arial"/>
            </a:endParaRPr>
          </a:p>
        </p:txBody>
      </p:sp>
      <p:sp>
        <p:nvSpPr>
          <p:cNvPr id="161" name=""/>
          <p:cNvSpPr/>
          <p:nvPr/>
        </p:nvSpPr>
        <p:spPr>
          <a:xfrm>
            <a:off x="2448000" y="2628000"/>
            <a:ext cx="899640" cy="5169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PH" sz="2100" spc="-1" strike="noStrike">
                <a:solidFill>
                  <a:srgbClr val="000000"/>
                </a:solidFill>
                <a:latin typeface="Lato"/>
              </a:rPr>
              <a:t>1942</a:t>
            </a:r>
            <a:endParaRPr b="0" lang="en-PH" sz="2100" spc="-1" strike="noStrike">
              <a:solidFill>
                <a:srgbClr val="000000"/>
              </a:solidFill>
              <a:latin typeface="Arial"/>
            </a:endParaRPr>
          </a:p>
        </p:txBody>
      </p:sp>
      <p:sp>
        <p:nvSpPr>
          <p:cNvPr id="162" name=""/>
          <p:cNvSpPr/>
          <p:nvPr/>
        </p:nvSpPr>
        <p:spPr>
          <a:xfrm>
            <a:off x="5508000" y="2628000"/>
            <a:ext cx="925920" cy="730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2100" spc="-1" strike="noStrike">
                <a:solidFill>
                  <a:srgbClr val="000000"/>
                </a:solidFill>
                <a:latin typeface="Lato"/>
              </a:rPr>
              <a:t>1946</a:t>
            </a:r>
            <a:endParaRPr b="0" lang="en-PH" sz="2100" spc="-1" strike="noStrike">
              <a:solidFill>
                <a:srgbClr val="000000"/>
              </a:solidFill>
              <a:latin typeface="Arial"/>
            </a:endParaRPr>
          </a:p>
        </p:txBody>
      </p:sp>
      <p:sp>
        <p:nvSpPr>
          <p:cNvPr id="163" name=""/>
          <p:cNvSpPr/>
          <p:nvPr/>
        </p:nvSpPr>
        <p:spPr>
          <a:xfrm>
            <a:off x="8496000" y="2628000"/>
            <a:ext cx="971640" cy="730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2100" spc="-1" strike="noStrike">
                <a:solidFill>
                  <a:srgbClr val="000000"/>
                </a:solidFill>
                <a:latin typeface="Lato"/>
              </a:rPr>
              <a:t>1976</a:t>
            </a:r>
            <a:endParaRPr b="0" lang="en-PH" sz="2100" spc="-1" strike="noStrike">
              <a:solidFill>
                <a:srgbClr val="000000"/>
              </a:solidFill>
              <a:latin typeface="Arial"/>
            </a:endParaRPr>
          </a:p>
        </p:txBody>
      </p:sp>
      <p:sp>
        <p:nvSpPr>
          <p:cNvPr id="164" name=""/>
          <p:cNvSpPr/>
          <p:nvPr/>
        </p:nvSpPr>
        <p:spPr>
          <a:xfrm>
            <a:off x="1091520" y="1609200"/>
            <a:ext cx="10068120" cy="730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PH" sz="2100" spc="-1" strike="noStrike">
                <a:solidFill>
                  <a:srgbClr val="000000"/>
                </a:solidFill>
                <a:latin typeface="Lato"/>
              </a:rPr>
              <a:t>Tingnan ang </a:t>
            </a:r>
            <a:r>
              <a:rPr b="0" i="1" lang="en-PH" sz="2100" spc="-1" strike="noStrike">
                <a:solidFill>
                  <a:srgbClr val="000000"/>
                </a:solidFill>
                <a:latin typeface="Lato"/>
              </a:rPr>
              <a:t>timeline</a:t>
            </a:r>
            <a:r>
              <a:rPr b="0" lang="en-PH" sz="2100" spc="-1" strike="noStrike">
                <a:solidFill>
                  <a:srgbClr val="000000"/>
                </a:solidFill>
                <a:latin typeface="Lato"/>
              </a:rPr>
              <a:t> ng iba pang pangyayari na may kaugnayan sa Lungsod Maynila.</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Rectangle 16"/>
          <p:cNvSpPr/>
          <p:nvPr/>
        </p:nvSpPr>
        <p:spPr>
          <a:xfrm>
            <a:off x="-113040" y="532080"/>
            <a:ext cx="8572680" cy="108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6" name="Rectangle 17"/>
          <p:cNvSpPr/>
          <p:nvPr/>
        </p:nvSpPr>
        <p:spPr>
          <a:xfrm>
            <a:off x="426960" y="532080"/>
            <a:ext cx="803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Ang Lungsod Makalipas ang Digmaan at Modernong Kasaysayan</a:t>
            </a:r>
            <a:endParaRPr b="0" lang="en-PH" sz="3200" spc="-1" strike="noStrike">
              <a:solidFill>
                <a:srgbClr val="000000"/>
              </a:solidFill>
              <a:latin typeface="Arial"/>
            </a:endParaRPr>
          </a:p>
          <a:p>
            <a:pPr>
              <a:lnSpc>
                <a:spcPct val="100000"/>
              </a:lnSpc>
            </a:pPr>
            <a:endParaRPr b="0" lang="en-PH" sz="3200" spc="-1" strike="noStrike">
              <a:solidFill>
                <a:srgbClr val="000000"/>
              </a:solidFill>
              <a:latin typeface="Arial"/>
            </a:endParaRPr>
          </a:p>
          <a:p>
            <a:pPr>
              <a:lnSpc>
                <a:spcPct val="100000"/>
              </a:lnSpc>
            </a:pPr>
            <a:endParaRPr b="0" lang="en-PH" sz="3200" spc="-1" strike="noStrike">
              <a:solidFill>
                <a:srgbClr val="000000"/>
              </a:solidFill>
              <a:latin typeface="Arial"/>
            </a:endParaRPr>
          </a:p>
        </p:txBody>
      </p:sp>
      <p:pic>
        <p:nvPicPr>
          <p:cNvPr id="167" name="" descr=""/>
          <p:cNvPicPr/>
          <p:nvPr/>
        </p:nvPicPr>
        <p:blipFill>
          <a:blip r:embed="rId1"/>
          <a:stretch/>
        </p:blipFill>
        <p:spPr>
          <a:xfrm>
            <a:off x="1620000" y="1800000"/>
            <a:ext cx="8819640" cy="2417040"/>
          </a:xfrm>
          <a:prstGeom prst="rect">
            <a:avLst/>
          </a:prstGeom>
          <a:ln w="0">
            <a:noFill/>
          </a:ln>
        </p:spPr>
      </p:pic>
      <p:sp>
        <p:nvSpPr>
          <p:cNvPr id="168" name=""/>
          <p:cNvSpPr/>
          <p:nvPr/>
        </p:nvSpPr>
        <p:spPr>
          <a:xfrm>
            <a:off x="887400" y="4389120"/>
            <a:ext cx="10452240" cy="151416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spcBef>
                <a:spcPts val="567"/>
              </a:spcBef>
              <a:spcAft>
                <a:spcPts val="567"/>
              </a:spcAft>
              <a:buClr>
                <a:srgbClr val="000000"/>
              </a:buClr>
              <a:buSzPct val="45000"/>
              <a:buFont typeface="Wingdings" charset="2"/>
              <a:buChar char=""/>
            </a:pPr>
            <a:r>
              <a:rPr b="0" lang="en-PH" sz="2100" spc="-1" strike="noStrike">
                <a:solidFill>
                  <a:srgbClr val="000000"/>
                </a:solidFill>
                <a:latin typeface="Lato"/>
              </a:rPr>
              <a:t>Iba-iba na rin ang nahalal na alkalde ng Maynila. Pinaunlad nila ang Maynila at naitaguyod nila ito bilang lungsod na lugar ng Pilipinas.</a:t>
            </a:r>
            <a:endParaRPr b="0" lang="en-PH" sz="2100" spc="-1" strike="noStrike">
              <a:solidFill>
                <a:srgbClr val="000000"/>
              </a:solidFill>
              <a:latin typeface="Arial"/>
            </a:endParaRPr>
          </a:p>
          <a:p>
            <a:pPr marL="216000" indent="-216000">
              <a:lnSpc>
                <a:spcPct val="100000"/>
              </a:lnSpc>
              <a:spcBef>
                <a:spcPts val="567"/>
              </a:spcBef>
              <a:spcAft>
                <a:spcPts val="567"/>
              </a:spcAft>
              <a:buClr>
                <a:srgbClr val="000000"/>
              </a:buClr>
              <a:buSzPct val="45000"/>
              <a:buFont typeface="Wingdings" charset="2"/>
              <a:buChar char=""/>
            </a:pPr>
            <a:r>
              <a:rPr b="0" lang="en-PH" sz="2100" spc="-1" strike="noStrike">
                <a:solidFill>
                  <a:srgbClr val="000000"/>
                </a:solidFill>
                <a:latin typeface="Lato"/>
              </a:rPr>
              <a:t>Pinaganda at isinaayos nila ang mga daan, transportasyon, tulay, at parke ng lungsod. Dahil sa kaayusang ito, maraming turista ang nawiwiling magtungo rito.</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Rectangle 5"/>
          <p:cNvSpPr/>
          <p:nvPr/>
        </p:nvSpPr>
        <p:spPr>
          <a:xfrm>
            <a:off x="-113040" y="532080"/>
            <a:ext cx="56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0" name="Rectangle 8"/>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Lungsod ng Quezon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71" name="" descr=""/>
          <p:cNvPicPr/>
          <p:nvPr/>
        </p:nvPicPr>
        <p:blipFill>
          <a:blip r:embed="rId1"/>
          <a:stretch/>
        </p:blipFill>
        <p:spPr>
          <a:xfrm>
            <a:off x="1188000" y="1407960"/>
            <a:ext cx="2303640" cy="2638080"/>
          </a:xfrm>
          <a:prstGeom prst="rect">
            <a:avLst/>
          </a:prstGeom>
          <a:ln w="0">
            <a:solidFill>
              <a:srgbClr val="4472c4"/>
            </a:solidFill>
          </a:ln>
        </p:spPr>
      </p:pic>
      <p:sp>
        <p:nvSpPr>
          <p:cNvPr id="172" name=""/>
          <p:cNvSpPr/>
          <p:nvPr/>
        </p:nvSpPr>
        <p:spPr>
          <a:xfrm>
            <a:off x="756000" y="4289400"/>
            <a:ext cx="3249000" cy="16502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PH" sz="1900" spc="-1" strike="noStrike">
                <a:solidFill>
                  <a:srgbClr val="000000"/>
                </a:solidFill>
                <a:latin typeface="Lato"/>
              </a:rPr>
              <a:t>Bago mabuo ang lungsod,</a:t>
            </a:r>
            <a:endParaRPr b="0" lang="en-PH" sz="1900" spc="-1" strike="noStrike">
              <a:solidFill>
                <a:srgbClr val="000000"/>
              </a:solidFill>
              <a:latin typeface="Arial"/>
            </a:endParaRPr>
          </a:p>
          <a:p>
            <a:pPr algn="ctr">
              <a:lnSpc>
                <a:spcPct val="100000"/>
              </a:lnSpc>
            </a:pPr>
            <a:r>
              <a:rPr b="0" lang="en-PH" sz="1900" spc="-1" strike="noStrike">
                <a:solidFill>
                  <a:srgbClr val="000000"/>
                </a:solidFill>
                <a:latin typeface="Lato"/>
              </a:rPr>
              <a:t>binubuo ito ng maliliit na</a:t>
            </a:r>
            <a:endParaRPr b="0" lang="en-PH" sz="1900" spc="-1" strike="noStrike">
              <a:solidFill>
                <a:srgbClr val="000000"/>
              </a:solidFill>
              <a:latin typeface="Arial"/>
            </a:endParaRPr>
          </a:p>
          <a:p>
            <a:pPr algn="ctr">
              <a:lnSpc>
                <a:spcPct val="100000"/>
              </a:lnSpc>
            </a:pPr>
            <a:r>
              <a:rPr b="0" lang="en-PH" sz="1900" spc="-1" strike="noStrike">
                <a:solidFill>
                  <a:srgbClr val="000000"/>
                </a:solidFill>
                <a:latin typeface="Lato"/>
              </a:rPr>
              <a:t>mga bayan ng San Francisco del Monte, Novaliches, at Balintawak.</a:t>
            </a:r>
            <a:endParaRPr b="0" lang="en-PH" sz="1900" spc="-1" strike="noStrike">
              <a:solidFill>
                <a:srgbClr val="000000"/>
              </a:solidFill>
              <a:latin typeface="Arial"/>
            </a:endParaRPr>
          </a:p>
        </p:txBody>
      </p:sp>
      <p:sp>
        <p:nvSpPr>
          <p:cNvPr id="173" name=""/>
          <p:cNvSpPr/>
          <p:nvPr/>
        </p:nvSpPr>
        <p:spPr>
          <a:xfrm>
            <a:off x="792000" y="1371960"/>
            <a:ext cx="3059640" cy="4747680"/>
          </a:xfrm>
          <a:prstGeom prst="rect">
            <a:avLst/>
          </a:prstGeom>
          <a:noFill/>
          <a:ln w="12600">
            <a:solidFill>
              <a:srgbClr val="203864"/>
            </a:solidFill>
            <a:round/>
          </a:ln>
        </p:spPr>
        <p:style>
          <a:lnRef idx="0"/>
          <a:fillRef idx="0"/>
          <a:effectRef idx="0"/>
          <a:fontRef idx="minor"/>
        </p:style>
        <p:txBody>
          <a:bodyPr lIns="96120" rIns="96120" tIns="51120" bIns="51120" anchor="ctr">
            <a:noAutofit/>
          </a:bodyPr>
          <a:p>
            <a:pPr>
              <a:lnSpc>
                <a:spcPct val="100000"/>
              </a:lnSpc>
            </a:pPr>
            <a:endParaRPr b="0" lang="en-PH" sz="1800" spc="-1" strike="noStrike">
              <a:solidFill>
                <a:srgbClr val="000000"/>
              </a:solidFill>
              <a:latin typeface="Arial"/>
              <a:ea typeface="DejaVu Sans"/>
            </a:endParaRPr>
          </a:p>
        </p:txBody>
      </p:sp>
      <p:sp>
        <p:nvSpPr>
          <p:cNvPr id="174" name=""/>
          <p:cNvSpPr/>
          <p:nvPr/>
        </p:nvSpPr>
        <p:spPr>
          <a:xfrm>
            <a:off x="4500000" y="1371960"/>
            <a:ext cx="3059640" cy="4747680"/>
          </a:xfrm>
          <a:prstGeom prst="rect">
            <a:avLst/>
          </a:prstGeom>
          <a:noFill/>
          <a:ln w="12600">
            <a:solidFill>
              <a:srgbClr val="203864"/>
            </a:solidFill>
            <a:round/>
          </a:ln>
        </p:spPr>
        <p:style>
          <a:lnRef idx="0"/>
          <a:fillRef idx="0"/>
          <a:effectRef idx="0"/>
          <a:fontRef idx="minor"/>
        </p:style>
        <p:txBody>
          <a:bodyPr lIns="96120" rIns="96120" tIns="51120" bIns="51120" anchor="ctr">
            <a:noAutofit/>
          </a:bodyPr>
          <a:p>
            <a:pPr>
              <a:lnSpc>
                <a:spcPct val="100000"/>
              </a:lnSpc>
            </a:pPr>
            <a:endParaRPr b="0" lang="en-PH" sz="1800" spc="-1" strike="noStrike">
              <a:solidFill>
                <a:srgbClr val="000000"/>
              </a:solidFill>
              <a:latin typeface="Arial"/>
              <a:ea typeface="DejaVu Sans"/>
            </a:endParaRPr>
          </a:p>
        </p:txBody>
      </p:sp>
      <p:pic>
        <p:nvPicPr>
          <p:cNvPr id="175" name="" descr=""/>
          <p:cNvPicPr/>
          <p:nvPr/>
        </p:nvPicPr>
        <p:blipFill>
          <a:blip r:embed="rId2"/>
          <a:stretch/>
        </p:blipFill>
        <p:spPr>
          <a:xfrm>
            <a:off x="4921200" y="1404000"/>
            <a:ext cx="2206440" cy="2669400"/>
          </a:xfrm>
          <a:prstGeom prst="rect">
            <a:avLst/>
          </a:prstGeom>
          <a:ln w="0">
            <a:solidFill>
              <a:srgbClr val="4472c4"/>
            </a:solidFill>
          </a:ln>
        </p:spPr>
      </p:pic>
      <p:sp>
        <p:nvSpPr>
          <p:cNvPr id="176" name=""/>
          <p:cNvSpPr/>
          <p:nvPr/>
        </p:nvSpPr>
        <p:spPr>
          <a:xfrm>
            <a:off x="4500000" y="4217760"/>
            <a:ext cx="3131640" cy="22345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PH" sz="1900" spc="-1" strike="noStrike">
                <a:solidFill>
                  <a:srgbClr val="000000"/>
                </a:solidFill>
                <a:latin typeface="Lato"/>
              </a:rPr>
              <a:t>Agosto, 1896 – Nagdeklara ng rebolusyon ang mga Katipunero laban sa mga Espanyol sa Pugad Lawin na ngayon ay Bahay Toro, Project 8.</a:t>
            </a:r>
            <a:endParaRPr b="0" lang="en-PH" sz="1900" spc="-1" strike="noStrike">
              <a:solidFill>
                <a:srgbClr val="000000"/>
              </a:solidFill>
              <a:latin typeface="Arial"/>
            </a:endParaRPr>
          </a:p>
        </p:txBody>
      </p:sp>
      <p:sp>
        <p:nvSpPr>
          <p:cNvPr id="177" name=""/>
          <p:cNvSpPr/>
          <p:nvPr/>
        </p:nvSpPr>
        <p:spPr>
          <a:xfrm>
            <a:off x="8136000" y="1371960"/>
            <a:ext cx="3059640" cy="4747680"/>
          </a:xfrm>
          <a:prstGeom prst="rect">
            <a:avLst/>
          </a:prstGeom>
          <a:noFill/>
          <a:ln w="12600">
            <a:solidFill>
              <a:srgbClr val="203864"/>
            </a:solidFill>
            <a:round/>
          </a:ln>
        </p:spPr>
        <p:style>
          <a:lnRef idx="0"/>
          <a:fillRef idx="0"/>
          <a:effectRef idx="0"/>
          <a:fontRef idx="minor"/>
        </p:style>
        <p:txBody>
          <a:bodyPr lIns="96120" rIns="96120" tIns="51120" bIns="51120" anchor="ctr">
            <a:noAutofit/>
          </a:bodyPr>
          <a:p>
            <a:pPr>
              <a:lnSpc>
                <a:spcPct val="100000"/>
              </a:lnSpc>
            </a:pPr>
            <a:endParaRPr b="0" lang="en-PH" sz="1800" spc="-1" strike="noStrike">
              <a:solidFill>
                <a:srgbClr val="000000"/>
              </a:solidFill>
              <a:latin typeface="Arial"/>
              <a:ea typeface="DejaVu Sans"/>
            </a:endParaRPr>
          </a:p>
        </p:txBody>
      </p:sp>
      <p:pic>
        <p:nvPicPr>
          <p:cNvPr id="178" name="" descr=""/>
          <p:cNvPicPr/>
          <p:nvPr/>
        </p:nvPicPr>
        <p:blipFill>
          <a:blip r:embed="rId3"/>
          <a:stretch/>
        </p:blipFill>
        <p:spPr>
          <a:xfrm>
            <a:off x="8604000" y="1407960"/>
            <a:ext cx="2210400" cy="2669400"/>
          </a:xfrm>
          <a:prstGeom prst="rect">
            <a:avLst/>
          </a:prstGeom>
          <a:ln w="0">
            <a:solidFill>
              <a:srgbClr val="4472c4"/>
            </a:solidFill>
          </a:ln>
        </p:spPr>
      </p:pic>
      <p:sp>
        <p:nvSpPr>
          <p:cNvPr id="179" name=""/>
          <p:cNvSpPr/>
          <p:nvPr/>
        </p:nvSpPr>
        <p:spPr>
          <a:xfrm>
            <a:off x="8136000" y="4212000"/>
            <a:ext cx="3059640" cy="197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PH" sz="1900" spc="-1" strike="noStrike">
                <a:solidFill>
                  <a:srgbClr val="000000"/>
                </a:solidFill>
                <a:latin typeface="Lato"/>
              </a:rPr>
              <a:t>1938 – Nilikha at binili ni Pangulong Manuel L. Quezon ang asyenda o malawak na lupain sa may Diliman na kilalang Barrio Obrero noon.</a:t>
            </a:r>
            <a:endParaRPr b="0" lang="en-PH" sz="1900" spc="-1" strike="noStrike">
              <a:solidFill>
                <a:srgbClr val="000000"/>
              </a:solidFill>
              <a:latin typeface="Arial"/>
            </a:endParaRPr>
          </a:p>
        </p:txBody>
      </p:sp>
      <p:sp>
        <p:nvSpPr>
          <p:cNvPr id="180" name=""/>
          <p:cNvSpPr/>
          <p:nvPr/>
        </p:nvSpPr>
        <p:spPr>
          <a:xfrm>
            <a:off x="3672000" y="3600000"/>
            <a:ext cx="719640" cy="719640"/>
          </a:xfrm>
          <a:prstGeom prst="rightArrow">
            <a:avLst>
              <a:gd name="adj1" fmla="val 50000"/>
              <a:gd name="adj2" fmla="val 25000"/>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1" name=""/>
          <p:cNvSpPr/>
          <p:nvPr/>
        </p:nvSpPr>
        <p:spPr>
          <a:xfrm>
            <a:off x="7308360" y="3600360"/>
            <a:ext cx="719640" cy="719640"/>
          </a:xfrm>
          <a:prstGeom prst="rightArrow">
            <a:avLst>
              <a:gd name="adj1" fmla="val 50000"/>
              <a:gd name="adj2" fmla="val 25000"/>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2" name=""/>
          <p:cNvSpPr/>
          <p:nvPr/>
        </p:nvSpPr>
        <p:spPr>
          <a:xfrm>
            <a:off x="10980360" y="3600360"/>
            <a:ext cx="719640" cy="719640"/>
          </a:xfrm>
          <a:prstGeom prst="rightArrow">
            <a:avLst>
              <a:gd name="adj1" fmla="val 50000"/>
              <a:gd name="adj2" fmla="val 25000"/>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Rectangle 18"/>
          <p:cNvSpPr/>
          <p:nvPr/>
        </p:nvSpPr>
        <p:spPr>
          <a:xfrm>
            <a:off x="-113040" y="532080"/>
            <a:ext cx="56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4" name="Rectangle 19"/>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Lungsod ng Quezon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5" name=""/>
          <p:cNvSpPr/>
          <p:nvPr/>
        </p:nvSpPr>
        <p:spPr>
          <a:xfrm>
            <a:off x="756000" y="4289400"/>
            <a:ext cx="3095640" cy="16502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PH" sz="1900" spc="-1" strike="noStrike">
                <a:solidFill>
                  <a:srgbClr val="000000"/>
                </a:solidFill>
                <a:latin typeface="Lato"/>
              </a:rPr>
              <a:t>1939 – Naitatag ang lungsod at ipinangalan ito kay Manuel Luis Quezon, ang unang pangulo ng Komonwelt ng Pilipinas.</a:t>
            </a:r>
            <a:endParaRPr b="0" lang="en-PH" sz="1900" spc="-1" strike="noStrike">
              <a:solidFill>
                <a:srgbClr val="000000"/>
              </a:solidFill>
              <a:latin typeface="Arial"/>
            </a:endParaRPr>
          </a:p>
        </p:txBody>
      </p:sp>
      <p:sp>
        <p:nvSpPr>
          <p:cNvPr id="186" name=""/>
          <p:cNvSpPr/>
          <p:nvPr/>
        </p:nvSpPr>
        <p:spPr>
          <a:xfrm>
            <a:off x="792000" y="1371960"/>
            <a:ext cx="3059640" cy="4747680"/>
          </a:xfrm>
          <a:prstGeom prst="rect">
            <a:avLst/>
          </a:prstGeom>
          <a:noFill/>
          <a:ln w="12600">
            <a:solidFill>
              <a:srgbClr val="203864"/>
            </a:solidFill>
            <a:round/>
          </a:ln>
        </p:spPr>
        <p:style>
          <a:lnRef idx="0"/>
          <a:fillRef idx="0"/>
          <a:effectRef idx="0"/>
          <a:fontRef idx="minor"/>
        </p:style>
        <p:txBody>
          <a:bodyPr lIns="96120" rIns="96120" tIns="51120" bIns="51120" anchor="ctr">
            <a:noAutofit/>
          </a:bodyPr>
          <a:p>
            <a:pPr>
              <a:lnSpc>
                <a:spcPct val="100000"/>
              </a:lnSpc>
            </a:pPr>
            <a:endParaRPr b="0" lang="en-PH" sz="1800" spc="-1" strike="noStrike">
              <a:solidFill>
                <a:srgbClr val="000000"/>
              </a:solidFill>
              <a:latin typeface="Arial"/>
              <a:ea typeface="DejaVu Sans"/>
            </a:endParaRPr>
          </a:p>
        </p:txBody>
      </p:sp>
      <p:sp>
        <p:nvSpPr>
          <p:cNvPr id="187" name=""/>
          <p:cNvSpPr/>
          <p:nvPr/>
        </p:nvSpPr>
        <p:spPr>
          <a:xfrm>
            <a:off x="4500000" y="1371960"/>
            <a:ext cx="3059640" cy="4747680"/>
          </a:xfrm>
          <a:prstGeom prst="rect">
            <a:avLst/>
          </a:prstGeom>
          <a:noFill/>
          <a:ln w="12600">
            <a:solidFill>
              <a:srgbClr val="203864"/>
            </a:solidFill>
            <a:round/>
          </a:ln>
        </p:spPr>
        <p:style>
          <a:lnRef idx="0"/>
          <a:fillRef idx="0"/>
          <a:effectRef idx="0"/>
          <a:fontRef idx="minor"/>
        </p:style>
        <p:txBody>
          <a:bodyPr lIns="96120" rIns="96120" tIns="51120" bIns="51120" anchor="ctr">
            <a:noAutofit/>
          </a:bodyPr>
          <a:p>
            <a:pPr>
              <a:lnSpc>
                <a:spcPct val="100000"/>
              </a:lnSpc>
            </a:pPr>
            <a:endParaRPr b="0" lang="en-PH" sz="1800" spc="-1" strike="noStrike">
              <a:solidFill>
                <a:srgbClr val="000000"/>
              </a:solidFill>
              <a:latin typeface="Arial"/>
              <a:ea typeface="DejaVu Sans"/>
            </a:endParaRPr>
          </a:p>
        </p:txBody>
      </p:sp>
      <p:sp>
        <p:nvSpPr>
          <p:cNvPr id="188" name=""/>
          <p:cNvSpPr/>
          <p:nvPr/>
        </p:nvSpPr>
        <p:spPr>
          <a:xfrm>
            <a:off x="4500000" y="4073760"/>
            <a:ext cx="3131640" cy="22345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PH" sz="1900" spc="-1" strike="noStrike">
                <a:solidFill>
                  <a:srgbClr val="000000"/>
                </a:solidFill>
                <a:latin typeface="Lato"/>
              </a:rPr>
              <a:t>1948 – Isinaayos ang hangganan ng Caloocan at Lungsod Quezon sa pamamagitan ng pagsasabatas ng Republic Act No. 333.</a:t>
            </a:r>
            <a:endParaRPr b="0" lang="en-PH" sz="1900" spc="-1" strike="noStrike">
              <a:solidFill>
                <a:srgbClr val="000000"/>
              </a:solidFill>
              <a:latin typeface="Arial"/>
            </a:endParaRPr>
          </a:p>
        </p:txBody>
      </p:sp>
      <p:sp>
        <p:nvSpPr>
          <p:cNvPr id="189" name=""/>
          <p:cNvSpPr/>
          <p:nvPr/>
        </p:nvSpPr>
        <p:spPr>
          <a:xfrm>
            <a:off x="8136000" y="1371960"/>
            <a:ext cx="3059640" cy="4747680"/>
          </a:xfrm>
          <a:prstGeom prst="rect">
            <a:avLst/>
          </a:prstGeom>
          <a:noFill/>
          <a:ln w="12600">
            <a:solidFill>
              <a:srgbClr val="203864"/>
            </a:solidFill>
            <a:round/>
          </a:ln>
        </p:spPr>
        <p:style>
          <a:lnRef idx="0"/>
          <a:fillRef idx="0"/>
          <a:effectRef idx="0"/>
          <a:fontRef idx="minor"/>
        </p:style>
        <p:txBody>
          <a:bodyPr lIns="96120" rIns="96120" tIns="51120" bIns="51120" anchor="ctr">
            <a:noAutofit/>
          </a:bodyPr>
          <a:p>
            <a:pPr>
              <a:lnSpc>
                <a:spcPct val="100000"/>
              </a:lnSpc>
            </a:pPr>
            <a:endParaRPr b="0" lang="en-PH" sz="1800" spc="-1" strike="noStrike">
              <a:solidFill>
                <a:srgbClr val="000000"/>
              </a:solidFill>
              <a:latin typeface="Arial"/>
              <a:ea typeface="DejaVu Sans"/>
            </a:endParaRPr>
          </a:p>
        </p:txBody>
      </p:sp>
      <p:sp>
        <p:nvSpPr>
          <p:cNvPr id="190" name=""/>
          <p:cNvSpPr/>
          <p:nvPr/>
        </p:nvSpPr>
        <p:spPr>
          <a:xfrm>
            <a:off x="8136000" y="4104000"/>
            <a:ext cx="3059640" cy="197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PH" sz="1900" spc="-1" strike="noStrike">
                <a:solidFill>
                  <a:srgbClr val="000000"/>
                </a:solidFill>
                <a:latin typeface="Lato"/>
              </a:rPr>
              <a:t>1950 – Binago ang hangganan ng lungsod ng Quezon. Ito ay nagkaroon ng lawak na limang beses ang laki sa Lungsod Maynila.</a:t>
            </a:r>
            <a:endParaRPr b="0" lang="en-PH" sz="1900" spc="-1" strike="noStrike">
              <a:solidFill>
                <a:srgbClr val="000000"/>
              </a:solidFill>
              <a:latin typeface="Arial"/>
            </a:endParaRPr>
          </a:p>
        </p:txBody>
      </p:sp>
      <p:pic>
        <p:nvPicPr>
          <p:cNvPr id="191" name="" descr=""/>
          <p:cNvPicPr/>
          <p:nvPr/>
        </p:nvPicPr>
        <p:blipFill>
          <a:blip r:embed="rId1"/>
          <a:stretch/>
        </p:blipFill>
        <p:spPr>
          <a:xfrm>
            <a:off x="1188000" y="1408320"/>
            <a:ext cx="2303640" cy="2710080"/>
          </a:xfrm>
          <a:prstGeom prst="rect">
            <a:avLst/>
          </a:prstGeom>
          <a:ln w="0">
            <a:solidFill>
              <a:srgbClr val="4472c4"/>
            </a:solidFill>
          </a:ln>
        </p:spPr>
      </p:pic>
      <p:pic>
        <p:nvPicPr>
          <p:cNvPr id="192" name="" descr=""/>
          <p:cNvPicPr/>
          <p:nvPr/>
        </p:nvPicPr>
        <p:blipFill>
          <a:blip r:embed="rId2"/>
          <a:stretch/>
        </p:blipFill>
        <p:spPr>
          <a:xfrm>
            <a:off x="4608000" y="1788480"/>
            <a:ext cx="2879640" cy="1991160"/>
          </a:xfrm>
          <a:prstGeom prst="rect">
            <a:avLst/>
          </a:prstGeom>
          <a:ln w="0">
            <a:solidFill>
              <a:srgbClr val="4472c4"/>
            </a:solidFill>
          </a:ln>
        </p:spPr>
      </p:pic>
      <p:pic>
        <p:nvPicPr>
          <p:cNvPr id="193" name="" descr=""/>
          <p:cNvPicPr/>
          <p:nvPr/>
        </p:nvPicPr>
        <p:blipFill>
          <a:blip r:embed="rId3"/>
          <a:stretch/>
        </p:blipFill>
        <p:spPr>
          <a:xfrm>
            <a:off x="8208000" y="1782360"/>
            <a:ext cx="2899800" cy="1997280"/>
          </a:xfrm>
          <a:prstGeom prst="rect">
            <a:avLst/>
          </a:prstGeom>
          <a:ln w="0">
            <a:solidFill>
              <a:srgbClr val="3465a4"/>
            </a:solidFill>
          </a:ln>
        </p:spPr>
      </p:pic>
      <p:sp>
        <p:nvSpPr>
          <p:cNvPr id="194" name=""/>
          <p:cNvSpPr/>
          <p:nvPr/>
        </p:nvSpPr>
        <p:spPr>
          <a:xfrm>
            <a:off x="-35640" y="3600360"/>
            <a:ext cx="719640" cy="719640"/>
          </a:xfrm>
          <a:prstGeom prst="rightArrow">
            <a:avLst>
              <a:gd name="adj1" fmla="val 50000"/>
              <a:gd name="adj2" fmla="val 25000"/>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5" name=""/>
          <p:cNvSpPr/>
          <p:nvPr/>
        </p:nvSpPr>
        <p:spPr>
          <a:xfrm>
            <a:off x="3672360" y="3600360"/>
            <a:ext cx="719640" cy="719640"/>
          </a:xfrm>
          <a:prstGeom prst="rightArrow">
            <a:avLst>
              <a:gd name="adj1" fmla="val 50000"/>
              <a:gd name="adj2" fmla="val 25000"/>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6" name=""/>
          <p:cNvSpPr/>
          <p:nvPr/>
        </p:nvSpPr>
        <p:spPr>
          <a:xfrm>
            <a:off x="7344360" y="3600360"/>
            <a:ext cx="719640" cy="719640"/>
          </a:xfrm>
          <a:prstGeom prst="rightArrow">
            <a:avLst>
              <a:gd name="adj1" fmla="val 50000"/>
              <a:gd name="adj2" fmla="val 25000"/>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2306</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2023-08-11T08:24:35Z</dcterms:modified>
  <cp:revision>215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