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360" cy="6852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3240" cy="2793240"/>
          </a:xfrm>
          <a:prstGeom prst="rect">
            <a:avLst/>
          </a:prstGeom>
          <a:ln w="0">
            <a:noFill/>
          </a:ln>
        </p:spPr>
      </p:pic>
      <p:sp>
        <p:nvSpPr>
          <p:cNvPr id="2" name="Rectangle 5"/>
          <p:cNvSpPr/>
          <p:nvPr/>
        </p:nvSpPr>
        <p:spPr>
          <a:xfrm>
            <a:off x="3487320" y="1475280"/>
            <a:ext cx="8698680" cy="3856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680" cy="378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360" cy="629280"/>
          </a:xfrm>
          <a:prstGeom prst="rect">
            <a:avLst/>
          </a:prstGeom>
          <a:ln w="0">
            <a:noFill/>
          </a:ln>
        </p:spPr>
      </p:pic>
      <p:sp>
        <p:nvSpPr>
          <p:cNvPr id="43" name="Rectangle 7"/>
          <p:cNvSpPr/>
          <p:nvPr/>
        </p:nvSpPr>
        <p:spPr>
          <a:xfrm>
            <a:off x="10868760" y="0"/>
            <a:ext cx="964800" cy="964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880" cy="1028880"/>
          </a:xfrm>
          <a:prstGeom prst="rect">
            <a:avLst/>
          </a:prstGeom>
          <a:ln w="0">
            <a:noFill/>
          </a:ln>
        </p:spPr>
      </p:pic>
      <p:sp>
        <p:nvSpPr>
          <p:cNvPr id="45" name="TextBox 9"/>
          <p:cNvSpPr/>
          <p:nvPr/>
        </p:nvSpPr>
        <p:spPr>
          <a:xfrm>
            <a:off x="185400" y="6362280"/>
            <a:ext cx="468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680" cy="3378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4284000" y="2334600"/>
            <a:ext cx="7199640" cy="2669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Bold"/>
              </a:rPr>
              <a:t>Using Word Association and Classification to Get the Meaning of Words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080000" y="2061000"/>
            <a:ext cx="10079280" cy="452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endParaRPr b="0" lang="en-PH" sz="1800" spc="-1" strike="noStrike">
              <a:latin typeface="Arial"/>
            </a:endParaRPr>
          </a:p>
          <a:p>
            <a:pPr algn="just">
              <a:lnSpc>
                <a:spcPct val="100000"/>
              </a:lnSpc>
              <a:buNone/>
            </a:pPr>
            <a:r>
              <a:rPr b="0" lang="en-PH" sz="2600" spc="-1" strike="noStrike">
                <a:solidFill>
                  <a:srgbClr val="000000"/>
                </a:solidFill>
                <a:latin typeface="Lato"/>
                <a:ea typeface="AppleSystemUIFont"/>
              </a:rPr>
              <a:t>2.  Which among the groups do the words </a:t>
            </a:r>
            <a:r>
              <a:rPr b="0" i="1" lang="en-PH" sz="2600" spc="-1" strike="noStrike">
                <a:solidFill>
                  <a:srgbClr val="000000"/>
                </a:solidFill>
                <a:latin typeface="Lato"/>
                <a:ea typeface="AppleSystemUIFontItalic"/>
              </a:rPr>
              <a:t>always</a:t>
            </a:r>
            <a:r>
              <a:rPr b="0" lang="en-PH" sz="2600" spc="-1" strike="noStrike">
                <a:solidFill>
                  <a:srgbClr val="000000"/>
                </a:solidFill>
                <a:latin typeface="Lato"/>
                <a:ea typeface="AppleSystemUIFont"/>
              </a:rPr>
              <a:t>, </a:t>
            </a:r>
            <a:r>
              <a:rPr b="0" i="1" lang="en-PH" sz="2600" spc="-1" strike="noStrike">
                <a:solidFill>
                  <a:srgbClr val="000000"/>
                </a:solidFill>
                <a:latin typeface="Lato"/>
                <a:ea typeface="AppleSystemUIFontItalic"/>
              </a:rPr>
              <a:t>often</a:t>
            </a:r>
            <a:r>
              <a:rPr b="0" lang="en-PH" sz="2600" spc="-1" strike="noStrike">
                <a:solidFill>
                  <a:srgbClr val="000000"/>
                </a:solidFill>
                <a:latin typeface="Lato"/>
                <a:ea typeface="AppleSystemUIFont"/>
              </a:rPr>
              <a:t>, and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i="1" lang="en-PH" sz="2600" spc="-1" strike="noStrike">
                <a:solidFill>
                  <a:srgbClr val="000000"/>
                </a:solidFill>
                <a:latin typeface="Lato"/>
                <a:ea typeface="AppleSystemUIFontItalic"/>
              </a:rPr>
              <a:t>requently </a:t>
            </a:r>
            <a:r>
              <a:rPr b="0" lang="en-PH" sz="2600" spc="-1" strike="noStrike">
                <a:solidFill>
                  <a:srgbClr val="000000"/>
                </a:solidFill>
                <a:latin typeface="Lato"/>
                <a:ea typeface="AppleSystemUIFont"/>
              </a:rPr>
              <a:t>belong to?</a:t>
            </a:r>
            <a:endParaRPr b="0" lang="en-PH" sz="2600" spc="-1" strike="noStrike">
              <a:latin typeface="Arial"/>
            </a:endParaRPr>
          </a:p>
          <a:p>
            <a:pPr algn="just">
              <a:lnSpc>
                <a:spcPct val="100000"/>
              </a:lnSpc>
              <a:buNone/>
            </a:pP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A. adjectives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C. nouns</a:t>
            </a:r>
            <a:endParaRPr b="0" lang="en-PH" sz="2600" spc="-1" strike="noStrike">
              <a:latin typeface="Arial"/>
            </a:endParaRPr>
          </a:p>
          <a:p>
            <a:pPr>
              <a:lnSpc>
                <a:spcPct val="100000"/>
              </a:lnSpc>
              <a:buNone/>
            </a:pP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highlight>
                  <a:srgbClr val="ffff00"/>
                </a:highlight>
                <a:latin typeface="Lato"/>
                <a:ea typeface="AppleSystemUIFont"/>
              </a:rPr>
              <a:t>B. adverbs</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D. verbs </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3.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Which of the following does not belong to the group?</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A. soap</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C. shampoo</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highlight>
                  <a:srgbClr val="ffff00"/>
                </a:highlight>
                <a:latin typeface="Arial"/>
                <a:ea typeface="AppleSystemUIFont"/>
              </a:rPr>
              <a:t>B. lipstick</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D. toothpaste</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endParaRPr b="0" lang="en-PH" sz="2600" spc="-1" strike="noStrike">
              <a:latin typeface="Arial"/>
            </a:endParaRPr>
          </a:p>
        </p:txBody>
      </p:sp>
      <p:sp>
        <p:nvSpPr>
          <p:cNvPr id="151" name=""/>
          <p:cNvSpPr/>
          <p:nvPr/>
        </p:nvSpPr>
        <p:spPr>
          <a:xfrm>
            <a:off x="1321200" y="43200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
        <p:nvSpPr>
          <p:cNvPr id="152" name=""/>
          <p:cNvSpPr txBox="1"/>
          <p:nvPr/>
        </p:nvSpPr>
        <p:spPr>
          <a:xfrm>
            <a:off x="4104360" y="1496160"/>
            <a:ext cx="3323880" cy="520200"/>
          </a:xfrm>
          <a:prstGeom prst="rect">
            <a:avLst/>
          </a:prstGeom>
          <a:noFill/>
          <a:ln w="0">
            <a:noFill/>
          </a:ln>
        </p:spPr>
        <p:txBody>
          <a:bodyPr lIns="90000" rIns="90000" tIns="45000" bIns="45000" anchor="t">
            <a:noAutofit/>
          </a:bodyPr>
          <a:p>
            <a:pPr algn="ctr">
              <a:buNone/>
            </a:pPr>
            <a:r>
              <a:rPr b="1" lang="en-PH" sz="2400" spc="-1" strike="noStrike">
                <a:solidFill>
                  <a:srgbClr val="c9211e"/>
                </a:solidFill>
                <a:latin typeface="AppleSystemUIFont"/>
                <a:ea typeface="AppleSystemUIFont"/>
              </a:rPr>
              <a:t>ANSWER KEY</a:t>
            </a:r>
            <a:endParaRPr b="1" lang="en-PH" sz="2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4140000"/>
            <a:ext cx="10283040" cy="13532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600" spc="-1" strike="noStrike">
                <a:solidFill>
                  <a:srgbClr val="000000"/>
                </a:solidFill>
                <a:latin typeface="Lato"/>
                <a:ea typeface="Arial;Arial"/>
              </a:rPr>
              <a:t>	</a:t>
            </a:r>
            <a:r>
              <a:rPr b="0" lang="en-PH" sz="2600" spc="-1" strike="noStrike">
                <a:solidFill>
                  <a:srgbClr val="000000"/>
                </a:solidFill>
                <a:latin typeface="Lato"/>
                <a:ea typeface="Arial;Arial"/>
              </a:rPr>
              <a:t> </a:t>
            </a:r>
            <a:endParaRPr b="0" lang="en-PH" sz="2600" spc="-1" strike="noStrike">
              <a:latin typeface="Arial"/>
            </a:endParaRPr>
          </a:p>
        </p:txBody>
      </p:sp>
      <p:sp>
        <p:nvSpPr>
          <p:cNvPr id="126" name=""/>
          <p:cNvSpPr/>
          <p:nvPr/>
        </p:nvSpPr>
        <p:spPr>
          <a:xfrm>
            <a:off x="673200" y="529920"/>
            <a:ext cx="1012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200" spc="-1" strike="noStrike">
                <a:solidFill>
                  <a:srgbClr val="000000"/>
                </a:solidFill>
                <a:latin typeface="Lato"/>
                <a:ea typeface="AppleSystemUIFontBold"/>
              </a:rPr>
              <a:t>Using Word Association and Classification to Get the Meaning of Words</a:t>
            </a:r>
            <a:endParaRPr b="0" lang="en-PH" sz="3200" spc="-1" strike="noStrike">
              <a:latin typeface="Arial"/>
            </a:endParaRPr>
          </a:p>
        </p:txBody>
      </p:sp>
      <p:sp>
        <p:nvSpPr>
          <p:cNvPr id="127" name=""/>
          <p:cNvSpPr txBox="1"/>
          <p:nvPr/>
        </p:nvSpPr>
        <p:spPr>
          <a:xfrm>
            <a:off x="1620000" y="2196000"/>
            <a:ext cx="8245800" cy="803880"/>
          </a:xfrm>
          <a:prstGeom prst="rect">
            <a:avLst/>
          </a:prstGeom>
          <a:noFill/>
          <a:ln w="0">
            <a:noFill/>
          </a:ln>
        </p:spPr>
        <p:txBody>
          <a:bodyPr lIns="90000" rIns="90000" tIns="45000" bIns="45000" anchor="t">
            <a:noAutofit/>
          </a:bodyPr>
          <a:p>
            <a:r>
              <a:rPr b="0" lang="en-PH" sz="2100" spc="-1" strike="noStrike">
                <a:latin typeface="Lato"/>
                <a:ea typeface="AppleSystemUIFont"/>
              </a:rPr>
              <a:t>Words are related to each other in some ways. </a:t>
            </a:r>
            <a:endParaRPr b="0" lang="en-PH" sz="2100" spc="-1" strike="noStrike">
              <a:latin typeface="Lato"/>
              <a:ea typeface="AppleSystemUIFont"/>
            </a:endParaRPr>
          </a:p>
        </p:txBody>
      </p:sp>
      <p:sp>
        <p:nvSpPr>
          <p:cNvPr id="128" name=""/>
          <p:cNvSpPr txBox="1"/>
          <p:nvPr/>
        </p:nvSpPr>
        <p:spPr>
          <a:xfrm>
            <a:off x="1041840" y="2966040"/>
            <a:ext cx="10154160" cy="2145960"/>
          </a:xfrm>
          <a:prstGeom prst="rect">
            <a:avLst/>
          </a:prstGeom>
          <a:noFill/>
          <a:ln w="0">
            <a:noFill/>
          </a:ln>
        </p:spPr>
        <p:txBody>
          <a:bodyPr lIns="90000" rIns="90000" tIns="45000" bIns="45000" anchor="t">
            <a:noAutofit/>
          </a:bodyPr>
          <a:p>
            <a:pPr algn="just">
              <a:lnSpc>
                <a:spcPct val="100000"/>
              </a:lnSpc>
              <a:spcBef>
                <a:spcPts val="567"/>
              </a:spcBef>
              <a:spcAft>
                <a:spcPts val="567"/>
              </a:spcAft>
              <a:buNone/>
            </a:pPr>
            <a:r>
              <a:rPr b="1" lang="en-PH" sz="2100" spc="-1" strike="noStrike">
                <a:latin typeface="Lato"/>
                <a:ea typeface="AppleSystemUIFont"/>
              </a:rPr>
              <a:t>Word association</a:t>
            </a:r>
            <a:r>
              <a:rPr b="0" lang="en-PH" sz="2100" spc="-1" strike="noStrike">
                <a:latin typeface="Lato"/>
                <a:ea typeface="AppleSystemUIFont"/>
              </a:rPr>
              <a:t> </a:t>
            </a:r>
            <a:endParaRPr b="0" lang="en-PH" sz="2100" spc="-1" strike="noStrike">
              <a:latin typeface="Lato"/>
              <a:ea typeface="AppleSystemUIFont"/>
            </a:endParaRPr>
          </a:p>
          <a:p>
            <a:pPr lvl="1" marL="432000" indent="-216000" algn="just">
              <a:lnSpc>
                <a:spcPct val="100000"/>
              </a:lnSpc>
              <a:spcBef>
                <a:spcPts val="567"/>
              </a:spcBef>
              <a:spcAft>
                <a:spcPts val="567"/>
              </a:spcAft>
              <a:buClr>
                <a:srgbClr val="000000"/>
              </a:buClr>
              <a:buSzPct val="45000"/>
              <a:buFont typeface="Wingdings" charset="2"/>
              <a:buChar char=""/>
            </a:pPr>
            <a:r>
              <a:rPr b="0" lang="en-PH" sz="2100" spc="-1" strike="noStrike">
                <a:latin typeface="Lato"/>
                <a:ea typeface="AppleSystemUIFont"/>
              </a:rPr>
              <a:t>is a technique you can use not only to arrive at the meaning of an unfamiliar word but also to expand your vocabulary.</a:t>
            </a:r>
            <a:endParaRPr b="0" lang="en-PH" sz="2100" spc="-1" strike="noStrike">
              <a:latin typeface="Lato"/>
              <a:ea typeface="AppleSystemUIFont"/>
            </a:endParaRPr>
          </a:p>
          <a:p>
            <a:pPr lvl="1" marL="432000" indent="-216000" algn="just">
              <a:lnSpc>
                <a:spcPct val="100000"/>
              </a:lnSpc>
              <a:spcBef>
                <a:spcPts val="283"/>
              </a:spcBef>
              <a:spcAft>
                <a:spcPts val="283"/>
              </a:spcAft>
              <a:buClr>
                <a:srgbClr val="000000"/>
              </a:buClr>
              <a:buSzPct val="45000"/>
              <a:buFont typeface="Wingdings" charset="2"/>
              <a:buChar char=""/>
            </a:pPr>
            <a:r>
              <a:rPr b="0" lang="en-PH" sz="2100" spc="-1" strike="noStrike">
                <a:latin typeface="Lato"/>
                <a:ea typeface="AppleSystemUIFont"/>
              </a:rPr>
              <a:t>refers to free association in which a given word serves as the “cause” for you to think of more words related to the given word.</a:t>
            </a:r>
            <a:endParaRPr b="0" lang="en-PH" sz="21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 descr=""/>
          <p:cNvPicPr/>
          <p:nvPr/>
        </p:nvPicPr>
        <p:blipFill>
          <a:blip r:embed="rId1"/>
          <a:stretch/>
        </p:blipFill>
        <p:spPr>
          <a:xfrm>
            <a:off x="2464560" y="1396080"/>
            <a:ext cx="6894720" cy="4435200"/>
          </a:xfrm>
          <a:prstGeom prst="rect">
            <a:avLst/>
          </a:prstGeom>
          <a:ln w="0">
            <a:noFill/>
          </a:ln>
        </p:spPr>
      </p:pic>
      <p:sp>
        <p:nvSpPr>
          <p:cNvPr id="130" name=""/>
          <p:cNvSpPr/>
          <p:nvPr/>
        </p:nvSpPr>
        <p:spPr>
          <a:xfrm>
            <a:off x="1260000" y="28800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060720" y="1729800"/>
            <a:ext cx="9179280" cy="13302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i="1" lang="en-PH" sz="2200" spc="-1" strike="noStrike">
                <a:solidFill>
                  <a:srgbClr val="000000"/>
                </a:solidFill>
                <a:latin typeface="Lato"/>
                <a:ea typeface="Arial;Arial"/>
              </a:rPr>
              <a:t>Top </a:t>
            </a:r>
            <a:r>
              <a:rPr b="0" lang="en-PH" sz="2200" spc="-1" strike="noStrike">
                <a:solidFill>
                  <a:srgbClr val="000000"/>
                </a:solidFill>
                <a:latin typeface="Lato"/>
                <a:ea typeface="Arial;Arial"/>
              </a:rPr>
              <a:t>is to </a:t>
            </a:r>
            <a:r>
              <a:rPr b="0" i="1" lang="en-PH" sz="2200" spc="-1" strike="noStrike">
                <a:solidFill>
                  <a:srgbClr val="000000"/>
                </a:solidFill>
                <a:latin typeface="Lato"/>
                <a:ea typeface="Arial;Arial"/>
              </a:rPr>
              <a:t>highest point </a:t>
            </a:r>
            <a:r>
              <a:rPr b="0" lang="en-PH" sz="2200" spc="-1" strike="noStrike">
                <a:solidFill>
                  <a:srgbClr val="000000"/>
                </a:solidFill>
                <a:latin typeface="Lato"/>
                <a:ea typeface="Arial;Arial"/>
              </a:rPr>
              <a:t>as </a:t>
            </a:r>
            <a:r>
              <a:rPr b="0" i="1" lang="en-PH" sz="2200" spc="-1" strike="noStrike">
                <a:solidFill>
                  <a:srgbClr val="000000"/>
                </a:solidFill>
                <a:latin typeface="Lato"/>
                <a:ea typeface="Arial;Arial"/>
              </a:rPr>
              <a:t>summit </a:t>
            </a:r>
            <a:r>
              <a:rPr b="0" lang="en-PH" sz="2200" spc="-1" strike="noStrike">
                <a:solidFill>
                  <a:srgbClr val="000000"/>
                </a:solidFill>
                <a:latin typeface="Lato"/>
                <a:ea typeface="Arial;Arial"/>
              </a:rPr>
              <a:t>is to </a:t>
            </a:r>
            <a:r>
              <a:rPr b="0" i="1" lang="en-PH" sz="2200" spc="-1" strike="noStrike">
                <a:solidFill>
                  <a:srgbClr val="000000"/>
                </a:solidFill>
                <a:latin typeface="Lato"/>
                <a:ea typeface="Arial;Arial"/>
              </a:rPr>
              <a:t>peak</a:t>
            </a:r>
            <a:r>
              <a:rPr b="0" lang="en-PH" sz="2200" spc="-1" strike="noStrike">
                <a:solidFill>
                  <a:srgbClr val="000000"/>
                </a:solidFill>
                <a:latin typeface="Lato"/>
                <a:ea typeface="Arial;Arial"/>
              </a:rPr>
              <a:t>.</a:t>
            </a:r>
            <a:endParaRPr b="0" lang="en-PH" sz="2200" spc="-1" strike="noStrike">
              <a:latin typeface="Arial"/>
            </a:endParaRPr>
          </a:p>
        </p:txBody>
      </p:sp>
      <p:sp>
        <p:nvSpPr>
          <p:cNvPr id="132" name=""/>
          <p:cNvSpPr/>
          <p:nvPr/>
        </p:nvSpPr>
        <p:spPr>
          <a:xfrm>
            <a:off x="1440000" y="3240000"/>
            <a:ext cx="9899280" cy="8866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200" spc="-1" strike="noStrike">
                <a:solidFill>
                  <a:srgbClr val="000000"/>
                </a:solidFill>
                <a:latin typeface="Lato"/>
                <a:ea typeface="Arial;Arial"/>
              </a:rPr>
              <a:t> </a:t>
            </a:r>
            <a:r>
              <a:rPr b="0" lang="en-PH" sz="2200" spc="-1" strike="noStrike">
                <a:solidFill>
                  <a:srgbClr val="000000"/>
                </a:solidFill>
                <a:latin typeface="Lato"/>
                <a:ea typeface="Arial;Arial"/>
              </a:rPr>
              <a:t>All have the same meaning, or they are all synonyms of each other.</a:t>
            </a:r>
            <a:endParaRPr b="0" lang="en-PH" sz="2200" spc="-1" strike="noStrike">
              <a:latin typeface="Lato"/>
            </a:endParaRPr>
          </a:p>
        </p:txBody>
      </p:sp>
      <p:sp>
        <p:nvSpPr>
          <p:cNvPr id="133" name=""/>
          <p:cNvSpPr/>
          <p:nvPr/>
        </p:nvSpPr>
        <p:spPr>
          <a:xfrm>
            <a:off x="1080000" y="2353320"/>
            <a:ext cx="10080000" cy="8866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200" spc="-1" strike="noStrike">
                <a:solidFill>
                  <a:srgbClr val="000000"/>
                </a:solidFill>
                <a:latin typeface="Lato"/>
                <a:ea typeface="Arial;Arial"/>
              </a:rPr>
              <a:t>	</a:t>
            </a:r>
            <a:r>
              <a:rPr b="0" lang="en-PH" sz="2200" spc="-1" strike="noStrike">
                <a:solidFill>
                  <a:srgbClr val="000000"/>
                </a:solidFill>
                <a:latin typeface="Lato"/>
                <a:ea typeface="Arial;Arial"/>
              </a:rPr>
              <a:t>What do you think is the relationship of the words </a:t>
            </a:r>
            <a:r>
              <a:rPr b="0" i="1" lang="en-PH" sz="2200" spc="-1" strike="noStrike">
                <a:solidFill>
                  <a:srgbClr val="000000"/>
                </a:solidFill>
                <a:latin typeface="Lato"/>
                <a:ea typeface="Arial;Arial"/>
              </a:rPr>
              <a:t>top</a:t>
            </a:r>
            <a:r>
              <a:rPr b="0" lang="en-PH" sz="2200" spc="-1" strike="noStrike">
                <a:solidFill>
                  <a:srgbClr val="000000"/>
                </a:solidFill>
                <a:latin typeface="Lato"/>
                <a:ea typeface="Arial;Arial"/>
              </a:rPr>
              <a:t>, </a:t>
            </a:r>
            <a:r>
              <a:rPr b="0" i="1" lang="en-PH" sz="2200" spc="-1" strike="noStrike">
                <a:solidFill>
                  <a:srgbClr val="000000"/>
                </a:solidFill>
                <a:latin typeface="Lato"/>
                <a:ea typeface="Arial;Arial"/>
              </a:rPr>
              <a:t>highest point</a:t>
            </a:r>
            <a:r>
              <a:rPr b="0" lang="en-PH" sz="2200" spc="-1" strike="noStrike">
                <a:solidFill>
                  <a:srgbClr val="000000"/>
                </a:solidFill>
                <a:latin typeface="Lato"/>
                <a:ea typeface="Arial;Arial"/>
              </a:rPr>
              <a:t>, </a:t>
            </a:r>
            <a:r>
              <a:rPr b="0" i="1" lang="en-PH" sz="2200" spc="-1" strike="noStrike">
                <a:solidFill>
                  <a:srgbClr val="000000"/>
                </a:solidFill>
                <a:latin typeface="Lato"/>
                <a:ea typeface="Arial;Arial"/>
              </a:rPr>
              <a:t>summit</a:t>
            </a:r>
            <a:r>
              <a:rPr b="0" lang="en-PH" sz="2200" spc="-1" strike="noStrike">
                <a:solidFill>
                  <a:srgbClr val="000000"/>
                </a:solidFill>
                <a:latin typeface="Lato"/>
                <a:ea typeface="Arial;Arial"/>
              </a:rPr>
              <a:t>, and </a:t>
            </a:r>
            <a:r>
              <a:rPr b="0" i="1" lang="en-PH" sz="2200" spc="-1" strike="noStrike">
                <a:solidFill>
                  <a:srgbClr val="000000"/>
                </a:solidFill>
                <a:latin typeface="Lato"/>
                <a:ea typeface="Arial;Arial"/>
              </a:rPr>
              <a:t>peak</a:t>
            </a:r>
            <a:r>
              <a:rPr b="0" lang="en-PH" sz="2200" spc="-1" strike="noStrike">
                <a:solidFill>
                  <a:srgbClr val="000000"/>
                </a:solidFill>
                <a:latin typeface="Lato"/>
                <a:ea typeface="Arial;Arial"/>
              </a:rPr>
              <a:t>?</a:t>
            </a:r>
            <a:endParaRPr b="0" lang="en-PH" sz="2200" spc="-1" strike="noStrike">
              <a:latin typeface="Lato"/>
            </a:endParaRPr>
          </a:p>
        </p:txBody>
      </p:sp>
      <p:sp>
        <p:nvSpPr>
          <p:cNvPr id="134" name=""/>
          <p:cNvSpPr/>
          <p:nvPr/>
        </p:nvSpPr>
        <p:spPr>
          <a:xfrm>
            <a:off x="1260000" y="36000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900000" y="1980000"/>
            <a:ext cx="10259280" cy="135324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400" spc="-1" strike="noStrike">
                <a:solidFill>
                  <a:srgbClr val="000000"/>
                </a:solidFill>
                <a:latin typeface="Lato"/>
                <a:ea typeface="Arial;Arial"/>
              </a:rPr>
              <a:t>	</a:t>
            </a:r>
            <a:r>
              <a:rPr b="1" lang="en-PH" sz="2400" spc="-1" strike="noStrike">
                <a:solidFill>
                  <a:srgbClr val="000000"/>
                </a:solidFill>
                <a:latin typeface="Lato"/>
                <a:ea typeface="Arial;Arial"/>
              </a:rPr>
              <a:t>Word analogy </a:t>
            </a:r>
            <a:r>
              <a:rPr b="0" lang="en-PH" sz="2400" spc="-1" strike="noStrike">
                <a:solidFill>
                  <a:srgbClr val="000000"/>
                </a:solidFill>
                <a:latin typeface="Lato"/>
                <a:ea typeface="Arial;Arial"/>
              </a:rPr>
              <a:t>is the comparison of words that show similarities with each other. It explains how one word is in terms of another in order to emphasize the characteristics that make the words alike.</a:t>
            </a:r>
            <a:endParaRPr b="0" lang="en-PH" sz="2400" spc="-1" strike="noStrike">
              <a:latin typeface="Arial"/>
            </a:endParaRPr>
          </a:p>
        </p:txBody>
      </p:sp>
      <p:sp>
        <p:nvSpPr>
          <p:cNvPr id="136" name=""/>
          <p:cNvSpPr/>
          <p:nvPr/>
        </p:nvSpPr>
        <p:spPr>
          <a:xfrm>
            <a:off x="1368720" y="3513240"/>
            <a:ext cx="8459280" cy="8866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lang="en-PH" sz="2600" spc="-1" strike="noStrike">
                <a:solidFill>
                  <a:srgbClr val="000000"/>
                </a:solidFill>
                <a:latin typeface="Lato"/>
                <a:ea typeface="Arial;Arial"/>
              </a:rPr>
              <a:t>Example: </a:t>
            </a:r>
            <a:r>
              <a:rPr b="0" i="1" lang="en-PH" sz="2600" spc="-1" strike="noStrike">
                <a:solidFill>
                  <a:srgbClr val="000000"/>
                </a:solidFill>
                <a:latin typeface="Lato"/>
                <a:ea typeface="Arial;Arial"/>
              </a:rPr>
              <a:t>Summit </a:t>
            </a:r>
            <a:r>
              <a:rPr b="0" lang="en-PH" sz="2600" spc="-1" strike="noStrike">
                <a:solidFill>
                  <a:srgbClr val="000000"/>
                </a:solidFill>
                <a:latin typeface="Lato"/>
                <a:ea typeface="Arial;Arial"/>
              </a:rPr>
              <a:t>is to </a:t>
            </a:r>
            <a:r>
              <a:rPr b="0" i="1" lang="en-PH" sz="2600" spc="-1" strike="noStrike">
                <a:solidFill>
                  <a:srgbClr val="000000"/>
                </a:solidFill>
                <a:latin typeface="Lato"/>
                <a:ea typeface="Arial;Arial"/>
              </a:rPr>
              <a:t>bottom </a:t>
            </a:r>
            <a:r>
              <a:rPr b="0" lang="en-PH" sz="2600" spc="-1" strike="noStrike">
                <a:solidFill>
                  <a:srgbClr val="000000"/>
                </a:solidFill>
                <a:latin typeface="Lato"/>
                <a:ea typeface="Arial;Arial"/>
              </a:rPr>
              <a:t>as </a:t>
            </a:r>
            <a:r>
              <a:rPr b="0" i="1" lang="en-PH" sz="2600" spc="-1" strike="noStrike">
                <a:solidFill>
                  <a:srgbClr val="000000"/>
                </a:solidFill>
                <a:latin typeface="Lato"/>
                <a:ea typeface="Arial;Arial"/>
              </a:rPr>
              <a:t>peak </a:t>
            </a:r>
            <a:r>
              <a:rPr b="0" lang="en-PH" sz="2600" spc="-1" strike="noStrike">
                <a:solidFill>
                  <a:srgbClr val="000000"/>
                </a:solidFill>
                <a:latin typeface="Lato"/>
                <a:ea typeface="Arial;Arial"/>
              </a:rPr>
              <a:t>is to </a:t>
            </a:r>
            <a:r>
              <a:rPr b="0" i="1" lang="en-PH" sz="2600" spc="-1" strike="noStrike">
                <a:solidFill>
                  <a:srgbClr val="000000"/>
                </a:solidFill>
                <a:latin typeface="Lato"/>
                <a:ea typeface="Arial;Arial"/>
              </a:rPr>
              <a:t>base</a:t>
            </a:r>
            <a:r>
              <a:rPr b="0" lang="en-PH" sz="2600" spc="-1" strike="noStrike">
                <a:solidFill>
                  <a:srgbClr val="000000"/>
                </a:solidFill>
                <a:latin typeface="Lato"/>
                <a:ea typeface="Arial;Arial"/>
              </a:rPr>
              <a:t>.</a:t>
            </a:r>
            <a:endParaRPr b="0" lang="en-PH" sz="2600" spc="-1" strike="noStrike">
              <a:latin typeface="Arial"/>
            </a:endParaRPr>
          </a:p>
        </p:txBody>
      </p:sp>
      <p:sp>
        <p:nvSpPr>
          <p:cNvPr id="137" name=""/>
          <p:cNvSpPr/>
          <p:nvPr/>
        </p:nvSpPr>
        <p:spPr>
          <a:xfrm>
            <a:off x="900000" y="4123080"/>
            <a:ext cx="9179280" cy="14569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0" i="1" lang="en-PH" sz="2600" spc="-1" strike="noStrike">
                <a:solidFill>
                  <a:srgbClr val="000000"/>
                </a:solidFill>
                <a:latin typeface="Lato"/>
                <a:ea typeface="Arial;Arial"/>
              </a:rPr>
              <a:t> </a:t>
            </a:r>
            <a:r>
              <a:rPr b="0" i="1" lang="en-PH" sz="2600" spc="-1" strike="noStrike">
                <a:solidFill>
                  <a:srgbClr val="000000"/>
                </a:solidFill>
                <a:latin typeface="Lato"/>
                <a:ea typeface="Arial;Arial"/>
              </a:rPr>
              <a:t>	</a:t>
            </a:r>
            <a:r>
              <a:rPr b="0" i="1" lang="en-PH" sz="2600" spc="-1" strike="noStrike">
                <a:solidFill>
                  <a:srgbClr val="000000"/>
                </a:solidFill>
                <a:latin typeface="Lato"/>
                <a:ea typeface="Arial;Arial"/>
              </a:rPr>
              <a:t>     </a:t>
            </a:r>
            <a:r>
              <a:rPr b="0" i="1" lang="en-PH" sz="2600" spc="-1" strike="noStrike">
                <a:solidFill>
                  <a:srgbClr val="000000"/>
                </a:solidFill>
                <a:latin typeface="Lato"/>
                <a:ea typeface="Arial;Arial"/>
              </a:rPr>
              <a:t>	</a:t>
            </a:r>
            <a:endParaRPr b="0" lang="en-PH" sz="2600" spc="-1" strike="noStrike">
              <a:latin typeface="Arial"/>
            </a:endParaRPr>
          </a:p>
        </p:txBody>
      </p:sp>
      <p:sp>
        <p:nvSpPr>
          <p:cNvPr id="138" name=""/>
          <p:cNvSpPr/>
          <p:nvPr/>
        </p:nvSpPr>
        <p:spPr>
          <a:xfrm>
            <a:off x="1260000" y="52956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
        <p:nvSpPr>
          <p:cNvPr id="139" name=""/>
          <p:cNvSpPr txBox="1"/>
          <p:nvPr/>
        </p:nvSpPr>
        <p:spPr>
          <a:xfrm>
            <a:off x="836280" y="4195080"/>
            <a:ext cx="10503720" cy="1420920"/>
          </a:xfrm>
          <a:prstGeom prst="rect">
            <a:avLst/>
          </a:prstGeom>
          <a:noFill/>
          <a:ln w="0">
            <a:noFill/>
          </a:ln>
        </p:spPr>
        <p:txBody>
          <a:bodyPr lIns="90000" rIns="90000" tIns="45000" bIns="45000" anchor="t">
            <a:noAutofit/>
          </a:bodyPr>
          <a:p>
            <a:pPr algn="just">
              <a:buNone/>
            </a:pPr>
            <a:r>
              <a:rPr b="0" i="1" lang="en-PH" sz="2600" spc="-1" strike="noStrike">
                <a:latin typeface="Lato"/>
                <a:ea typeface="AppleSystemUIFont"/>
              </a:rPr>
              <a:t>	</a:t>
            </a:r>
            <a:r>
              <a:rPr b="0" i="1" lang="en-PH" sz="2600" spc="-1" strike="noStrike">
                <a:latin typeface="Lato"/>
                <a:ea typeface="AppleSystemUIFont"/>
              </a:rPr>
              <a:t>Summit</a:t>
            </a:r>
            <a:r>
              <a:rPr b="0" lang="en-PH" sz="2600" spc="-1" strike="noStrike">
                <a:latin typeface="Lato"/>
                <a:ea typeface="AppleSystemUIFont"/>
              </a:rPr>
              <a:t> is the opposite of bottom, and peak is the opposite of base.</a:t>
            </a:r>
            <a:endParaRPr b="0" lang="en-PH" sz="2600" spc="-1" strike="noStrike">
              <a:latin typeface="Lato"/>
              <a:ea typeface="AppleSystemUIFont"/>
            </a:endParaRPr>
          </a:p>
        </p:txBody>
      </p:sp>
      <p:sp>
        <p:nvSpPr>
          <p:cNvPr id="140" name=""/>
          <p:cNvSpPr txBox="1"/>
          <p:nvPr/>
        </p:nvSpPr>
        <p:spPr>
          <a:xfrm>
            <a:off x="1260000" y="5046120"/>
            <a:ext cx="8819280" cy="533880"/>
          </a:xfrm>
          <a:prstGeom prst="rect">
            <a:avLst/>
          </a:prstGeom>
          <a:noFill/>
          <a:ln w="0">
            <a:noFill/>
          </a:ln>
        </p:spPr>
        <p:txBody>
          <a:bodyPr lIns="90000" rIns="90000" tIns="45000" bIns="45000" anchor="t">
            <a:noAutofit/>
          </a:bodyPr>
          <a:p>
            <a:pPr algn="just">
              <a:buNone/>
            </a:pPr>
            <a:r>
              <a:rPr b="0" lang="en-PH" sz="2600" spc="-1" strike="noStrike">
                <a:latin typeface="Lato"/>
                <a:ea typeface="AppleSystemUIFont"/>
              </a:rPr>
              <a:t>The given example shows that each pair is an </a:t>
            </a:r>
            <a:r>
              <a:rPr b="1" i="1" lang="en-PH" sz="2600" spc="-1" strike="noStrike">
                <a:latin typeface="Lato"/>
                <a:ea typeface="AppleSystemUIFont"/>
              </a:rPr>
              <a:t>antonym. </a:t>
            </a:r>
            <a:endParaRPr b="0" lang="en-PH" sz="26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080720" y="2340000"/>
            <a:ext cx="10079280" cy="29793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499"/>
              </a:spcBef>
              <a:spcAft>
                <a:spcPts val="499"/>
              </a:spcAft>
              <a:buNone/>
            </a:pPr>
            <a:r>
              <a:rPr b="1" lang="en-PH" sz="2400" spc="-1" strike="noStrike">
                <a:solidFill>
                  <a:srgbClr val="000000"/>
                </a:solidFill>
                <a:latin typeface="Lato"/>
                <a:ea typeface="Arial;Arial"/>
              </a:rPr>
              <a:t>	</a:t>
            </a:r>
            <a:r>
              <a:rPr b="1" lang="en-PH" sz="2400" spc="-1" strike="noStrike">
                <a:solidFill>
                  <a:srgbClr val="000000"/>
                </a:solidFill>
                <a:latin typeface="Lato"/>
                <a:ea typeface="Arial;Arial"/>
              </a:rPr>
              <a:t>Word classification </a:t>
            </a:r>
            <a:r>
              <a:rPr b="0" lang="en-PH" sz="2400" spc="-1" strike="noStrike">
                <a:solidFill>
                  <a:srgbClr val="000000"/>
                </a:solidFill>
                <a:latin typeface="Lato"/>
                <a:ea typeface="Arial;Arial"/>
              </a:rPr>
              <a:t>is simply grouping words together that have similarities or relations to one another. </a:t>
            </a:r>
            <a:endParaRPr b="0" lang="en-PH" sz="2400" spc="-1" strike="noStrike">
              <a:latin typeface="Arial"/>
            </a:endParaRPr>
          </a:p>
          <a:p>
            <a:pPr algn="just">
              <a:lnSpc>
                <a:spcPct val="100000"/>
              </a:lnSpc>
              <a:spcBef>
                <a:spcPts val="499"/>
              </a:spcBef>
              <a:spcAft>
                <a:spcPts val="499"/>
              </a:spcAft>
              <a:buNone/>
            </a:pPr>
            <a:endParaRPr b="0" lang="en-PH" sz="2400" spc="-1" strike="noStrike">
              <a:latin typeface="Arial"/>
            </a:endParaRPr>
          </a:p>
          <a:p>
            <a:pPr algn="just">
              <a:lnSpc>
                <a:spcPct val="100000"/>
              </a:lnSpc>
              <a:spcBef>
                <a:spcPts val="499"/>
              </a:spcBef>
              <a:spcAft>
                <a:spcPts val="499"/>
              </a:spcAft>
              <a:buNone/>
            </a:pPr>
            <a:r>
              <a:rPr b="0" lang="en-PH" sz="2400" spc="-1" strike="noStrike">
                <a:solidFill>
                  <a:srgbClr val="000000"/>
                </a:solidFill>
                <a:latin typeface="Lato"/>
                <a:ea typeface="Arial;Arial"/>
              </a:rPr>
              <a:t>Example: </a:t>
            </a:r>
            <a:endParaRPr b="0" lang="en-PH" sz="2400" spc="-1" strike="noStrike">
              <a:latin typeface="Arial"/>
            </a:endParaRPr>
          </a:p>
          <a:p>
            <a:pPr algn="just">
              <a:lnSpc>
                <a:spcPct val="100000"/>
              </a:lnSpc>
              <a:spcBef>
                <a:spcPts val="499"/>
              </a:spcBef>
              <a:spcAft>
                <a:spcPts val="499"/>
              </a:spcAft>
              <a:buNone/>
            </a:pPr>
            <a:r>
              <a:rPr b="0" i="1" lang="en-PH" sz="2400" spc="-1" strike="noStrike">
                <a:solidFill>
                  <a:srgbClr val="000000"/>
                </a:solidFill>
                <a:latin typeface="Lato"/>
                <a:ea typeface="Arial;Arial"/>
              </a:rPr>
              <a:t>	</a:t>
            </a:r>
            <a:r>
              <a:rPr b="0" i="1" lang="en-PH" sz="2400" spc="-1" strike="noStrike">
                <a:solidFill>
                  <a:srgbClr val="000000"/>
                </a:solidFill>
                <a:latin typeface="Lato"/>
                <a:ea typeface="Arial;Arial"/>
              </a:rPr>
              <a:t>	</a:t>
            </a:r>
            <a:r>
              <a:rPr b="0" i="1" lang="en-PH" sz="2400" spc="-1" strike="noStrike">
                <a:solidFill>
                  <a:srgbClr val="000000"/>
                </a:solidFill>
                <a:latin typeface="Lato"/>
                <a:ea typeface="Arial;Arial"/>
              </a:rPr>
              <a:t>     </a:t>
            </a:r>
            <a:r>
              <a:rPr b="0" i="1" lang="en-PH" sz="2400" spc="-1" strike="noStrike">
                <a:solidFill>
                  <a:srgbClr val="000000"/>
                </a:solidFill>
                <a:latin typeface="Lato"/>
                <a:ea typeface="Arial;Arial"/>
              </a:rPr>
              <a:t>Monday</a:t>
            </a:r>
            <a:r>
              <a:rPr b="0" lang="en-PH" sz="2400" spc="-1" strike="noStrike">
                <a:solidFill>
                  <a:srgbClr val="000000"/>
                </a:solidFill>
                <a:latin typeface="Lato"/>
                <a:ea typeface="Arial;Arial"/>
              </a:rPr>
              <a:t>, </a:t>
            </a:r>
            <a:r>
              <a:rPr b="0" i="1" lang="en-PH" sz="2400" spc="-1" strike="noStrike">
                <a:solidFill>
                  <a:srgbClr val="000000"/>
                </a:solidFill>
                <a:latin typeface="Lato"/>
                <a:ea typeface="Arial;Arial"/>
              </a:rPr>
              <a:t>Tuesday</a:t>
            </a:r>
            <a:r>
              <a:rPr b="0" lang="en-PH" sz="2400" spc="-1" strike="noStrike">
                <a:solidFill>
                  <a:srgbClr val="000000"/>
                </a:solidFill>
                <a:latin typeface="Lato"/>
                <a:ea typeface="Arial;Arial"/>
              </a:rPr>
              <a:t>, and </a:t>
            </a:r>
            <a:r>
              <a:rPr b="0" i="1" lang="en-PH" sz="2400" spc="-1" strike="noStrike">
                <a:solidFill>
                  <a:srgbClr val="000000"/>
                </a:solidFill>
                <a:latin typeface="Lato"/>
                <a:ea typeface="Arial;Arial"/>
              </a:rPr>
              <a:t>Wednesday -</a:t>
            </a:r>
            <a:r>
              <a:rPr b="0" lang="en-PH" sz="2400" spc="-1" strike="noStrike">
                <a:solidFill>
                  <a:srgbClr val="000000"/>
                </a:solidFill>
                <a:latin typeface="Lato"/>
                <a:ea typeface="Arial;Arial"/>
              </a:rPr>
              <a:t> </a:t>
            </a:r>
            <a:r>
              <a:rPr b="0" i="1" lang="en-PH" sz="2400" spc="-1" strike="noStrike">
                <a:solidFill>
                  <a:srgbClr val="000000"/>
                </a:solidFill>
                <a:latin typeface="Lato"/>
                <a:ea typeface="Arial;Arial"/>
              </a:rPr>
              <a:t>days of the week</a:t>
            </a:r>
            <a:r>
              <a:rPr b="0" lang="en-PH" sz="2400" spc="-1" strike="noStrike">
                <a:solidFill>
                  <a:srgbClr val="000000"/>
                </a:solidFill>
                <a:latin typeface="Lato"/>
                <a:ea typeface="Arial;Arial"/>
              </a:rPr>
              <a:t>. </a:t>
            </a:r>
            <a:endParaRPr b="0" lang="en-PH" sz="2400" spc="-1" strike="noStrike">
              <a:latin typeface="Arial"/>
            </a:endParaRPr>
          </a:p>
          <a:p>
            <a:pPr algn="just">
              <a:lnSpc>
                <a:spcPct val="100000"/>
              </a:lnSpc>
              <a:spcBef>
                <a:spcPts val="499"/>
              </a:spcBef>
              <a:spcAft>
                <a:spcPts val="499"/>
              </a:spcAft>
              <a:buNone/>
            </a:pPr>
            <a:r>
              <a:rPr b="0" i="1" lang="en-PH" sz="2400" spc="-1" strike="noStrike">
                <a:solidFill>
                  <a:srgbClr val="000000"/>
                </a:solidFill>
                <a:latin typeface="Lato"/>
                <a:ea typeface="Arial;Arial"/>
              </a:rPr>
              <a:t>               </a:t>
            </a:r>
            <a:r>
              <a:rPr b="0" i="1" lang="en-PH" sz="2400" spc="-1" strike="noStrike">
                <a:solidFill>
                  <a:srgbClr val="000000"/>
                </a:solidFill>
                <a:latin typeface="Lato"/>
                <a:ea typeface="Arial;Arial"/>
              </a:rPr>
              <a:t>shirt, blouse, </a:t>
            </a:r>
            <a:r>
              <a:rPr b="0" lang="en-PH" sz="2400" spc="-1" strike="noStrike">
                <a:solidFill>
                  <a:srgbClr val="000000"/>
                </a:solidFill>
                <a:latin typeface="Lato"/>
                <a:ea typeface="Arial;Arial"/>
              </a:rPr>
              <a:t>and </a:t>
            </a:r>
            <a:r>
              <a:rPr b="0" i="1" lang="en-PH" sz="2400" spc="-1" strike="noStrike">
                <a:solidFill>
                  <a:srgbClr val="000000"/>
                </a:solidFill>
                <a:latin typeface="Lato"/>
                <a:ea typeface="Arial;Arial"/>
              </a:rPr>
              <a:t>polo - </a:t>
            </a:r>
            <a:r>
              <a:rPr b="0" lang="en-PH" sz="2400" spc="-1" strike="noStrike">
                <a:solidFill>
                  <a:srgbClr val="000000"/>
                </a:solidFill>
                <a:latin typeface="Lato"/>
                <a:ea typeface="Arial;Arial"/>
              </a:rPr>
              <a:t> </a:t>
            </a:r>
            <a:r>
              <a:rPr b="0" i="1" lang="en-PH" sz="2400" spc="-1" strike="noStrike">
                <a:solidFill>
                  <a:srgbClr val="000000"/>
                </a:solidFill>
                <a:latin typeface="Lato"/>
                <a:ea typeface="Arial;Arial"/>
              </a:rPr>
              <a:t>clothes.</a:t>
            </a:r>
            <a:endParaRPr b="0" lang="en-PH" sz="2400" spc="-1" strike="noStrike">
              <a:latin typeface="Arial"/>
            </a:endParaRPr>
          </a:p>
        </p:txBody>
      </p:sp>
      <p:sp>
        <p:nvSpPr>
          <p:cNvPr id="142" name=""/>
          <p:cNvSpPr/>
          <p:nvPr/>
        </p:nvSpPr>
        <p:spPr>
          <a:xfrm>
            <a:off x="1260000" y="70956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80000" y="2205720"/>
            <a:ext cx="10259280" cy="3194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Directions: Read each sentence. Choose the letter of the correct                          answer.</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1.Which among the groups do the instruments </a:t>
            </a:r>
            <a:r>
              <a:rPr b="0" i="1" lang="en-PH" sz="2600" spc="-1" strike="noStrike">
                <a:solidFill>
                  <a:srgbClr val="000000"/>
                </a:solidFill>
                <a:latin typeface="AppleSystemUIFontItalic"/>
                <a:ea typeface="AppleSystemUIFontItalic"/>
              </a:rPr>
              <a:t>violin</a:t>
            </a:r>
            <a:r>
              <a:rPr b="0" lang="en-PH" sz="2600" spc="-1" strike="noStrike">
                <a:solidFill>
                  <a:srgbClr val="000000"/>
                </a:solidFill>
                <a:latin typeface="AppleSystemUIFont"/>
                <a:ea typeface="AppleSystemUIFont"/>
              </a:rPr>
              <a:t>, </a:t>
            </a:r>
            <a:r>
              <a:rPr b="0" i="1" lang="en-PH" sz="2600" spc="-1" strike="noStrike">
                <a:solidFill>
                  <a:srgbClr val="000000"/>
                </a:solidFill>
                <a:latin typeface="AppleSystemUIFontItalic"/>
                <a:ea typeface="AppleSystemUIFontItalic"/>
              </a:rPr>
              <a:t>viola</a:t>
            </a:r>
            <a:r>
              <a:rPr b="0" lang="en-PH" sz="2600" spc="-1" strike="noStrike">
                <a:solidFill>
                  <a:srgbClr val="000000"/>
                </a:solidFill>
                <a:latin typeface="AppleSystemUIFont"/>
                <a:ea typeface="AppleSystemUIFont"/>
              </a:rPr>
              <a:t>, and </a:t>
            </a:r>
            <a:r>
              <a:rPr b="0" i="1" lang="en-PH" sz="2600" spc="-1" strike="noStrike">
                <a:solidFill>
                  <a:srgbClr val="000000"/>
                </a:solidFill>
                <a:latin typeface="AppleSystemUIFontItalic"/>
                <a:ea typeface="AppleSystemUIFontItalic"/>
              </a:rPr>
              <a:t>cello    </a:t>
            </a:r>
            <a:r>
              <a:rPr b="0" lang="en-PH" sz="2600" spc="-1" strike="noStrike">
                <a:solidFill>
                  <a:srgbClr val="000000"/>
                </a:solidFill>
                <a:latin typeface="AppleSystemUIFont"/>
                <a:ea typeface="AppleSystemUIFont"/>
              </a:rPr>
              <a:t>belong to?</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A. brass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C. string </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B. percussion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D. woodwind  </a:t>
            </a:r>
            <a:endParaRPr b="0" lang="en-PH" sz="2600" spc="-1" strike="noStrike">
              <a:latin typeface="Arial"/>
              <a:ea typeface="PingFang SC"/>
            </a:endParaRPr>
          </a:p>
        </p:txBody>
      </p:sp>
      <p:sp>
        <p:nvSpPr>
          <p:cNvPr id="144" name=""/>
          <p:cNvSpPr/>
          <p:nvPr/>
        </p:nvSpPr>
        <p:spPr>
          <a:xfrm>
            <a:off x="1260000" y="52992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80000" y="1845000"/>
            <a:ext cx="10079280" cy="4521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endParaRPr b="0" lang="en-PH" sz="1800" spc="-1" strike="noStrike">
              <a:latin typeface="Arial"/>
            </a:endParaRPr>
          </a:p>
          <a:p>
            <a:pPr algn="just">
              <a:lnSpc>
                <a:spcPct val="100000"/>
              </a:lnSpc>
              <a:buNone/>
            </a:pPr>
            <a:r>
              <a:rPr b="0" lang="en-PH" sz="2600" spc="-1" strike="noStrike">
                <a:solidFill>
                  <a:srgbClr val="000000"/>
                </a:solidFill>
                <a:latin typeface="Lato"/>
                <a:ea typeface="AppleSystemUIFont"/>
              </a:rPr>
              <a:t>2.  Which among the groups do the words </a:t>
            </a:r>
            <a:r>
              <a:rPr b="0" i="1" lang="en-PH" sz="2600" spc="-1" strike="noStrike">
                <a:solidFill>
                  <a:srgbClr val="000000"/>
                </a:solidFill>
                <a:latin typeface="Lato"/>
                <a:ea typeface="AppleSystemUIFontItalic"/>
              </a:rPr>
              <a:t>always</a:t>
            </a:r>
            <a:r>
              <a:rPr b="0" lang="en-PH" sz="2600" spc="-1" strike="noStrike">
                <a:solidFill>
                  <a:srgbClr val="000000"/>
                </a:solidFill>
                <a:latin typeface="Lato"/>
                <a:ea typeface="AppleSystemUIFont"/>
              </a:rPr>
              <a:t>, </a:t>
            </a:r>
            <a:r>
              <a:rPr b="0" i="1" lang="en-PH" sz="2600" spc="-1" strike="noStrike">
                <a:solidFill>
                  <a:srgbClr val="000000"/>
                </a:solidFill>
                <a:latin typeface="Lato"/>
                <a:ea typeface="AppleSystemUIFontItalic"/>
              </a:rPr>
              <a:t>often</a:t>
            </a:r>
            <a:r>
              <a:rPr b="0" lang="en-PH" sz="2600" spc="-1" strike="noStrike">
                <a:solidFill>
                  <a:srgbClr val="000000"/>
                </a:solidFill>
                <a:latin typeface="Lato"/>
                <a:ea typeface="AppleSystemUIFont"/>
              </a:rPr>
              <a:t>, and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i="1" lang="en-PH" sz="2600" spc="-1" strike="noStrike">
                <a:solidFill>
                  <a:srgbClr val="000000"/>
                </a:solidFill>
                <a:latin typeface="Lato"/>
                <a:ea typeface="AppleSystemUIFontItalic"/>
              </a:rPr>
              <a:t>requently </a:t>
            </a:r>
            <a:r>
              <a:rPr b="0" lang="en-PH" sz="2600" spc="-1" strike="noStrike">
                <a:solidFill>
                  <a:srgbClr val="000000"/>
                </a:solidFill>
                <a:latin typeface="Lato"/>
                <a:ea typeface="AppleSystemUIFont"/>
              </a:rPr>
              <a:t>belong to?</a:t>
            </a:r>
            <a:endParaRPr b="0" lang="en-PH" sz="2600" spc="-1" strike="noStrike">
              <a:latin typeface="Arial"/>
            </a:endParaRPr>
          </a:p>
          <a:p>
            <a:pPr algn="just">
              <a:lnSpc>
                <a:spcPct val="100000"/>
              </a:lnSpc>
              <a:buNone/>
            </a:pP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A. adjectives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C. nouns</a:t>
            </a:r>
            <a:endParaRPr b="0" lang="en-PH" sz="2600" spc="-1" strike="noStrike">
              <a:latin typeface="Arial"/>
            </a:endParaRPr>
          </a:p>
          <a:p>
            <a:pPr>
              <a:lnSpc>
                <a:spcPct val="100000"/>
              </a:lnSpc>
              <a:buNone/>
            </a:pP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B. adverbs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	</a:t>
            </a:r>
            <a:r>
              <a:rPr b="0" lang="en-PH" sz="2600" spc="-1" strike="noStrike">
                <a:solidFill>
                  <a:srgbClr val="000000"/>
                </a:solidFill>
                <a:latin typeface="Lato"/>
                <a:ea typeface="AppleSystemUIFont"/>
              </a:rPr>
              <a:t>D. verbs </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3.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Which of the following does not belong to the group?</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A. soap</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C. shampoo</a:t>
            </a:r>
            <a:endParaRPr b="0" lang="en-PH" sz="2600" spc="-1" strike="noStrike">
              <a:latin typeface="Arial"/>
            </a:endParaRPr>
          </a:p>
          <a:p>
            <a:pPr>
              <a:lnSpc>
                <a:spcPct val="100000"/>
              </a:lnSpc>
              <a:buNone/>
            </a:pP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B. lipstick</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a:t>
            </a:r>
            <a:r>
              <a:rPr b="0" lang="en-PH" sz="2600" spc="-1" strike="noStrike">
                <a:solidFill>
                  <a:srgbClr val="000000"/>
                </a:solidFill>
                <a:latin typeface="Arial"/>
                <a:ea typeface="AppleSystemUIFont"/>
              </a:rPr>
              <a:t>     D. toothpaste</a:t>
            </a:r>
            <a:endParaRPr b="0" lang="en-PH" sz="2600" spc="-1" strike="noStrike">
              <a:latin typeface="Arial"/>
            </a:endParaRPr>
          </a:p>
          <a:p>
            <a:pPr>
              <a:lnSpc>
                <a:spcPct val="100000"/>
              </a:lnSpc>
              <a:buNone/>
            </a:pPr>
            <a:endParaRPr b="0" lang="en-PH" sz="2600" spc="-1" strike="noStrike">
              <a:latin typeface="Arial"/>
            </a:endParaRPr>
          </a:p>
          <a:p>
            <a:pPr>
              <a:lnSpc>
                <a:spcPct val="100000"/>
              </a:lnSpc>
              <a:buNone/>
            </a:pPr>
            <a:endParaRPr b="0" lang="en-PH" sz="2600" spc="-1" strike="noStrike">
              <a:latin typeface="Arial"/>
            </a:endParaRPr>
          </a:p>
        </p:txBody>
      </p:sp>
      <p:sp>
        <p:nvSpPr>
          <p:cNvPr id="146" name=""/>
          <p:cNvSpPr/>
          <p:nvPr/>
        </p:nvSpPr>
        <p:spPr>
          <a:xfrm>
            <a:off x="1213200" y="63792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080000" y="1845720"/>
            <a:ext cx="10259280" cy="3194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endParaRPr b="0" lang="en-PH" sz="18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Directions: Read each sentence. Choose the letter of the correct                          answer.</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1.Which among the groups do the instruments </a:t>
            </a:r>
            <a:r>
              <a:rPr b="0" i="1" lang="en-PH" sz="2600" spc="-1" strike="noStrike">
                <a:solidFill>
                  <a:srgbClr val="000000"/>
                </a:solidFill>
                <a:latin typeface="AppleSystemUIFontItalic"/>
                <a:ea typeface="AppleSystemUIFontItalic"/>
              </a:rPr>
              <a:t>violin</a:t>
            </a:r>
            <a:r>
              <a:rPr b="0" lang="en-PH" sz="2600" spc="-1" strike="noStrike">
                <a:solidFill>
                  <a:srgbClr val="000000"/>
                </a:solidFill>
                <a:latin typeface="AppleSystemUIFont"/>
                <a:ea typeface="AppleSystemUIFont"/>
              </a:rPr>
              <a:t>, </a:t>
            </a:r>
            <a:r>
              <a:rPr b="0" i="1" lang="en-PH" sz="2600" spc="-1" strike="noStrike">
                <a:solidFill>
                  <a:srgbClr val="000000"/>
                </a:solidFill>
                <a:latin typeface="AppleSystemUIFontItalic"/>
                <a:ea typeface="AppleSystemUIFontItalic"/>
              </a:rPr>
              <a:t>viola</a:t>
            </a:r>
            <a:r>
              <a:rPr b="0" lang="en-PH" sz="2600" spc="-1" strike="noStrike">
                <a:solidFill>
                  <a:srgbClr val="000000"/>
                </a:solidFill>
                <a:latin typeface="AppleSystemUIFont"/>
                <a:ea typeface="AppleSystemUIFont"/>
              </a:rPr>
              <a:t>, and </a:t>
            </a:r>
            <a:r>
              <a:rPr b="0" i="1" lang="en-PH" sz="2600" spc="-1" strike="noStrike">
                <a:solidFill>
                  <a:srgbClr val="000000"/>
                </a:solidFill>
                <a:latin typeface="AppleSystemUIFontItalic"/>
                <a:ea typeface="AppleSystemUIFontItalic"/>
              </a:rPr>
              <a:t>cello    </a:t>
            </a:r>
            <a:r>
              <a:rPr b="0" lang="en-PH" sz="2600" spc="-1" strike="noStrike">
                <a:solidFill>
                  <a:srgbClr val="000000"/>
                </a:solidFill>
                <a:latin typeface="AppleSystemUIFont"/>
                <a:ea typeface="AppleSystemUIFont"/>
              </a:rPr>
              <a:t>belong to?</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A. brass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highlight>
                  <a:srgbClr val="ffff00"/>
                </a:highlight>
                <a:latin typeface="AppleSystemUIFont"/>
                <a:ea typeface="AppleSystemUIFont"/>
              </a:rPr>
              <a:t>C. string</a:t>
            </a:r>
            <a:r>
              <a:rPr b="0" lang="en-PH" sz="2600" spc="-1" strike="noStrike">
                <a:solidFill>
                  <a:srgbClr val="000000"/>
                </a:solidFill>
                <a:latin typeface="AppleSystemUIFont"/>
                <a:ea typeface="AppleSystemUIFont"/>
              </a:rPr>
              <a:t> </a:t>
            </a:r>
            <a:endParaRPr b="0" lang="en-PH" sz="2600" spc="-1" strike="noStrike">
              <a:latin typeface="Arial"/>
              <a:ea typeface="PingFang SC"/>
            </a:endParaRPr>
          </a:p>
          <a:p>
            <a:pPr algn="just">
              <a:lnSpc>
                <a:spcPct val="100000"/>
              </a:lnSpc>
              <a:spcBef>
                <a:spcPts val="567"/>
              </a:spcBef>
              <a:spcAft>
                <a:spcPts val="567"/>
              </a:spcAft>
              <a:buNone/>
            </a:pP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B. percussion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	</a:t>
            </a:r>
            <a:r>
              <a:rPr b="0" lang="en-PH" sz="2600" spc="-1" strike="noStrike">
                <a:solidFill>
                  <a:srgbClr val="000000"/>
                </a:solidFill>
                <a:latin typeface="AppleSystemUIFont"/>
                <a:ea typeface="AppleSystemUIFont"/>
              </a:rPr>
              <a:t>D. woodwind  </a:t>
            </a:r>
            <a:endParaRPr b="0" lang="en-PH" sz="2600" spc="-1" strike="noStrike">
              <a:latin typeface="Arial"/>
              <a:ea typeface="PingFang SC"/>
            </a:endParaRPr>
          </a:p>
        </p:txBody>
      </p:sp>
      <p:sp>
        <p:nvSpPr>
          <p:cNvPr id="148" name=""/>
          <p:cNvSpPr/>
          <p:nvPr/>
        </p:nvSpPr>
        <p:spPr>
          <a:xfrm>
            <a:off x="1260000" y="529920"/>
            <a:ext cx="9046800" cy="1090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AppleSystemUIFontBold"/>
              </a:rPr>
              <a:t>Using Word Association and Classification to Get the Meaning of Words</a:t>
            </a:r>
            <a:endParaRPr b="0" lang="en-PH" sz="2800" spc="-1" strike="noStrike">
              <a:latin typeface="Arial"/>
            </a:endParaRPr>
          </a:p>
        </p:txBody>
      </p:sp>
      <p:sp>
        <p:nvSpPr>
          <p:cNvPr id="149" name=""/>
          <p:cNvSpPr txBox="1"/>
          <p:nvPr/>
        </p:nvSpPr>
        <p:spPr>
          <a:xfrm>
            <a:off x="4104000" y="1495800"/>
            <a:ext cx="3323880" cy="520200"/>
          </a:xfrm>
          <a:prstGeom prst="rect">
            <a:avLst/>
          </a:prstGeom>
          <a:noFill/>
          <a:ln w="0">
            <a:noFill/>
          </a:ln>
        </p:spPr>
        <p:txBody>
          <a:bodyPr lIns="90000" rIns="90000" tIns="45000" bIns="45000" anchor="t">
            <a:noAutofit/>
          </a:bodyPr>
          <a:p>
            <a:pPr algn="ctr">
              <a:buNone/>
            </a:pPr>
            <a:r>
              <a:rPr b="1" lang="en-PH" sz="2400" spc="-1" strike="noStrike">
                <a:solidFill>
                  <a:srgbClr val="c9211e"/>
                </a:solidFill>
                <a:latin typeface="AppleSystemUIFont"/>
                <a:ea typeface="AppleSystemUIFont"/>
              </a:rPr>
              <a:t>ANSWER KEY</a:t>
            </a:r>
            <a:endParaRPr b="1" lang="en-PH"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701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2023-07-10T10:17:17Z</dcterms:modified>
  <cp:revision>53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