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920" cy="618840"/>
          </a:xfrm>
          <a:prstGeom prst="rect">
            <a:avLst/>
          </a:prstGeom>
          <a:ln w="0">
            <a:noFill/>
          </a:ln>
        </p:spPr>
      </p:pic>
      <p:sp>
        <p:nvSpPr>
          <p:cNvPr id="43" name="Rectangle 7"/>
          <p:cNvSpPr/>
          <p:nvPr/>
        </p:nvSpPr>
        <p:spPr>
          <a:xfrm>
            <a:off x="10868760" y="0"/>
            <a:ext cx="954360" cy="9543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8440" cy="1018440"/>
          </a:xfrm>
          <a:prstGeom prst="rect">
            <a:avLst/>
          </a:prstGeom>
          <a:ln w="0">
            <a:noFill/>
          </a:ln>
        </p:spPr>
      </p:pic>
      <p:sp>
        <p:nvSpPr>
          <p:cNvPr id="45"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240" cy="3368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215960" y="2864880"/>
            <a:ext cx="773568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Circuit and Circuit Elements</a:t>
            </a:r>
            <a:r>
              <a:rPr b="1" lang="en-US" sz="4000" spc="-1" strike="noStrike">
                <a:solidFill>
                  <a:srgbClr val="ffffff"/>
                </a:solidFill>
                <a:latin typeface="Lato"/>
                <a:ea typeface="PingFang SC"/>
              </a:rPr>
              <a:t> </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7560000" y="5400000"/>
            <a:ext cx="2872800" cy="339120"/>
          </a:xfrm>
          <a:prstGeom prst="rect">
            <a:avLst/>
          </a:prstGeom>
          <a:noFill/>
          <a:ln w="0">
            <a:noFill/>
          </a:ln>
        </p:spPr>
        <p:style>
          <a:lnRef idx="0"/>
          <a:fillRef idx="0"/>
          <a:effectRef idx="0"/>
          <a:fontRef idx="minor"/>
        </p:style>
      </p:sp>
      <p:sp>
        <p:nvSpPr>
          <p:cNvPr id="193" name=""/>
          <p:cNvSpPr/>
          <p:nvPr/>
        </p:nvSpPr>
        <p:spPr>
          <a:xfrm>
            <a:off x="10260000" y="5746320"/>
            <a:ext cx="173520" cy="339120"/>
          </a:xfrm>
          <a:prstGeom prst="rect">
            <a:avLst/>
          </a:prstGeom>
          <a:noFill/>
          <a:ln w="0">
            <a:noFill/>
          </a:ln>
        </p:spPr>
        <p:style>
          <a:lnRef idx="0"/>
          <a:fillRef idx="0"/>
          <a:effectRef idx="0"/>
          <a:fontRef idx="minor"/>
        </p:style>
      </p:sp>
      <p:sp>
        <p:nvSpPr>
          <p:cNvPr id="194" name=""/>
          <p:cNvSpPr/>
          <p:nvPr/>
        </p:nvSpPr>
        <p:spPr>
          <a:xfrm>
            <a:off x="427680" y="2520000"/>
            <a:ext cx="11336760" cy="179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electrical circuits in a house have a parallel connection. As you turn on more appliances, there is a corresponding increase in the total electrical current in the house circuits. Looking at the illustration below, a</a:t>
            </a:r>
            <a:r>
              <a:rPr b="1" lang="en-PH" sz="1800" spc="-1" strike="noStrike">
                <a:solidFill>
                  <a:srgbClr val="000000"/>
                </a:solidFill>
                <a:latin typeface="Lato"/>
                <a:ea typeface="DejaVu Sans"/>
              </a:rPr>
              <a:t> fuse</a:t>
            </a:r>
            <a:r>
              <a:rPr b="0" lang="en-PH" sz="1800" spc="-1" strike="noStrike">
                <a:solidFill>
                  <a:srgbClr val="000000"/>
                </a:solidFill>
                <a:latin typeface="Lato"/>
                <a:ea typeface="DejaVu Sans"/>
              </a:rPr>
              <a:t> or a</a:t>
            </a:r>
            <a:r>
              <a:rPr b="1" lang="en-PH" sz="1800" spc="-1" strike="noStrike">
                <a:solidFill>
                  <a:srgbClr val="000000"/>
                </a:solidFill>
                <a:latin typeface="Lato"/>
                <a:ea typeface="DejaVu Sans"/>
              </a:rPr>
              <a:t> circuit breaker</a:t>
            </a:r>
            <a:r>
              <a:rPr b="0" lang="en-PH" sz="1800" spc="-1" strike="noStrike">
                <a:solidFill>
                  <a:srgbClr val="000000"/>
                </a:solidFill>
                <a:latin typeface="Lato"/>
                <a:ea typeface="DejaVu Sans"/>
              </a:rPr>
              <a:t> put in series limits the total current through any particular circuit. The main fuse limits the total current from the transmission line into the house. The house is thereby protected from overloading circuits.</a:t>
            </a:r>
            <a:endParaRPr b="0" lang="en-PH" sz="1800" spc="-1" strike="noStrike">
              <a:latin typeface="Lato"/>
            </a:endParaRPr>
          </a:p>
        </p:txBody>
      </p:sp>
      <p:sp>
        <p:nvSpPr>
          <p:cNvPr id="195"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
          <p:cNvSpPr/>
          <p:nvPr/>
        </p:nvSpPr>
        <p:spPr>
          <a:xfrm>
            <a:off x="7560000" y="5400000"/>
            <a:ext cx="2872800" cy="339120"/>
          </a:xfrm>
          <a:prstGeom prst="rect">
            <a:avLst/>
          </a:prstGeom>
          <a:noFill/>
          <a:ln w="0">
            <a:noFill/>
          </a:ln>
        </p:spPr>
        <p:style>
          <a:lnRef idx="0"/>
          <a:fillRef idx="0"/>
          <a:effectRef idx="0"/>
          <a:fontRef idx="minor"/>
        </p:style>
      </p:sp>
      <p:sp>
        <p:nvSpPr>
          <p:cNvPr id="197" name=""/>
          <p:cNvSpPr/>
          <p:nvPr/>
        </p:nvSpPr>
        <p:spPr>
          <a:xfrm>
            <a:off x="10260000" y="5746320"/>
            <a:ext cx="173520" cy="339120"/>
          </a:xfrm>
          <a:prstGeom prst="rect">
            <a:avLst/>
          </a:prstGeom>
          <a:noFill/>
          <a:ln w="0">
            <a:noFill/>
          </a:ln>
        </p:spPr>
        <p:style>
          <a:lnRef idx="0"/>
          <a:fillRef idx="0"/>
          <a:effectRef idx="0"/>
          <a:fontRef idx="minor"/>
        </p:style>
      </p:sp>
      <p:sp>
        <p:nvSpPr>
          <p:cNvPr id="198" name=""/>
          <p:cNvSpPr/>
          <p:nvPr/>
        </p:nvSpPr>
        <p:spPr>
          <a:xfrm>
            <a:off x="517680" y="1620000"/>
            <a:ext cx="11156760" cy="16185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Switches</a:t>
            </a:r>
            <a:r>
              <a:rPr b="0" lang="en-PH" sz="1800" spc="-1" strike="noStrike">
                <a:solidFill>
                  <a:srgbClr val="000000"/>
                </a:solidFill>
                <a:latin typeface="Lato"/>
                <a:ea typeface="DejaVu Sans"/>
              </a:rPr>
              <a:t> are devices that create a short circuit or an open circuit, depending on the position of the switch. A typical light switch is ON when a short circuit is present, that is, the current flows through the switch and bulbs light up. The switch is OFF when there is an open circuit, meaning the current does not flow and the lights go out. The switch functions as a wire when it is ON; as such, when the switch is OFF, there is no connection.</a:t>
            </a:r>
            <a:endParaRPr b="0" lang="en-PH" sz="1800" spc="-1" strike="noStrike">
              <a:latin typeface="Lato"/>
            </a:endParaRPr>
          </a:p>
        </p:txBody>
      </p:sp>
      <p:pic>
        <p:nvPicPr>
          <p:cNvPr id="199" name="" descr=""/>
          <p:cNvPicPr/>
          <p:nvPr/>
        </p:nvPicPr>
        <p:blipFill>
          <a:blip r:embed="rId1"/>
          <a:stretch/>
        </p:blipFill>
        <p:spPr>
          <a:xfrm>
            <a:off x="3790080" y="3418920"/>
            <a:ext cx="4489920" cy="2557080"/>
          </a:xfrm>
          <a:prstGeom prst="rect">
            <a:avLst/>
          </a:prstGeom>
          <a:ln cap="rnd" w="19080">
            <a:solidFill>
              <a:srgbClr val="000000"/>
            </a:solidFill>
            <a:prstDash val="lgDash"/>
            <a:round/>
          </a:ln>
        </p:spPr>
      </p:pic>
      <p:sp>
        <p:nvSpPr>
          <p:cNvPr id="200"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7560000" y="5400000"/>
            <a:ext cx="2872800" cy="339120"/>
          </a:xfrm>
          <a:prstGeom prst="rect">
            <a:avLst/>
          </a:prstGeom>
          <a:noFill/>
          <a:ln w="0">
            <a:noFill/>
          </a:ln>
        </p:spPr>
        <p:style>
          <a:lnRef idx="0"/>
          <a:fillRef idx="0"/>
          <a:effectRef idx="0"/>
          <a:fontRef idx="minor"/>
        </p:style>
      </p:sp>
      <p:sp>
        <p:nvSpPr>
          <p:cNvPr id="202" name=""/>
          <p:cNvSpPr/>
          <p:nvPr/>
        </p:nvSpPr>
        <p:spPr>
          <a:xfrm>
            <a:off x="10260000" y="5746320"/>
            <a:ext cx="173520" cy="339120"/>
          </a:xfrm>
          <a:prstGeom prst="rect">
            <a:avLst/>
          </a:prstGeom>
          <a:noFill/>
          <a:ln w="0">
            <a:noFill/>
          </a:ln>
        </p:spPr>
        <p:style>
          <a:lnRef idx="0"/>
          <a:fillRef idx="0"/>
          <a:effectRef idx="0"/>
          <a:fontRef idx="minor"/>
        </p:style>
      </p:sp>
      <p:sp>
        <p:nvSpPr>
          <p:cNvPr id="203" name=""/>
          <p:cNvSpPr/>
          <p:nvPr/>
        </p:nvSpPr>
        <p:spPr>
          <a:xfrm>
            <a:off x="2932920" y="36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DejaVu Sans"/>
              </a:rPr>
              <a:t>Circuit and Circuit Elements</a:t>
            </a:r>
            <a:endParaRPr b="0" lang="en-PH" sz="3200" spc="-1" strike="noStrike">
              <a:latin typeface="Arial"/>
            </a:endParaRPr>
          </a:p>
        </p:txBody>
      </p:sp>
      <p:sp>
        <p:nvSpPr>
          <p:cNvPr id="204" name=""/>
          <p:cNvSpPr/>
          <p:nvPr/>
        </p:nvSpPr>
        <p:spPr>
          <a:xfrm>
            <a:off x="875880" y="3528000"/>
            <a:ext cx="10440000" cy="19800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Font typeface="Symbol" charset="2"/>
              <a:buChar char=""/>
            </a:pPr>
            <a:r>
              <a:rPr b="0" lang="en-PH" sz="1800" spc="-1" strike="noStrike">
                <a:solidFill>
                  <a:srgbClr val="000000"/>
                </a:solidFill>
                <a:latin typeface="Lato"/>
                <a:ea typeface="DejaVu Sans"/>
              </a:rPr>
              <a:t>Never handle electrical appliances when you or your hands are wet or if you are standing in water.</a:t>
            </a:r>
            <a:endParaRPr b="0" lang="en-PH" sz="1800" spc="-1" strike="noStrike">
              <a:latin typeface="Lato"/>
            </a:endParaRPr>
          </a:p>
          <a:p>
            <a:pPr marL="216000" indent="-216000" algn="just">
              <a:lnSpc>
                <a:spcPct val="115000"/>
              </a:lnSpc>
              <a:buClr>
                <a:srgbClr val="000000"/>
              </a:buClr>
              <a:buFont typeface="Symbol" charset="2"/>
              <a:buChar char=""/>
            </a:pPr>
            <a:r>
              <a:rPr b="0" lang="en-PH" sz="1800" spc="-1" strike="noStrike">
                <a:solidFill>
                  <a:srgbClr val="000000"/>
                </a:solidFill>
                <a:latin typeface="Lato"/>
                <a:ea typeface="_x005F_x001e_­èþ"/>
              </a:rPr>
              <a:t>Never stick your fingers or any object other than a plug into an electrical outlet.</a:t>
            </a:r>
            <a:endParaRPr b="0" lang="en-PH" sz="1800" spc="-1" strike="noStrike">
              <a:latin typeface="Lato"/>
            </a:endParaRPr>
          </a:p>
          <a:p>
            <a:pPr marL="216000" indent="-216000" algn="just">
              <a:lnSpc>
                <a:spcPct val="115000"/>
              </a:lnSpc>
              <a:buClr>
                <a:srgbClr val="000000"/>
              </a:buClr>
              <a:buFont typeface="Symbol" charset="2"/>
              <a:buChar char=""/>
            </a:pPr>
            <a:r>
              <a:rPr b="0" lang="en-PH" sz="1800" spc="-1" strike="noStrike">
                <a:solidFill>
                  <a:srgbClr val="000000"/>
                </a:solidFill>
                <a:latin typeface="Lato"/>
                <a:ea typeface="_x005F_x001e_­èþ"/>
              </a:rPr>
              <a:t>Always unplug an electrical appliance before attempting to open or repair it.</a:t>
            </a:r>
            <a:endParaRPr b="0" lang="en-PH" sz="1800" spc="-1" strike="noStrike">
              <a:latin typeface="Lato"/>
            </a:endParaRPr>
          </a:p>
          <a:p>
            <a:pPr marL="216000" indent="-216000" algn="just">
              <a:lnSpc>
                <a:spcPct val="115000"/>
              </a:lnSpc>
              <a:buClr>
                <a:srgbClr val="000000"/>
              </a:buClr>
              <a:buFont typeface="Symbol" charset="2"/>
              <a:buChar char=""/>
            </a:pPr>
            <a:r>
              <a:rPr b="0" lang="en-PH" sz="1800" spc="-1" strike="noStrike">
                <a:solidFill>
                  <a:srgbClr val="000000"/>
                </a:solidFill>
                <a:latin typeface="Lato"/>
                <a:ea typeface="_x005F_x001e_­èþ"/>
              </a:rPr>
              <a:t>Never overload a circuit by plugging in too many appliances to it.</a:t>
            </a:r>
            <a:endParaRPr b="0" lang="en-PH" sz="1800" spc="-1" strike="noStrike">
              <a:latin typeface="Lato"/>
            </a:endParaRPr>
          </a:p>
          <a:p>
            <a:pPr marL="216000" indent="-216000" algn="just">
              <a:lnSpc>
                <a:spcPct val="115000"/>
              </a:lnSpc>
              <a:buClr>
                <a:srgbClr val="000000"/>
              </a:buClr>
              <a:buFont typeface="Symbol" charset="2"/>
              <a:buChar char=""/>
            </a:pPr>
            <a:r>
              <a:rPr b="0" lang="en-PH" sz="1800" spc="-1" strike="noStrike">
                <a:solidFill>
                  <a:srgbClr val="000000"/>
                </a:solidFill>
                <a:latin typeface="Lato"/>
                <a:ea typeface="_x005F_x001e_­èþ"/>
              </a:rPr>
              <a:t>Never touch wires on power poles or wires that have fallen.</a:t>
            </a:r>
            <a:endParaRPr b="0" lang="en-PH" sz="1800" spc="-1" strike="noStrike">
              <a:latin typeface="Lato"/>
            </a:endParaRPr>
          </a:p>
          <a:p>
            <a:pPr marL="216000" indent="-216000" algn="just">
              <a:lnSpc>
                <a:spcPct val="115000"/>
              </a:lnSpc>
              <a:buClr>
                <a:srgbClr val="000000"/>
              </a:buClr>
              <a:buFont typeface="Symbol" charset="2"/>
              <a:buChar char=""/>
            </a:pPr>
            <a:r>
              <a:rPr b="0" lang="en-PH" sz="1800" spc="-1" strike="noStrike">
                <a:solidFill>
                  <a:srgbClr val="000000"/>
                </a:solidFill>
                <a:latin typeface="Lato"/>
                <a:ea typeface="_x005F_x001e_­èþ"/>
              </a:rPr>
              <a:t>Never use broken or frayed wires.</a:t>
            </a:r>
            <a:endParaRPr b="0" lang="en-PH" sz="1800" spc="-1" strike="noStrike">
              <a:latin typeface="Lato"/>
            </a:endParaRPr>
          </a:p>
        </p:txBody>
      </p:sp>
      <p:sp>
        <p:nvSpPr>
          <p:cNvPr id="205" name=""/>
          <p:cNvSpPr txBox="1"/>
          <p:nvPr/>
        </p:nvSpPr>
        <p:spPr>
          <a:xfrm>
            <a:off x="515880" y="2448000"/>
            <a:ext cx="11160000" cy="1080000"/>
          </a:xfrm>
          <a:prstGeom prst="rect">
            <a:avLst/>
          </a:prstGeom>
          <a:noFill/>
          <a:ln w="0">
            <a:noFill/>
          </a:ln>
        </p:spPr>
        <p:txBody>
          <a:bodyPr lIns="90000" rIns="90000" tIns="45000" bIns="45000" anchor="t">
            <a:noAutofit/>
          </a:bodyPr>
          <a:p>
            <a:pPr algn="jus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Perhaps you or someone you know have experienced some form of electric shock. A mild electric shock could just be a tingling feeling or a small jolt of pain, but a severe shock could be fatal. To avoid any injuries and accidents caused by electricity, here are some important rules to remember:</a:t>
            </a:r>
            <a:endParaRPr b="0" lang="en-PH" sz="1800" spc="-1" strike="noStrike">
              <a:latin typeface="Arial"/>
            </a:endParaRPr>
          </a:p>
        </p:txBody>
      </p:sp>
      <p:sp>
        <p:nvSpPr>
          <p:cNvPr id="206" name=""/>
          <p:cNvSpPr/>
          <p:nvPr/>
        </p:nvSpPr>
        <p:spPr>
          <a:xfrm>
            <a:off x="4655880" y="1659600"/>
            <a:ext cx="2880000" cy="5364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2000" spc="-1" strike="noStrike">
                <a:solidFill>
                  <a:srgbClr val="000000"/>
                </a:solidFill>
                <a:latin typeface="Lato"/>
                <a:ea typeface="DejaVu Sans"/>
              </a:rPr>
              <a:t>Electrical Safety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
          <p:cNvSpPr/>
          <p:nvPr/>
        </p:nvSpPr>
        <p:spPr>
          <a:xfrm>
            <a:off x="7560000" y="5400000"/>
            <a:ext cx="2872800" cy="339120"/>
          </a:xfrm>
          <a:prstGeom prst="rect">
            <a:avLst/>
          </a:prstGeom>
          <a:noFill/>
          <a:ln w="0">
            <a:noFill/>
          </a:ln>
        </p:spPr>
        <p:style>
          <a:lnRef idx="0"/>
          <a:fillRef idx="0"/>
          <a:effectRef idx="0"/>
          <a:fontRef idx="minor"/>
        </p:style>
      </p:sp>
      <p:sp>
        <p:nvSpPr>
          <p:cNvPr id="208" name=""/>
          <p:cNvSpPr/>
          <p:nvPr/>
        </p:nvSpPr>
        <p:spPr>
          <a:xfrm>
            <a:off x="10260000" y="5746320"/>
            <a:ext cx="173520" cy="339120"/>
          </a:xfrm>
          <a:prstGeom prst="rect">
            <a:avLst/>
          </a:prstGeom>
          <a:noFill/>
          <a:ln w="0">
            <a:noFill/>
          </a:ln>
        </p:spPr>
        <p:style>
          <a:lnRef idx="0"/>
          <a:fillRef idx="0"/>
          <a:effectRef idx="0"/>
          <a:fontRef idx="minor"/>
        </p:style>
      </p:sp>
      <p:sp>
        <p:nvSpPr>
          <p:cNvPr id="209" name=""/>
          <p:cNvSpPr/>
          <p:nvPr/>
        </p:nvSpPr>
        <p:spPr>
          <a:xfrm>
            <a:off x="1344240" y="1951560"/>
            <a:ext cx="8999280" cy="44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Directions:</a:t>
            </a:r>
            <a:r>
              <a:rPr b="0" lang="en-PH" sz="1800" spc="-1" strike="noStrike">
                <a:solidFill>
                  <a:srgbClr val="000000"/>
                </a:solidFill>
                <a:latin typeface="Lato"/>
                <a:ea typeface="AppleSystemUIFont"/>
              </a:rPr>
              <a:t> Match column A to column B. Write only the letter of the correct answer.</a:t>
            </a:r>
            <a:endParaRPr b="0" lang="en-PH" sz="1800" spc="-1" strike="noStrike">
              <a:latin typeface="Lato"/>
            </a:endParaRPr>
          </a:p>
        </p:txBody>
      </p:sp>
      <p:sp>
        <p:nvSpPr>
          <p:cNvPr id="210" name=""/>
          <p:cNvSpPr/>
          <p:nvPr/>
        </p:nvSpPr>
        <p:spPr>
          <a:xfrm>
            <a:off x="720000" y="2749320"/>
            <a:ext cx="8280000" cy="3131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_____</a:t>
            </a:r>
            <a:r>
              <a:rPr b="0" lang="en-PH" sz="1800" spc="-1" strike="noStrike">
                <a:solidFill>
                  <a:srgbClr val="000000"/>
                </a:solidFill>
                <a:latin typeface="Lato"/>
                <a:ea typeface="DejaVu Sans"/>
              </a:rPr>
              <a:t>1. Is the most commonly used in circuit. </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2. This put in series limits the total current through any particular circuit.</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3. Are devices that create a short circuit or an open circuit, depending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on the position of the switch.</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4. A circuit where resistances (or loads) are placed one after another.</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5. Are formed when a conductive path is created to allow free electrons to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continuously move in a closed path (with no breaks or gaps).</a:t>
            </a:r>
            <a:endParaRPr b="0" lang="en-PH" sz="1800" spc="-1" strike="noStrike">
              <a:latin typeface="Arial"/>
            </a:endParaRPr>
          </a:p>
        </p:txBody>
      </p:sp>
      <p:sp>
        <p:nvSpPr>
          <p:cNvPr id="211" name=""/>
          <p:cNvSpPr/>
          <p:nvPr/>
        </p:nvSpPr>
        <p:spPr>
          <a:xfrm>
            <a:off x="3422880" y="2470680"/>
            <a:ext cx="1437120" cy="409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A</a:t>
            </a:r>
            <a:endParaRPr b="0" lang="en-PH" sz="1800" spc="-1" strike="noStrike">
              <a:latin typeface="Arial"/>
            </a:endParaRPr>
          </a:p>
        </p:txBody>
      </p:sp>
      <p:sp>
        <p:nvSpPr>
          <p:cNvPr id="212" name=""/>
          <p:cNvSpPr/>
          <p:nvPr/>
        </p:nvSpPr>
        <p:spPr>
          <a:xfrm>
            <a:off x="9288720" y="2916000"/>
            <a:ext cx="2231280" cy="3095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A.</a:t>
            </a:r>
            <a:r>
              <a:rPr b="0" lang="en-PH" sz="1800" spc="-1" strike="noStrike">
                <a:solidFill>
                  <a:srgbClr val="000000"/>
                </a:solidFill>
                <a:latin typeface="Lato"/>
                <a:ea typeface="DejaVu Sans"/>
              </a:rPr>
              <a:t> Switches</a:t>
            </a:r>
            <a:b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B. </a:t>
            </a:r>
            <a:r>
              <a:rPr b="0" lang="en-PH" sz="1800" spc="-1" strike="noStrike">
                <a:solidFill>
                  <a:srgbClr val="000000"/>
                </a:solidFill>
                <a:latin typeface="Lato"/>
                <a:ea typeface="DejaVu Sans"/>
              </a:rPr>
              <a:t>Electric Circuits</a:t>
            </a:r>
            <a:b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C.</a:t>
            </a:r>
            <a:r>
              <a:rPr b="0" lang="en-PH" sz="1800" spc="-1" strike="noStrike">
                <a:solidFill>
                  <a:srgbClr val="000000"/>
                </a:solidFill>
                <a:latin typeface="Lato"/>
                <a:ea typeface="DejaVu Sans"/>
              </a:rPr>
              <a:t> Circuit Breaker</a:t>
            </a:r>
            <a:b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D.</a:t>
            </a:r>
            <a:r>
              <a:rPr b="0" lang="en-PH" sz="1800" spc="-1" strike="noStrike">
                <a:solidFill>
                  <a:srgbClr val="000000"/>
                </a:solidFill>
                <a:latin typeface="Lato"/>
                <a:ea typeface="DejaVu Sans"/>
              </a:rPr>
              <a:t> Series Parallel</a:t>
            </a:r>
            <a:br/>
            <a:endParaRPr b="0" lang="en-PH" sz="1800" spc="-1" strike="noStrike">
              <a:latin typeface="Arial"/>
            </a:endParaRPr>
          </a:p>
          <a:p>
            <a:pPr>
              <a:lnSpc>
                <a:spcPct val="115000"/>
              </a:lnSpc>
              <a:buNone/>
            </a:pPr>
            <a:r>
              <a:rPr b="1" lang="en-PH" sz="1800" spc="-1" strike="noStrike">
                <a:solidFill>
                  <a:srgbClr val="000000"/>
                </a:solidFill>
                <a:latin typeface="Lato"/>
                <a:ea typeface="AppleSystemUIFont"/>
              </a:rPr>
              <a:t>E.</a:t>
            </a:r>
            <a:r>
              <a:rPr b="0" lang="en-PH" sz="1800" spc="-1" strike="noStrike">
                <a:solidFill>
                  <a:srgbClr val="000000"/>
                </a:solidFill>
                <a:latin typeface="Lato"/>
                <a:ea typeface="AppleSystemUIFont"/>
              </a:rPr>
              <a:t> Parallel Circuit</a:t>
            </a:r>
            <a:endParaRPr b="0" lang="en-PH" sz="1800" spc="-1" strike="noStrike">
              <a:latin typeface="Arial"/>
            </a:endParaRPr>
          </a:p>
        </p:txBody>
      </p:sp>
      <p:sp>
        <p:nvSpPr>
          <p:cNvPr id="213" name=""/>
          <p:cNvSpPr/>
          <p:nvPr/>
        </p:nvSpPr>
        <p:spPr>
          <a:xfrm>
            <a:off x="9002880" y="2484000"/>
            <a:ext cx="1797120" cy="409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Column B</a:t>
            </a:r>
            <a:endParaRPr b="0" lang="en-PH" sz="1800" spc="-1" strike="noStrike">
              <a:latin typeface="Arial"/>
            </a:endParaRPr>
          </a:p>
        </p:txBody>
      </p:sp>
      <p:sp>
        <p:nvSpPr>
          <p:cNvPr id="214" name=""/>
          <p:cNvSpPr txBox="1"/>
          <p:nvPr/>
        </p:nvSpPr>
        <p:spPr>
          <a:xfrm>
            <a:off x="5319000" y="1440000"/>
            <a:ext cx="155412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215"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
          <p:cNvSpPr/>
          <p:nvPr/>
        </p:nvSpPr>
        <p:spPr>
          <a:xfrm>
            <a:off x="10260000" y="5746320"/>
            <a:ext cx="173520" cy="339120"/>
          </a:xfrm>
          <a:prstGeom prst="rect">
            <a:avLst/>
          </a:prstGeom>
          <a:noFill/>
          <a:ln w="0">
            <a:noFill/>
          </a:ln>
        </p:spPr>
        <p:style>
          <a:lnRef idx="0"/>
          <a:fillRef idx="0"/>
          <a:effectRef idx="0"/>
          <a:fontRef idx="minor"/>
        </p:style>
      </p:sp>
      <p:sp>
        <p:nvSpPr>
          <p:cNvPr id="217" name=""/>
          <p:cNvSpPr/>
          <p:nvPr/>
        </p:nvSpPr>
        <p:spPr>
          <a:xfrm>
            <a:off x="5017320" y="1712880"/>
            <a:ext cx="2157480" cy="44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AppleSystemUIFont"/>
              </a:rPr>
              <a:t>Answer Key</a:t>
            </a:r>
            <a:endParaRPr b="0" lang="en-PH" sz="2000" spc="-1" strike="noStrike">
              <a:solidFill>
                <a:srgbClr val="c9211e"/>
              </a:solidFill>
              <a:latin typeface="Lato"/>
            </a:endParaRPr>
          </a:p>
        </p:txBody>
      </p:sp>
      <p:sp>
        <p:nvSpPr>
          <p:cNvPr id="218" name=""/>
          <p:cNvSpPr/>
          <p:nvPr/>
        </p:nvSpPr>
        <p:spPr>
          <a:xfrm>
            <a:off x="1944000" y="2340000"/>
            <a:ext cx="8304120" cy="3095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_____</a:t>
            </a:r>
            <a:r>
              <a:rPr b="0" lang="en-PH" sz="1800" spc="-1" strike="noStrike">
                <a:solidFill>
                  <a:srgbClr val="000000"/>
                </a:solidFill>
                <a:latin typeface="Lato"/>
                <a:ea typeface="DejaVu Sans"/>
              </a:rPr>
              <a:t>1. Is the most commonly used in circuit. </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2. This put in series limits the total current through any particular circuit.</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3. Are devices that create a short circuit or an open circuit, depending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on the position of the switch.</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4. A circuit where resistances (or loads) are placed one after another.</a:t>
            </a:r>
            <a:endParaRPr b="0" lang="en-PH" sz="1800" spc="-1" strike="noStrike">
              <a:latin typeface="Arial"/>
            </a:endParaRPr>
          </a:p>
          <a:p>
            <a:pPr algn="just">
              <a:lnSpc>
                <a:spcPct val="150000"/>
              </a:lnSpc>
              <a:buNone/>
            </a:pPr>
            <a:r>
              <a:rPr b="1" lang="en-PH" sz="1800" spc="-1" strike="noStrike">
                <a:solidFill>
                  <a:srgbClr val="000000"/>
                </a:solidFill>
                <a:latin typeface="Lato"/>
                <a:ea typeface="AppleSystemUIFont"/>
              </a:rPr>
              <a:t>_____</a:t>
            </a:r>
            <a:r>
              <a:rPr b="0" lang="en-PH" sz="1800" spc="-1" strike="noStrike">
                <a:solidFill>
                  <a:srgbClr val="000000"/>
                </a:solidFill>
                <a:latin typeface="Lato"/>
                <a:ea typeface="AppleSystemUIFont"/>
              </a:rPr>
              <a:t>5. Are formed when a conductive path is created to allow free electrons to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continuously move in a closed path (with no breaks or gaps).</a:t>
            </a:r>
            <a:endParaRPr b="0" lang="en-PH" sz="1800" spc="-1" strike="noStrike">
              <a:latin typeface="Arial"/>
            </a:endParaRPr>
          </a:p>
        </p:txBody>
      </p:sp>
      <p:sp>
        <p:nvSpPr>
          <p:cNvPr id="219" name=""/>
          <p:cNvSpPr/>
          <p:nvPr/>
        </p:nvSpPr>
        <p:spPr>
          <a:xfrm>
            <a:off x="2126520" y="2378880"/>
            <a:ext cx="357480" cy="5011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000" spc="-1" strike="noStrike">
                <a:solidFill>
                  <a:srgbClr val="000000"/>
                </a:solidFill>
                <a:latin typeface="Lato"/>
                <a:ea typeface="AppleSystemUIFont"/>
              </a:rPr>
              <a:t>E</a:t>
            </a:r>
            <a:endParaRPr b="0" lang="en-PH" sz="2000" spc="-1" strike="noStrike">
              <a:latin typeface="Arial"/>
            </a:endParaRPr>
          </a:p>
        </p:txBody>
      </p:sp>
      <p:sp>
        <p:nvSpPr>
          <p:cNvPr id="220" name=""/>
          <p:cNvSpPr/>
          <p:nvPr/>
        </p:nvSpPr>
        <p:spPr>
          <a:xfrm>
            <a:off x="2124000" y="2810880"/>
            <a:ext cx="357480" cy="5011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000" spc="-1" strike="noStrike">
                <a:solidFill>
                  <a:srgbClr val="000000"/>
                </a:solidFill>
                <a:latin typeface="Lato"/>
                <a:ea typeface="AppleSystemUIFont"/>
              </a:rPr>
              <a:t>C</a:t>
            </a:r>
            <a:endParaRPr b="0" lang="en-PH" sz="2000" spc="-1" strike="noStrike">
              <a:latin typeface="Arial"/>
            </a:endParaRPr>
          </a:p>
        </p:txBody>
      </p:sp>
      <p:sp>
        <p:nvSpPr>
          <p:cNvPr id="221" name=""/>
          <p:cNvSpPr/>
          <p:nvPr/>
        </p:nvSpPr>
        <p:spPr>
          <a:xfrm>
            <a:off x="2124000" y="3242520"/>
            <a:ext cx="357480" cy="5014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000" spc="-1" strike="noStrike">
                <a:solidFill>
                  <a:srgbClr val="000000"/>
                </a:solidFill>
                <a:latin typeface="Lato"/>
                <a:ea typeface="AppleSystemUIFont"/>
              </a:rPr>
              <a:t>A</a:t>
            </a:r>
            <a:endParaRPr b="0" lang="en-PH" sz="2000" spc="-1" strike="noStrike">
              <a:latin typeface="Arial"/>
            </a:endParaRPr>
          </a:p>
        </p:txBody>
      </p:sp>
      <p:sp>
        <p:nvSpPr>
          <p:cNvPr id="222" name=""/>
          <p:cNvSpPr/>
          <p:nvPr/>
        </p:nvSpPr>
        <p:spPr>
          <a:xfrm>
            <a:off x="2126520" y="4070880"/>
            <a:ext cx="357480" cy="5011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000" spc="-1" strike="noStrike">
                <a:solidFill>
                  <a:srgbClr val="000000"/>
                </a:solidFill>
                <a:latin typeface="Lato"/>
                <a:ea typeface="AppleSystemUIFont"/>
              </a:rPr>
              <a:t>D</a:t>
            </a:r>
            <a:endParaRPr b="0" lang="en-PH" sz="2000" spc="-1" strike="noStrike">
              <a:latin typeface="Arial"/>
            </a:endParaRPr>
          </a:p>
        </p:txBody>
      </p:sp>
      <p:sp>
        <p:nvSpPr>
          <p:cNvPr id="223" name=""/>
          <p:cNvSpPr/>
          <p:nvPr/>
        </p:nvSpPr>
        <p:spPr>
          <a:xfrm>
            <a:off x="2124000" y="4464000"/>
            <a:ext cx="357480" cy="5011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2000" spc="-1" strike="noStrike">
                <a:solidFill>
                  <a:srgbClr val="000000"/>
                </a:solidFill>
                <a:latin typeface="Lato"/>
                <a:ea typeface="AppleSystemUIFont"/>
              </a:rPr>
              <a:t>B</a:t>
            </a:r>
            <a:endParaRPr b="0" lang="en-PH" sz="2000" spc="-1" strike="noStrike">
              <a:latin typeface="Arial"/>
            </a:endParaRPr>
          </a:p>
        </p:txBody>
      </p:sp>
      <p:sp>
        <p:nvSpPr>
          <p:cNvPr id="224"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2800" cy="339120"/>
          </a:xfrm>
          <a:prstGeom prst="rect">
            <a:avLst/>
          </a:prstGeom>
          <a:noFill/>
          <a:ln w="0">
            <a:noFill/>
          </a:ln>
        </p:spPr>
        <p:style>
          <a:lnRef idx="0"/>
          <a:fillRef idx="0"/>
          <a:effectRef idx="0"/>
          <a:fontRef idx="minor"/>
        </p:style>
      </p:sp>
      <p:sp>
        <p:nvSpPr>
          <p:cNvPr id="126" name=""/>
          <p:cNvSpPr/>
          <p:nvPr/>
        </p:nvSpPr>
        <p:spPr>
          <a:xfrm>
            <a:off x="10260000" y="5746320"/>
            <a:ext cx="173520" cy="339120"/>
          </a:xfrm>
          <a:prstGeom prst="rect">
            <a:avLst/>
          </a:prstGeom>
          <a:noFill/>
          <a:ln w="0">
            <a:noFill/>
          </a:ln>
        </p:spPr>
        <p:style>
          <a:lnRef idx="0"/>
          <a:fillRef idx="0"/>
          <a:effectRef idx="0"/>
          <a:fontRef idx="minor"/>
        </p:style>
      </p:sp>
      <p:sp>
        <p:nvSpPr>
          <p:cNvPr id="127"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
        <p:nvSpPr>
          <p:cNvPr id="128" name=""/>
          <p:cNvSpPr/>
          <p:nvPr/>
        </p:nvSpPr>
        <p:spPr>
          <a:xfrm>
            <a:off x="2736000" y="2234880"/>
            <a:ext cx="3959280" cy="5364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Series and Parallel Circuits</a:t>
            </a:r>
            <a:endParaRPr b="0" lang="en-PH" sz="1800" spc="-1" strike="noStrike">
              <a:latin typeface="Arial"/>
            </a:endParaRPr>
          </a:p>
        </p:txBody>
      </p:sp>
      <p:pic>
        <p:nvPicPr>
          <p:cNvPr id="129" name="" descr=""/>
          <p:cNvPicPr/>
          <p:nvPr/>
        </p:nvPicPr>
        <p:blipFill>
          <a:blip r:embed="rId1"/>
          <a:stretch/>
        </p:blipFill>
        <p:spPr>
          <a:xfrm>
            <a:off x="8748000" y="2160000"/>
            <a:ext cx="2700000" cy="2772000"/>
          </a:xfrm>
          <a:prstGeom prst="rect">
            <a:avLst/>
          </a:prstGeom>
          <a:ln cap="rnd" w="19080">
            <a:solidFill>
              <a:srgbClr val="000000"/>
            </a:solidFill>
            <a:prstDash val="lgDash"/>
            <a:round/>
          </a:ln>
        </p:spPr>
      </p:pic>
      <p:sp>
        <p:nvSpPr>
          <p:cNvPr id="130" name=""/>
          <p:cNvSpPr/>
          <p:nvPr/>
        </p:nvSpPr>
        <p:spPr>
          <a:xfrm>
            <a:off x="720000" y="2988720"/>
            <a:ext cx="7739280" cy="143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a series circuit, the various components comprising the circuit are connected one after another. The current, starting from the voltage source, must flow through each circuit component in turn before returning to the other side of the source.</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560000" y="5400000"/>
            <a:ext cx="2872800" cy="339120"/>
          </a:xfrm>
          <a:prstGeom prst="rect">
            <a:avLst/>
          </a:prstGeom>
          <a:noFill/>
          <a:ln w="0">
            <a:noFill/>
          </a:ln>
        </p:spPr>
        <p:style>
          <a:lnRef idx="0"/>
          <a:fillRef idx="0"/>
          <a:effectRef idx="0"/>
          <a:fontRef idx="minor"/>
        </p:style>
      </p:sp>
      <p:sp>
        <p:nvSpPr>
          <p:cNvPr id="132" name=""/>
          <p:cNvSpPr/>
          <p:nvPr/>
        </p:nvSpPr>
        <p:spPr>
          <a:xfrm>
            <a:off x="10260000" y="5746320"/>
            <a:ext cx="173520" cy="339120"/>
          </a:xfrm>
          <a:prstGeom prst="rect">
            <a:avLst/>
          </a:prstGeom>
          <a:noFill/>
          <a:ln w="0">
            <a:noFill/>
          </a:ln>
        </p:spPr>
        <p:style>
          <a:lnRef idx="0"/>
          <a:fillRef idx="0"/>
          <a:effectRef idx="0"/>
          <a:fontRef idx="minor"/>
        </p:style>
      </p:sp>
      <p:sp>
        <p:nvSpPr>
          <p:cNvPr id="133" name=""/>
          <p:cNvSpPr/>
          <p:nvPr/>
        </p:nvSpPr>
        <p:spPr>
          <a:xfrm>
            <a:off x="1269000" y="2700000"/>
            <a:ext cx="9654120" cy="28800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	</a:t>
            </a:r>
            <a:br/>
            <a:r>
              <a:rPr b="0" lang="en-PH" sz="1800" spc="-1" strike="noStrike">
                <a:solidFill>
                  <a:srgbClr val="000000"/>
                </a:solidFill>
                <a:latin typeface="Lato"/>
                <a:ea typeface="DejaVu Sans"/>
              </a:rPr>
              <a:t>1. the total voltage is equal to the sum of the voltages across the different parts of the circuit.</a:t>
            </a:r>
            <a:endParaRPr b="0" lang="en-PH" sz="1800" spc="-1" strike="noStrike">
              <a:latin typeface="Lato"/>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Lato"/>
            </a:endParaRPr>
          </a:p>
          <a:p>
            <a:pPr>
              <a:lnSpc>
                <a:spcPct val="115000"/>
              </a:lnSpc>
              <a:buNone/>
            </a:pPr>
            <a:r>
              <a:rPr b="0" lang="en-PH" sz="1800" spc="-1" strike="noStrike">
                <a:solidFill>
                  <a:srgbClr val="000000"/>
                </a:solidFill>
                <a:latin typeface="Lato"/>
                <a:ea typeface="N+æþ"/>
              </a:rPr>
              <a:t>2. the current in any part of the circuit is the same.</a:t>
            </a:r>
            <a:endParaRPr b="0" lang="en-PH" sz="1800" spc="-1" strike="noStrike">
              <a:latin typeface="Lato"/>
            </a:endParaRPr>
          </a:p>
          <a:p>
            <a:pPr>
              <a:lnSpc>
                <a:spcPct val="115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0" lang="en-PH" sz="1800" spc="-1" strike="noStrike">
                <a:solidFill>
                  <a:srgbClr val="000000"/>
                </a:solidFill>
                <a:latin typeface="Lato"/>
                <a:ea typeface="N+æþ"/>
              </a:rPr>
              <a:t>3. the total resistance of the circuit is equal to the sum of the resistance of the different parts.</a:t>
            </a:r>
            <a:endParaRPr b="0" lang="en-PH" sz="1800" spc="-1" strike="noStrike">
              <a:latin typeface="Lato"/>
            </a:endParaRPr>
          </a:p>
          <a:p>
            <a:pPr>
              <a:lnSpc>
                <a:spcPct val="115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endParaRPr b="0" lang="en-PH" sz="1800" spc="-1" strike="noStrike">
              <a:latin typeface="Lato"/>
            </a:endParaRPr>
          </a:p>
        </p:txBody>
      </p:sp>
      <p:sp>
        <p:nvSpPr>
          <p:cNvPr id="134" name=""/>
          <p:cNvSpPr/>
          <p:nvPr/>
        </p:nvSpPr>
        <p:spPr>
          <a:xfrm>
            <a:off x="2232000" y="3348000"/>
            <a:ext cx="2879280" cy="421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V</a:t>
            </a:r>
            <a:r>
              <a:rPr b="1" lang="en-PH" sz="1800" spc="-1" strike="noStrike" baseline="-8000">
                <a:solidFill>
                  <a:srgbClr val="000000"/>
                </a:solidFill>
                <a:latin typeface="Lato"/>
                <a:ea typeface="DejaVu Sans"/>
              </a:rPr>
              <a:t>t</a:t>
            </a:r>
            <a:r>
              <a:rPr b="1" lang="en-PH" sz="1800" spc="-1" strike="noStrike">
                <a:solidFill>
                  <a:srgbClr val="000000"/>
                </a:solidFill>
                <a:latin typeface="Lato"/>
                <a:ea typeface="DejaVu Sans"/>
              </a:rPr>
              <a:t> = V</a:t>
            </a:r>
            <a:r>
              <a:rPr b="1" lang="en-PH" sz="1800" spc="-1" strike="noStrike" baseline="-8000">
                <a:solidFill>
                  <a:srgbClr val="000000"/>
                </a:solidFill>
                <a:latin typeface="Lato"/>
                <a:ea typeface="DejaVu Sans"/>
              </a:rPr>
              <a:t>1</a:t>
            </a:r>
            <a:r>
              <a:rPr b="1" lang="en-PH" sz="1800" spc="-1" strike="noStrike">
                <a:solidFill>
                  <a:srgbClr val="000000"/>
                </a:solidFill>
                <a:latin typeface="Lato"/>
                <a:ea typeface="DejaVu Sans"/>
              </a:rPr>
              <a:t> – V</a:t>
            </a:r>
            <a:r>
              <a:rPr b="1" lang="en-PH" sz="1800" spc="-1" strike="noStrike" baseline="-8000">
                <a:solidFill>
                  <a:srgbClr val="000000"/>
                </a:solidFill>
                <a:latin typeface="Lato"/>
                <a:ea typeface="DejaVu Sans"/>
              </a:rPr>
              <a:t>2 </a:t>
            </a:r>
            <a:r>
              <a:rPr b="1" lang="en-PH" sz="1800" spc="-1" strike="noStrike">
                <a:solidFill>
                  <a:srgbClr val="000000"/>
                </a:solidFill>
                <a:latin typeface="Lato"/>
                <a:ea typeface="DejaVu Sans"/>
              </a:rPr>
              <a:t>= V</a:t>
            </a:r>
            <a:r>
              <a:rPr b="1" lang="en-PH" sz="1800" spc="-1" strike="noStrike" baseline="-8000">
                <a:solidFill>
                  <a:srgbClr val="000000"/>
                </a:solidFill>
                <a:latin typeface="Lato"/>
                <a:ea typeface="DejaVu Sans"/>
              </a:rPr>
              <a:t>3</a:t>
            </a:r>
            <a:r>
              <a:rPr b="1" lang="en-PH" sz="1800" spc="-1" strike="noStrike">
                <a:solidFill>
                  <a:srgbClr val="000000"/>
                </a:solidFill>
                <a:latin typeface="Lato"/>
                <a:ea typeface="DejaVu Sans"/>
              </a:rPr>
              <a:t> + ...</a:t>
            </a:r>
            <a:endParaRPr b="0" lang="en-PH" sz="1800" spc="-1" strike="noStrike">
              <a:latin typeface="Arial"/>
            </a:endParaRPr>
          </a:p>
        </p:txBody>
      </p:sp>
      <p:sp>
        <p:nvSpPr>
          <p:cNvPr id="135" name=""/>
          <p:cNvSpPr/>
          <p:nvPr/>
        </p:nvSpPr>
        <p:spPr>
          <a:xfrm>
            <a:off x="2412000" y="4088520"/>
            <a:ext cx="198180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 = I</a:t>
            </a:r>
            <a:r>
              <a:rPr b="1" lang="en-PH" sz="1800" spc="-1" strike="noStrike" baseline="-8000">
                <a:solidFill>
                  <a:srgbClr val="000000"/>
                </a:solidFill>
                <a:latin typeface="Lato"/>
                <a:ea typeface="DejaVu Sans"/>
              </a:rPr>
              <a:t>1</a:t>
            </a:r>
            <a:r>
              <a:rPr b="1" lang="en-PH" sz="1800" spc="-1" strike="noStrike">
                <a:solidFill>
                  <a:srgbClr val="000000"/>
                </a:solidFill>
                <a:latin typeface="Lato"/>
                <a:ea typeface="DejaVu Sans"/>
              </a:rPr>
              <a:t> = I</a:t>
            </a:r>
            <a:r>
              <a:rPr b="1" lang="en-PH" sz="1800" spc="-1" strike="noStrike" baseline="-8000">
                <a:solidFill>
                  <a:srgbClr val="000000"/>
                </a:solidFill>
                <a:latin typeface="Lato"/>
                <a:ea typeface="DejaVu Sans"/>
              </a:rPr>
              <a:t>2</a:t>
            </a:r>
            <a:r>
              <a:rPr b="1" lang="en-PH" sz="1800" spc="-1" strike="noStrike">
                <a:solidFill>
                  <a:srgbClr val="000000"/>
                </a:solidFill>
                <a:latin typeface="Lato"/>
                <a:ea typeface="DejaVu Sans"/>
              </a:rPr>
              <a:t> = I</a:t>
            </a:r>
            <a:r>
              <a:rPr b="1" lang="en-PH" sz="1800" spc="-1" strike="noStrike" baseline="-8000">
                <a:solidFill>
                  <a:srgbClr val="000000"/>
                </a:solidFill>
                <a:latin typeface="Lato"/>
                <a:ea typeface="DejaVu Sans"/>
              </a:rPr>
              <a:t>3 </a:t>
            </a:r>
            <a:r>
              <a:rPr b="1" lang="en-PH" sz="1800" spc="-1" strike="noStrike">
                <a:solidFill>
                  <a:srgbClr val="000000"/>
                </a:solidFill>
                <a:latin typeface="Lato"/>
                <a:ea typeface="DejaVu Sans"/>
              </a:rPr>
              <a:t>...</a:t>
            </a:r>
            <a:endParaRPr b="0" lang="en-PH" sz="1800" spc="-1" strike="noStrike">
              <a:latin typeface="Arial"/>
            </a:endParaRPr>
          </a:p>
        </p:txBody>
      </p:sp>
      <p:sp>
        <p:nvSpPr>
          <p:cNvPr id="136" name=""/>
          <p:cNvSpPr/>
          <p:nvPr/>
        </p:nvSpPr>
        <p:spPr>
          <a:xfrm>
            <a:off x="2052720" y="5060520"/>
            <a:ext cx="323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R</a:t>
            </a:r>
            <a:r>
              <a:rPr b="1" lang="en-PH" sz="1800" spc="-1" strike="noStrike" baseline="-8000">
                <a:solidFill>
                  <a:srgbClr val="000000"/>
                </a:solidFill>
                <a:latin typeface="Lato"/>
                <a:ea typeface="DejaVu Sans"/>
              </a:rPr>
              <a:t>t</a:t>
            </a:r>
            <a:r>
              <a:rPr b="1" lang="en-PH" sz="1800" spc="-1" strike="noStrike">
                <a:solidFill>
                  <a:srgbClr val="000000"/>
                </a:solidFill>
                <a:latin typeface="Lato"/>
                <a:ea typeface="DejaVu Sans"/>
              </a:rPr>
              <a:t> = R</a:t>
            </a:r>
            <a:r>
              <a:rPr b="1" lang="en-PH" sz="1800" spc="-1" strike="noStrike" baseline="-8000">
                <a:solidFill>
                  <a:srgbClr val="000000"/>
                </a:solidFill>
                <a:latin typeface="Lato"/>
                <a:ea typeface="DejaVu Sans"/>
              </a:rPr>
              <a:t>1</a:t>
            </a:r>
            <a:r>
              <a:rPr b="1" lang="en-PH" sz="1800" spc="-1" strike="noStrike">
                <a:solidFill>
                  <a:srgbClr val="000000"/>
                </a:solidFill>
                <a:latin typeface="Lato"/>
                <a:ea typeface="DejaVu Sans"/>
              </a:rPr>
              <a:t> = R</a:t>
            </a:r>
            <a:r>
              <a:rPr b="1" lang="en-PH" sz="1800" spc="-1" strike="noStrike" baseline="-8000">
                <a:solidFill>
                  <a:srgbClr val="000000"/>
                </a:solidFill>
                <a:latin typeface="Lato"/>
                <a:ea typeface="DejaVu Sans"/>
              </a:rPr>
              <a:t>2 </a:t>
            </a:r>
            <a:r>
              <a:rPr b="1" lang="en-PH" sz="1800" spc="-1" strike="noStrike">
                <a:solidFill>
                  <a:srgbClr val="000000"/>
                </a:solidFill>
                <a:latin typeface="Lato"/>
                <a:ea typeface="DejaVu Sans"/>
              </a:rPr>
              <a:t>+ R</a:t>
            </a:r>
            <a:r>
              <a:rPr b="1" lang="en-PH" sz="1800" spc="-1" strike="noStrike" baseline="-8000">
                <a:solidFill>
                  <a:srgbClr val="000000"/>
                </a:solidFill>
                <a:latin typeface="Lato"/>
                <a:ea typeface="DejaVu Sans"/>
              </a:rPr>
              <a:t>3</a:t>
            </a:r>
            <a:r>
              <a:rPr b="1" lang="en-PH" sz="1800" spc="-1" strike="noStrike">
                <a:solidFill>
                  <a:srgbClr val="000000"/>
                </a:solidFill>
                <a:latin typeface="Lato"/>
                <a:ea typeface="DejaVu Sans"/>
              </a:rPr>
              <a:t> + ...</a:t>
            </a:r>
            <a:endParaRPr b="0" lang="en-PH" sz="1800" spc="-1" strike="noStrike">
              <a:latin typeface="Arial"/>
            </a:endParaRPr>
          </a:p>
        </p:txBody>
      </p:sp>
      <p:sp>
        <p:nvSpPr>
          <p:cNvPr id="137" name=""/>
          <p:cNvSpPr txBox="1"/>
          <p:nvPr/>
        </p:nvSpPr>
        <p:spPr>
          <a:xfrm>
            <a:off x="248760" y="1996560"/>
            <a:ext cx="11694240" cy="703440"/>
          </a:xfrm>
          <a:prstGeom prst="rect">
            <a:avLst/>
          </a:prstGeom>
          <a:noFill/>
          <a:ln w="0">
            <a:noFill/>
          </a:ln>
        </p:spPr>
        <p:txBody>
          <a:bodyPr lIns="90000" rIns="90000" tIns="45000" bIns="45000" anchor="t">
            <a:noAutofit/>
          </a:bodyPr>
          <a:p>
            <a:pPr algn="jus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three important facts concerning a series circuit that must be kept in mind in order to understand thoroughly the action of such circuits and to determine their solution. In a series circuit,</a:t>
            </a:r>
            <a:endParaRPr b="0" lang="en-PH" sz="1800" spc="-1" strike="noStrike">
              <a:latin typeface="Arial"/>
            </a:endParaRPr>
          </a:p>
        </p:txBody>
      </p:sp>
      <p:sp>
        <p:nvSpPr>
          <p:cNvPr id="138"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0260000" y="5746320"/>
            <a:ext cx="173520" cy="339120"/>
          </a:xfrm>
          <a:prstGeom prst="rect">
            <a:avLst/>
          </a:prstGeom>
          <a:noFill/>
          <a:ln w="0">
            <a:noFill/>
          </a:ln>
        </p:spPr>
        <p:style>
          <a:lnRef idx="0"/>
          <a:fillRef idx="0"/>
          <a:effectRef idx="0"/>
          <a:fontRef idx="minor"/>
        </p:style>
      </p:sp>
      <p:sp>
        <p:nvSpPr>
          <p:cNvPr id="140" name=""/>
          <p:cNvSpPr/>
          <p:nvPr/>
        </p:nvSpPr>
        <p:spPr>
          <a:xfrm>
            <a:off x="2259000" y="4248000"/>
            <a:ext cx="7674120" cy="187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N+æþ"/>
              </a:rPr>
              <a:t>Solution:</a:t>
            </a:r>
            <a:endParaRPr b="0" lang="en-PH" sz="1800" spc="-1" strike="noStrike">
              <a:latin typeface="Arial"/>
            </a:endParaRPr>
          </a:p>
          <a:p>
            <a:pPr algn="just">
              <a:lnSpc>
                <a:spcPct val="100000"/>
              </a:lnSpc>
              <a:buNone/>
            </a:pPr>
            <a:r>
              <a:rPr b="1" lang="en-PH" sz="1800" spc="-1" strike="noStrike">
                <a:solidFill>
                  <a:srgbClr val="000000"/>
                </a:solidFill>
                <a:latin typeface="Lato"/>
                <a:ea typeface="N+æþ"/>
              </a:rPr>
              <a:t>	</a:t>
            </a:r>
            <a:r>
              <a:rPr b="1" lang="en-PH" sz="1800" spc="-1" strike="noStrike">
                <a:solidFill>
                  <a:srgbClr val="000000"/>
                </a:solidFill>
                <a:latin typeface="Lato"/>
                <a:ea typeface="N+æþ"/>
              </a:rPr>
              <a:t>a</a:t>
            </a:r>
            <a:r>
              <a:rPr b="0" lang="en-PH" sz="1800" spc="-1" strike="noStrike">
                <a:solidFill>
                  <a:srgbClr val="000000"/>
                </a:solidFill>
                <a:latin typeface="Lato"/>
                <a:ea typeface="N+æþ"/>
              </a:rPr>
              <a:t>. Calculate the total resistance by adding the individual resistances:</a:t>
            </a:r>
            <a:endParaRPr b="0" lang="en-PH" sz="1800" spc="-1" strike="noStrike">
              <a:latin typeface="Arial"/>
            </a:endParaRPr>
          </a:p>
          <a:p>
            <a:pPr algn="just">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R</a:t>
            </a:r>
            <a:r>
              <a:rPr b="0" lang="en-PH" sz="1800" spc="-1" strike="noStrike" baseline="-8000">
                <a:solidFill>
                  <a:srgbClr val="000000"/>
                </a:solidFill>
                <a:latin typeface="Lato"/>
                <a:ea typeface="N+æþ"/>
              </a:rPr>
              <a:t>t</a:t>
            </a:r>
            <a:r>
              <a:rPr b="0" lang="en-PH" sz="1800" spc="-1" strike="noStrike">
                <a:solidFill>
                  <a:srgbClr val="000000"/>
                </a:solidFill>
                <a:latin typeface="Lato"/>
                <a:ea typeface="N+æþ"/>
              </a:rPr>
              <a:t> = R</a:t>
            </a:r>
            <a:r>
              <a:rPr b="0" lang="en-PH" sz="1800" spc="-1" strike="noStrike" baseline="-8000">
                <a:solidFill>
                  <a:srgbClr val="000000"/>
                </a:solidFill>
                <a:latin typeface="Lato"/>
                <a:ea typeface="N+æþ"/>
              </a:rPr>
              <a:t>1</a:t>
            </a:r>
            <a:r>
              <a:rPr b="0" lang="en-PH" sz="1800" spc="-1" strike="noStrike">
                <a:solidFill>
                  <a:srgbClr val="000000"/>
                </a:solidFill>
                <a:latin typeface="Lato"/>
                <a:ea typeface="N+æþ"/>
              </a:rPr>
              <a:t> + R</a:t>
            </a:r>
            <a:r>
              <a:rPr b="0" lang="en-PH" sz="1800" spc="-1" strike="noStrike" baseline="-8000">
                <a:solidFill>
                  <a:srgbClr val="000000"/>
                </a:solidFill>
                <a:latin typeface="Lato"/>
                <a:ea typeface="N+æþ"/>
              </a:rPr>
              <a:t>2</a:t>
            </a:r>
            <a:r>
              <a:rPr b="0" lang="en-PH" sz="1800" spc="-1" strike="noStrike">
                <a:solidFill>
                  <a:srgbClr val="000000"/>
                </a:solidFill>
                <a:latin typeface="Lato"/>
                <a:ea typeface="N+æþ"/>
              </a:rPr>
              <a:t> + R</a:t>
            </a:r>
            <a:r>
              <a:rPr b="0" lang="en-PH" sz="1800" spc="-1" strike="noStrike" baseline="-8000">
                <a:solidFill>
                  <a:srgbClr val="000000"/>
                </a:solidFill>
                <a:latin typeface="Lato"/>
                <a:ea typeface="N+æþ"/>
              </a:rPr>
              <a:t>3</a:t>
            </a:r>
            <a:r>
              <a:rPr b="0" lang="en-PH" sz="1800" spc="-1" strike="noStrike">
                <a:solidFill>
                  <a:srgbClr val="000000"/>
                </a:solidFill>
                <a:latin typeface="Lato"/>
                <a:ea typeface="N+æþ"/>
              </a:rPr>
              <a:t> = 20 + 50 + 30 = </a:t>
            </a:r>
            <a:r>
              <a:rPr b="1" lang="en-PH" sz="1800" spc="-1" strike="noStrike">
                <a:solidFill>
                  <a:srgbClr val="000000"/>
                </a:solidFill>
                <a:latin typeface="Lato"/>
                <a:ea typeface="N+æþ"/>
              </a:rPr>
              <a:t>100 Ω</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N+æþ"/>
              </a:rPr>
              <a:t>	</a:t>
            </a:r>
            <a:r>
              <a:rPr b="1" lang="en-PH" sz="1800" spc="-1" strike="noStrike">
                <a:solidFill>
                  <a:srgbClr val="000000"/>
                </a:solidFill>
                <a:latin typeface="Lato"/>
                <a:ea typeface="N+æþ"/>
              </a:rPr>
              <a:t>b</a:t>
            </a:r>
            <a:r>
              <a:rPr b="0" lang="en-PH" sz="1800" spc="-1" strike="noStrike">
                <a:solidFill>
                  <a:srgbClr val="000000"/>
                </a:solidFill>
                <a:latin typeface="Lato"/>
                <a:ea typeface="N+æþ"/>
              </a:rPr>
              <a:t>. Using Ohm’s law, determine the total voltage:</a:t>
            </a:r>
            <a:endParaRPr b="0" lang="en-PH" sz="1800" spc="-1" strike="noStrike">
              <a:latin typeface="Arial"/>
            </a:endParaRPr>
          </a:p>
          <a:p>
            <a:pPr algn="just">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	</a:t>
            </a:r>
            <a:r>
              <a:rPr b="0" lang="en-PH" sz="1800" spc="-1" strike="noStrike">
                <a:solidFill>
                  <a:srgbClr val="000000"/>
                </a:solidFill>
                <a:latin typeface="Lato"/>
                <a:ea typeface="N+æþ"/>
              </a:rPr>
              <a:t>V</a:t>
            </a:r>
            <a:r>
              <a:rPr b="0" lang="en-PH" sz="1800" spc="-1" strike="noStrike" baseline="-8000">
                <a:solidFill>
                  <a:srgbClr val="000000"/>
                </a:solidFill>
                <a:latin typeface="Lato"/>
                <a:ea typeface="N+æþ"/>
              </a:rPr>
              <a:t>t</a:t>
            </a:r>
            <a:r>
              <a:rPr b="0" lang="en-PH" sz="1800" spc="-1" strike="noStrike">
                <a:solidFill>
                  <a:srgbClr val="000000"/>
                </a:solidFill>
                <a:latin typeface="Lato"/>
                <a:ea typeface="N+æþ"/>
              </a:rPr>
              <a:t> = I R</a:t>
            </a:r>
            <a:r>
              <a:rPr b="0" lang="en-PH" sz="1800" spc="-1" strike="noStrike" baseline="-8000">
                <a:solidFill>
                  <a:srgbClr val="000000"/>
                </a:solidFill>
                <a:latin typeface="Lato"/>
                <a:ea typeface="N+æþ"/>
              </a:rPr>
              <a:t>t</a:t>
            </a:r>
            <a:r>
              <a:rPr b="0" lang="en-PH" sz="1800" spc="-1" strike="noStrike">
                <a:solidFill>
                  <a:srgbClr val="000000"/>
                </a:solidFill>
                <a:latin typeface="Lato"/>
                <a:ea typeface="N+æþ"/>
              </a:rPr>
              <a:t> = 2.5 × 100 = </a:t>
            </a:r>
            <a:r>
              <a:rPr b="1" lang="en-PH" sz="1800" spc="-1" strike="noStrike">
                <a:solidFill>
                  <a:srgbClr val="000000"/>
                </a:solidFill>
                <a:latin typeface="Lato"/>
                <a:ea typeface="N+æþ"/>
              </a:rPr>
              <a:t>250 V</a:t>
            </a:r>
            <a:endParaRPr b="0" lang="en-PH" sz="1800" spc="-1" strike="noStrike">
              <a:latin typeface="Arial"/>
            </a:endParaRPr>
          </a:p>
        </p:txBody>
      </p:sp>
      <p:sp>
        <p:nvSpPr>
          <p:cNvPr id="141" name=""/>
          <p:cNvSpPr/>
          <p:nvPr/>
        </p:nvSpPr>
        <p:spPr>
          <a:xfrm>
            <a:off x="594000" y="1763280"/>
            <a:ext cx="11003760" cy="68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example below will show you how to determine electrical quantities, such as  voltage, resistance, and power, in a series circuit.</a:t>
            </a:r>
            <a:br/>
            <a:endParaRPr b="0" lang="en-PH" sz="1800" spc="-1" strike="noStrike">
              <a:latin typeface="Arial"/>
            </a:endParaRPr>
          </a:p>
          <a:p>
            <a:pPr>
              <a:lnSpc>
                <a:spcPct val="100000"/>
              </a:lnSpc>
              <a:buNone/>
            </a:pPr>
            <a:br/>
            <a:endParaRPr b="0" lang="en-PH" sz="1800" spc="-1" strike="noStrike">
              <a:latin typeface="Arial"/>
            </a:endParaRPr>
          </a:p>
        </p:txBody>
      </p:sp>
      <p:sp>
        <p:nvSpPr>
          <p:cNvPr id="142" name=""/>
          <p:cNvSpPr txBox="1"/>
          <p:nvPr/>
        </p:nvSpPr>
        <p:spPr>
          <a:xfrm>
            <a:off x="483840" y="2455920"/>
            <a:ext cx="11224440" cy="1684080"/>
          </a:xfrm>
          <a:prstGeom prst="rect">
            <a:avLst/>
          </a:prstGeom>
          <a:noFill/>
          <a:ln w="0">
            <a:noFill/>
          </a:ln>
        </p:spPr>
        <p:txBody>
          <a:bodyPr lIns="90000" rIns="90000" tIns="45000" bIns="45000" anchor="t">
            <a:noAutofit/>
          </a:bodyPr>
          <a:p>
            <a:pPr algn="just">
              <a:buNone/>
            </a:pPr>
            <a:r>
              <a:rPr b="1" lang="en-PH" sz="1800" spc="-1" strike="noStrike">
                <a:solidFill>
                  <a:srgbClr val="000000"/>
                </a:solidFill>
                <a:latin typeface="Lato"/>
                <a:ea typeface="DejaVu Sans"/>
              </a:rPr>
              <a:t>Example:</a:t>
            </a:r>
            <a:endParaRPr b="0" lang="en-PH" sz="1800" spc="-1" strike="noStrike">
              <a:latin typeface="Arial"/>
            </a:endParaRPr>
          </a:p>
          <a:p>
            <a:pPr algn="just">
              <a:buNone/>
            </a:pPr>
            <a:r>
              <a:rPr b="0" lang="en-PH" sz="1800" spc="-1" strike="noStrike">
                <a:solidFill>
                  <a:srgbClr val="000000"/>
                </a:solidFill>
                <a:latin typeface="Lato"/>
                <a:ea typeface="DejaVu Sans"/>
              </a:rPr>
              <a:t>Three resistors, R</a:t>
            </a:r>
            <a:r>
              <a:rPr b="0" lang="en-PH" sz="1800" spc="-1" strike="noStrike" baseline="-8000">
                <a:solidFill>
                  <a:srgbClr val="000000"/>
                </a:solidFill>
                <a:latin typeface="Lato"/>
                <a:ea typeface="DejaVu Sans"/>
              </a:rPr>
              <a:t>1</a:t>
            </a:r>
            <a:r>
              <a:rPr b="0" lang="en-PH" sz="1800" spc="-1" strike="noStrike">
                <a:solidFill>
                  <a:srgbClr val="000000"/>
                </a:solidFill>
                <a:latin typeface="Lato"/>
                <a:ea typeface="DejaVu Sans"/>
              </a:rPr>
              <a:t> </a:t>
            </a:r>
            <a:r>
              <a:rPr b="0" lang="en-PH" sz="1800" spc="-1" strike="noStrike">
                <a:solidFill>
                  <a:srgbClr val="000000"/>
                </a:solidFill>
                <a:latin typeface="Lato"/>
                <a:ea typeface="N+æþ"/>
              </a:rPr>
              <a:t>= 20 Ω, R</a:t>
            </a:r>
            <a:r>
              <a:rPr b="0" lang="en-PH" sz="1800" spc="-1" strike="noStrike" baseline="-8000">
                <a:solidFill>
                  <a:srgbClr val="000000"/>
                </a:solidFill>
                <a:latin typeface="Lato"/>
                <a:ea typeface="N+æþ"/>
              </a:rPr>
              <a:t>2</a:t>
            </a:r>
            <a:r>
              <a:rPr b="0" lang="en-PH" sz="1800" spc="-1" strike="noStrike">
                <a:solidFill>
                  <a:srgbClr val="000000"/>
                </a:solidFill>
                <a:latin typeface="Lato"/>
                <a:ea typeface="N+æþ"/>
              </a:rPr>
              <a:t> = 50 Ω, and R</a:t>
            </a:r>
            <a:r>
              <a:rPr b="0" lang="en-PH" sz="1800" spc="-1" strike="noStrike" baseline="-8000">
                <a:solidFill>
                  <a:srgbClr val="000000"/>
                </a:solidFill>
                <a:latin typeface="Lato"/>
                <a:ea typeface="N+æþ"/>
              </a:rPr>
              <a:t>3</a:t>
            </a:r>
            <a:r>
              <a:rPr b="0" lang="en-PH" sz="1800" spc="-1" strike="noStrike">
                <a:solidFill>
                  <a:srgbClr val="000000"/>
                </a:solidFill>
                <a:latin typeface="Lato"/>
                <a:ea typeface="N+æþ"/>
              </a:rPr>
              <a:t> = 30 Ω, are connected in a series across a generator. The current through the circuit is 2.5 A. Find out the answers to the following questions: (</a:t>
            </a:r>
            <a:r>
              <a:rPr b="1" lang="en-PH" sz="1800" spc="-1" strike="noStrike">
                <a:solidFill>
                  <a:srgbClr val="000000"/>
                </a:solidFill>
                <a:latin typeface="Lato"/>
                <a:ea typeface="N+æþ"/>
              </a:rPr>
              <a:t>a</a:t>
            </a:r>
            <a:r>
              <a:rPr b="0" lang="en-PH" sz="1800" spc="-1" strike="noStrike">
                <a:solidFill>
                  <a:srgbClr val="000000"/>
                </a:solidFill>
                <a:latin typeface="Lato"/>
                <a:ea typeface="N+æþ"/>
              </a:rPr>
              <a:t>) What is the generator voltage? (</a:t>
            </a:r>
            <a:r>
              <a:rPr b="1" lang="en-PH" sz="1800" spc="-1" strike="noStrike">
                <a:solidFill>
                  <a:srgbClr val="000000"/>
                </a:solidFill>
                <a:latin typeface="Lato"/>
                <a:ea typeface="N+æþ"/>
              </a:rPr>
              <a:t>b</a:t>
            </a:r>
            <a:r>
              <a:rPr b="0" lang="en-PH" sz="1800" spc="-1" strike="noStrike">
                <a:solidFill>
                  <a:srgbClr val="000000"/>
                </a:solidFill>
                <a:latin typeface="Lato"/>
                <a:ea typeface="N+æþ"/>
              </a:rPr>
              <a:t>) What is the voltage across each resistor? (</a:t>
            </a:r>
            <a:r>
              <a:rPr b="1" lang="en-PH" sz="1800" spc="-1" strike="noStrike">
                <a:solidFill>
                  <a:srgbClr val="000000"/>
                </a:solidFill>
                <a:latin typeface="Lato"/>
                <a:ea typeface="N+æþ"/>
              </a:rPr>
              <a:t>c</a:t>
            </a:r>
            <a:r>
              <a:rPr b="0" lang="en-PH" sz="1800" spc="-1" strike="noStrike">
                <a:solidFill>
                  <a:srgbClr val="000000"/>
                </a:solidFill>
                <a:latin typeface="Lato"/>
                <a:ea typeface="N+æþ"/>
              </a:rPr>
              <a:t>) How much power is expended in each resistor? (</a:t>
            </a:r>
            <a:r>
              <a:rPr b="1" lang="en-PH" sz="1800" spc="-1" strike="noStrike">
                <a:solidFill>
                  <a:srgbClr val="000000"/>
                </a:solidFill>
                <a:latin typeface="Lato"/>
                <a:ea typeface="N+æþ"/>
              </a:rPr>
              <a:t>d</a:t>
            </a:r>
            <a:r>
              <a:rPr b="0" lang="en-PH" sz="1800" spc="-1" strike="noStrike">
                <a:solidFill>
                  <a:srgbClr val="000000"/>
                </a:solidFill>
                <a:latin typeface="Lato"/>
                <a:ea typeface="N+æþ"/>
              </a:rPr>
              <a:t>) What is the total power expended?</a:t>
            </a:r>
            <a:endParaRPr b="0" lang="en-PH" sz="1800" spc="-1" strike="noStrike">
              <a:latin typeface="Arial"/>
            </a:endParaRPr>
          </a:p>
        </p:txBody>
      </p:sp>
      <p:sp>
        <p:nvSpPr>
          <p:cNvPr id="143"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260000" y="5746320"/>
            <a:ext cx="173520" cy="339120"/>
          </a:xfrm>
          <a:prstGeom prst="rect">
            <a:avLst/>
          </a:prstGeom>
          <a:noFill/>
          <a:ln w="0">
            <a:noFill/>
          </a:ln>
        </p:spPr>
        <p:style>
          <a:lnRef idx="0"/>
          <a:fillRef idx="0"/>
          <a:effectRef idx="0"/>
          <a:fontRef idx="minor"/>
        </p:style>
      </p:sp>
      <p:sp>
        <p:nvSpPr>
          <p:cNvPr id="145" name=""/>
          <p:cNvSpPr/>
          <p:nvPr/>
        </p:nvSpPr>
        <p:spPr>
          <a:xfrm>
            <a:off x="1359000" y="1800000"/>
            <a:ext cx="9474120" cy="396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c.</a:t>
            </a:r>
            <a:r>
              <a:rPr b="0" lang="en-PH" sz="1800" spc="-1" strike="noStrike">
                <a:solidFill>
                  <a:srgbClr val="000000"/>
                </a:solidFill>
                <a:latin typeface="Lato"/>
                <a:ea typeface="DejaVu Sans"/>
              </a:rPr>
              <a:t> Using Ohm’s law, determine the individual voltages:</a:t>
            </a:r>
            <a:br/>
            <a:endParaRPr b="0" lang="en-PH" sz="1800" spc="-1" strike="noStrike">
              <a:latin typeface="Lato"/>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a:t>
            </a:r>
            <a:r>
              <a:rPr b="0" lang="en-PH" sz="1800" spc="-1" strike="noStrike" baseline="-8000">
                <a:solidFill>
                  <a:srgbClr val="000000"/>
                </a:solidFill>
                <a:latin typeface="Lato"/>
                <a:ea typeface="DejaVu Sans"/>
              </a:rPr>
              <a:t>1</a:t>
            </a:r>
            <a:r>
              <a:rPr b="0" lang="en-PH" sz="1800" spc="-1" strike="noStrike">
                <a:solidFill>
                  <a:srgbClr val="000000"/>
                </a:solidFill>
                <a:latin typeface="Lato"/>
                <a:ea typeface="DejaVu Sans"/>
              </a:rPr>
              <a:t> </a:t>
            </a:r>
            <a:r>
              <a:rPr b="0" lang="en-PH" sz="1800" spc="-1" strike="noStrike">
                <a:solidFill>
                  <a:srgbClr val="000000"/>
                </a:solidFill>
                <a:latin typeface="Lato"/>
                <a:ea typeface="N+æþ"/>
              </a:rPr>
              <a:t>= I R</a:t>
            </a:r>
            <a:r>
              <a:rPr b="0" lang="en-PH" sz="1800" spc="-1" strike="noStrike" baseline="-8000">
                <a:solidFill>
                  <a:srgbClr val="000000"/>
                </a:solidFill>
                <a:latin typeface="Lato"/>
                <a:ea typeface="N+æþ"/>
              </a:rPr>
              <a:t>1</a:t>
            </a:r>
            <a:r>
              <a:rPr b="0" lang="en-PH" sz="1800" spc="-1" strike="noStrike">
                <a:solidFill>
                  <a:srgbClr val="000000"/>
                </a:solidFill>
                <a:latin typeface="Lato"/>
                <a:ea typeface="N+æþ"/>
              </a:rPr>
              <a:t> = 2.5 × 200 = </a:t>
            </a:r>
            <a:r>
              <a:rPr b="1" lang="en-PH" sz="1800" spc="-1" strike="noStrike">
                <a:solidFill>
                  <a:srgbClr val="000000"/>
                </a:solidFill>
                <a:latin typeface="Lato"/>
                <a:ea typeface="N+æþ"/>
              </a:rPr>
              <a:t>50 V</a:t>
            </a: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V</a:t>
            </a:r>
            <a:r>
              <a:rPr b="0" lang="en-PH" sz="1800" spc="-1" strike="noStrike" baseline="-8000">
                <a:solidFill>
                  <a:srgbClr val="000000"/>
                </a:solidFill>
                <a:latin typeface="Lato"/>
                <a:ea typeface="N+æþ"/>
              </a:rPr>
              <a:t>2 </a:t>
            </a:r>
            <a:r>
              <a:rPr b="0" lang="en-PH" sz="1800" spc="-1" strike="noStrike">
                <a:solidFill>
                  <a:srgbClr val="000000"/>
                </a:solidFill>
                <a:latin typeface="Lato"/>
                <a:ea typeface="N+æþ"/>
              </a:rPr>
              <a:t>= I R</a:t>
            </a:r>
            <a:r>
              <a:rPr b="0" lang="en-PH" sz="1800" spc="-1" strike="noStrike" baseline="-8000">
                <a:solidFill>
                  <a:srgbClr val="000000"/>
                </a:solidFill>
                <a:latin typeface="Lato"/>
                <a:ea typeface="N+æþ"/>
              </a:rPr>
              <a:t>2</a:t>
            </a:r>
            <a:r>
              <a:rPr b="0" lang="en-PH" sz="1800" spc="-1" strike="noStrike">
                <a:solidFill>
                  <a:srgbClr val="000000"/>
                </a:solidFill>
                <a:latin typeface="Lato"/>
                <a:ea typeface="N+æþ"/>
              </a:rPr>
              <a:t> = 2.5 × 50 = </a:t>
            </a:r>
            <a:r>
              <a:rPr b="1" lang="en-PH" sz="1800" spc="-1" strike="noStrike">
                <a:solidFill>
                  <a:srgbClr val="000000"/>
                </a:solidFill>
                <a:latin typeface="Lato"/>
                <a:ea typeface="N+æþ"/>
              </a:rPr>
              <a:t>125 V</a:t>
            </a: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V</a:t>
            </a:r>
            <a:r>
              <a:rPr b="0" lang="en-PH" sz="1800" spc="-1" strike="noStrike" baseline="-8000">
                <a:solidFill>
                  <a:srgbClr val="000000"/>
                </a:solidFill>
                <a:latin typeface="Lato"/>
                <a:ea typeface="N+æþ"/>
              </a:rPr>
              <a:t>3</a:t>
            </a:r>
            <a:r>
              <a:rPr b="0" lang="en-PH" sz="1800" spc="-1" strike="noStrike">
                <a:solidFill>
                  <a:srgbClr val="000000"/>
                </a:solidFill>
                <a:latin typeface="Lato"/>
                <a:ea typeface="N+æþ"/>
              </a:rPr>
              <a:t> = I R</a:t>
            </a:r>
            <a:r>
              <a:rPr b="0" lang="en-PH" sz="1800" spc="-1" strike="noStrike" baseline="-8000">
                <a:solidFill>
                  <a:srgbClr val="000000"/>
                </a:solidFill>
                <a:latin typeface="Lato"/>
                <a:ea typeface="N+æþ"/>
              </a:rPr>
              <a:t>3</a:t>
            </a:r>
            <a:r>
              <a:rPr b="0" lang="en-PH" sz="1800" spc="-1" strike="noStrike">
                <a:solidFill>
                  <a:srgbClr val="000000"/>
                </a:solidFill>
                <a:latin typeface="Lato"/>
                <a:ea typeface="N+æþ"/>
              </a:rPr>
              <a:t> = 2.5 × 30 = </a:t>
            </a:r>
            <a:r>
              <a:rPr b="1" lang="en-PH" sz="1800" spc="-1" strike="noStrike">
                <a:solidFill>
                  <a:srgbClr val="000000"/>
                </a:solidFill>
                <a:latin typeface="Lato"/>
                <a:ea typeface="N+æþ"/>
              </a:rPr>
              <a:t>75 V</a:t>
            </a:r>
            <a:br/>
            <a:endParaRPr b="0" lang="en-PH" sz="1800" spc="-1" strike="noStrike">
              <a:latin typeface="Lato"/>
            </a:endParaRPr>
          </a:p>
          <a:p>
            <a:pPr>
              <a:lnSpc>
                <a:spcPct val="100000"/>
              </a:lnSpc>
              <a:buNone/>
            </a:pPr>
            <a:r>
              <a:rPr b="1" lang="en-PH" sz="1800" spc="-1" strike="noStrike">
                <a:solidFill>
                  <a:srgbClr val="000000"/>
                </a:solidFill>
                <a:latin typeface="Lato"/>
                <a:ea typeface="N+æþ"/>
              </a:rPr>
              <a:t>d.</a:t>
            </a:r>
            <a:r>
              <a:rPr b="0" lang="en-PH" sz="1800" spc="-1" strike="noStrike">
                <a:solidFill>
                  <a:srgbClr val="000000"/>
                </a:solidFill>
                <a:latin typeface="Lato"/>
                <a:ea typeface="N+æþ"/>
              </a:rPr>
              <a:t> To determine the individual electrical power in each resistor, use the formula P = VI.</a:t>
            </a:r>
            <a:b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P</a:t>
            </a:r>
            <a:r>
              <a:rPr b="0" lang="en-PH" sz="1800" spc="-1" strike="noStrike" baseline="-8000">
                <a:solidFill>
                  <a:srgbClr val="000000"/>
                </a:solidFill>
                <a:latin typeface="Lato"/>
                <a:ea typeface="N+æþ"/>
              </a:rPr>
              <a:t>1</a:t>
            </a:r>
            <a:r>
              <a:rPr b="0" lang="en-PH" sz="1800" spc="-1" strike="noStrike">
                <a:solidFill>
                  <a:srgbClr val="000000"/>
                </a:solidFill>
                <a:latin typeface="Lato"/>
                <a:ea typeface="N+æþ"/>
              </a:rPr>
              <a:t> = V</a:t>
            </a:r>
            <a:r>
              <a:rPr b="0" lang="en-PH" sz="1800" spc="-1" strike="noStrike" baseline="-8000">
                <a:solidFill>
                  <a:srgbClr val="000000"/>
                </a:solidFill>
                <a:latin typeface="Lato"/>
                <a:ea typeface="N+æþ"/>
              </a:rPr>
              <a:t>1</a:t>
            </a:r>
            <a:r>
              <a:rPr b="0" lang="en-PH" sz="1800" spc="-1" strike="noStrike">
                <a:solidFill>
                  <a:srgbClr val="000000"/>
                </a:solidFill>
                <a:latin typeface="Lato"/>
                <a:ea typeface="N+æþ"/>
              </a:rPr>
              <a:t> I = 50 × 2.5 = </a:t>
            </a:r>
            <a:r>
              <a:rPr b="1" lang="en-PH" sz="1800" spc="-1" strike="noStrike">
                <a:solidFill>
                  <a:srgbClr val="000000"/>
                </a:solidFill>
                <a:latin typeface="Lato"/>
                <a:ea typeface="N+æþ"/>
              </a:rPr>
              <a:t>125 W</a:t>
            </a: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P</a:t>
            </a:r>
            <a:r>
              <a:rPr b="0" lang="en-PH" sz="1800" spc="-1" strike="noStrike" baseline="-8000">
                <a:solidFill>
                  <a:srgbClr val="000000"/>
                </a:solidFill>
                <a:latin typeface="Lato"/>
                <a:ea typeface="N+æþ"/>
              </a:rPr>
              <a:t>2</a:t>
            </a:r>
            <a:r>
              <a:rPr b="0" lang="en-PH" sz="1800" spc="-1" strike="noStrike">
                <a:solidFill>
                  <a:srgbClr val="000000"/>
                </a:solidFill>
                <a:latin typeface="Lato"/>
                <a:ea typeface="N+æþ"/>
              </a:rPr>
              <a:t> = V</a:t>
            </a:r>
            <a:r>
              <a:rPr b="0" lang="en-PH" sz="1800" spc="-1" strike="noStrike" baseline="-8000">
                <a:solidFill>
                  <a:srgbClr val="000000"/>
                </a:solidFill>
                <a:latin typeface="Lato"/>
                <a:ea typeface="N+æþ"/>
              </a:rPr>
              <a:t>2</a:t>
            </a:r>
            <a:r>
              <a:rPr b="0" lang="en-PH" sz="1800" spc="-1" strike="noStrike">
                <a:solidFill>
                  <a:srgbClr val="000000"/>
                </a:solidFill>
                <a:latin typeface="Lato"/>
                <a:ea typeface="N+æþ"/>
              </a:rPr>
              <a:t> I = 125 × 2.5 = </a:t>
            </a:r>
            <a:r>
              <a:rPr b="1" lang="en-PH" sz="1800" spc="-1" strike="noStrike">
                <a:solidFill>
                  <a:srgbClr val="000000"/>
                </a:solidFill>
                <a:latin typeface="Lato"/>
                <a:ea typeface="N+æþ"/>
              </a:rPr>
              <a:t>312.5 W</a:t>
            </a: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P</a:t>
            </a:r>
            <a:r>
              <a:rPr b="0" lang="en-PH" sz="1800" spc="-1" strike="noStrike" baseline="-8000">
                <a:solidFill>
                  <a:srgbClr val="000000"/>
                </a:solidFill>
                <a:latin typeface="Lato"/>
                <a:ea typeface="N+æþ"/>
              </a:rPr>
              <a:t>3</a:t>
            </a:r>
            <a:r>
              <a:rPr b="0" lang="en-PH" sz="1800" spc="-1" strike="noStrike">
                <a:solidFill>
                  <a:srgbClr val="000000"/>
                </a:solidFill>
                <a:latin typeface="Lato"/>
                <a:ea typeface="N+æþ"/>
              </a:rPr>
              <a:t> = V</a:t>
            </a:r>
            <a:r>
              <a:rPr b="0" lang="en-PH" sz="1800" spc="-1" strike="noStrike" baseline="-8000">
                <a:solidFill>
                  <a:srgbClr val="000000"/>
                </a:solidFill>
                <a:latin typeface="Lato"/>
                <a:ea typeface="N+æþ"/>
              </a:rPr>
              <a:t>3</a:t>
            </a:r>
            <a:r>
              <a:rPr b="0" lang="en-PH" sz="1800" spc="-1" strike="noStrike">
                <a:solidFill>
                  <a:srgbClr val="000000"/>
                </a:solidFill>
                <a:latin typeface="Lato"/>
                <a:ea typeface="N+æþ"/>
              </a:rPr>
              <a:t> I = 75 × 2.5 = </a:t>
            </a:r>
            <a:r>
              <a:rPr b="1" lang="en-PH" sz="1800" spc="-1" strike="noStrike">
                <a:solidFill>
                  <a:srgbClr val="000000"/>
                </a:solidFill>
                <a:latin typeface="Lato"/>
                <a:ea typeface="N+æþ"/>
              </a:rPr>
              <a:t>187.5 W</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Calculate the electrical power by adding the individual electrical power in each resistor.</a:t>
            </a: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P</a:t>
            </a:r>
            <a:r>
              <a:rPr b="0" lang="en-PH" sz="1800" spc="-1" strike="noStrike" baseline="-8000">
                <a:solidFill>
                  <a:srgbClr val="000000"/>
                </a:solidFill>
                <a:latin typeface="Lato"/>
                <a:ea typeface="N+æþ"/>
              </a:rPr>
              <a:t>t</a:t>
            </a:r>
            <a:r>
              <a:rPr b="0" lang="en-PH" sz="1800" spc="-1" strike="noStrike">
                <a:solidFill>
                  <a:srgbClr val="000000"/>
                </a:solidFill>
                <a:latin typeface="Lato"/>
                <a:ea typeface="N+æþ"/>
              </a:rPr>
              <a:t> = P</a:t>
            </a:r>
            <a:r>
              <a:rPr b="0" lang="en-PH" sz="1800" spc="-1" strike="noStrike" baseline="-8000">
                <a:solidFill>
                  <a:srgbClr val="000000"/>
                </a:solidFill>
                <a:latin typeface="Lato"/>
                <a:ea typeface="N+æþ"/>
              </a:rPr>
              <a:t>1</a:t>
            </a:r>
            <a:r>
              <a:rPr b="0" lang="en-PH" sz="1800" spc="-1" strike="noStrike">
                <a:solidFill>
                  <a:srgbClr val="000000"/>
                </a:solidFill>
                <a:latin typeface="Lato"/>
                <a:ea typeface="N+æþ"/>
              </a:rPr>
              <a:t> + P</a:t>
            </a:r>
            <a:r>
              <a:rPr b="0" lang="en-PH" sz="1800" spc="-1" strike="noStrike" baseline="-8000">
                <a:solidFill>
                  <a:srgbClr val="000000"/>
                </a:solidFill>
                <a:latin typeface="Lato"/>
                <a:ea typeface="N+æþ"/>
              </a:rPr>
              <a:t>2</a:t>
            </a:r>
            <a:r>
              <a:rPr b="0" lang="en-PH" sz="1800" spc="-1" strike="noStrike">
                <a:solidFill>
                  <a:srgbClr val="000000"/>
                </a:solidFill>
                <a:latin typeface="Lato"/>
                <a:ea typeface="N+æþ"/>
              </a:rPr>
              <a:t> + P</a:t>
            </a:r>
            <a:r>
              <a:rPr b="0" lang="en-PH" sz="1800" spc="-1" strike="noStrike" baseline="-8000">
                <a:solidFill>
                  <a:srgbClr val="000000"/>
                </a:solidFill>
                <a:latin typeface="Lato"/>
                <a:ea typeface="N+æþ"/>
              </a:rPr>
              <a:t>3</a:t>
            </a:r>
            <a:r>
              <a:rPr b="0" lang="en-PH" sz="1800" spc="-1" strike="noStrike">
                <a:solidFill>
                  <a:srgbClr val="000000"/>
                </a:solidFill>
                <a:latin typeface="Lato"/>
                <a:ea typeface="N+æþ"/>
              </a:rPr>
              <a:t> = 125 + 312.5 + 187.5 =</a:t>
            </a:r>
            <a:r>
              <a:rPr b="1" lang="en-PH" sz="1800" spc="-1" strike="noStrike">
                <a:solidFill>
                  <a:srgbClr val="000000"/>
                </a:solidFill>
                <a:latin typeface="Lato"/>
                <a:ea typeface="N+æþ"/>
              </a:rPr>
              <a:t> 625 W</a:t>
            </a:r>
            <a:endParaRPr b="0" lang="en-PH" sz="1800" spc="-1" strike="noStrike">
              <a:latin typeface="Lato"/>
            </a:endParaRPr>
          </a:p>
        </p:txBody>
      </p:sp>
      <p:sp>
        <p:nvSpPr>
          <p:cNvPr id="146"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560000" y="5400000"/>
            <a:ext cx="2872800" cy="339120"/>
          </a:xfrm>
          <a:prstGeom prst="rect">
            <a:avLst/>
          </a:prstGeom>
          <a:noFill/>
          <a:ln w="0">
            <a:noFill/>
          </a:ln>
        </p:spPr>
        <p:style>
          <a:lnRef idx="0"/>
          <a:fillRef idx="0"/>
          <a:effectRef idx="0"/>
          <a:fontRef idx="minor"/>
        </p:style>
      </p:sp>
      <p:sp>
        <p:nvSpPr>
          <p:cNvPr id="148" name=""/>
          <p:cNvSpPr/>
          <p:nvPr/>
        </p:nvSpPr>
        <p:spPr>
          <a:xfrm>
            <a:off x="10260000" y="5746320"/>
            <a:ext cx="173520" cy="339120"/>
          </a:xfrm>
          <a:prstGeom prst="rect">
            <a:avLst/>
          </a:prstGeom>
          <a:noFill/>
          <a:ln w="0">
            <a:noFill/>
          </a:ln>
        </p:spPr>
        <p:style>
          <a:lnRef idx="0"/>
          <a:fillRef idx="0"/>
          <a:effectRef idx="0"/>
          <a:fontRef idx="minor"/>
        </p:style>
      </p:sp>
      <p:pic>
        <p:nvPicPr>
          <p:cNvPr id="149" name="" descr=""/>
          <p:cNvPicPr/>
          <p:nvPr/>
        </p:nvPicPr>
        <p:blipFill>
          <a:blip r:embed="rId1"/>
          <a:stretch/>
        </p:blipFill>
        <p:spPr>
          <a:xfrm>
            <a:off x="8604000" y="2196000"/>
            <a:ext cx="3060000" cy="2484000"/>
          </a:xfrm>
          <a:prstGeom prst="rect">
            <a:avLst/>
          </a:prstGeom>
          <a:ln cap="rnd" w="19080">
            <a:solidFill>
              <a:srgbClr val="000000"/>
            </a:solidFill>
            <a:prstDash val="lgDash"/>
            <a:round/>
          </a:ln>
        </p:spPr>
      </p:pic>
      <p:sp>
        <p:nvSpPr>
          <p:cNvPr id="150" name=""/>
          <p:cNvSpPr/>
          <p:nvPr/>
        </p:nvSpPr>
        <p:spPr>
          <a:xfrm>
            <a:off x="504720" y="2340360"/>
            <a:ext cx="7919280" cy="2339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Parallel circuit</a:t>
            </a:r>
            <a:r>
              <a:rPr b="0" lang="en-PH" sz="1800" spc="-1" strike="noStrike">
                <a:solidFill>
                  <a:srgbClr val="000000"/>
                </a:solidFill>
                <a:latin typeface="Lato"/>
                <a:ea typeface="DejaVu Sans"/>
              </a:rPr>
              <a:t> is the most commonly used circuit. The average distribution circuits have many types of loads, all connected parallel with each other: lighting circuits, motors, transformers for various uses, and others. The same is true for electronic circuits, which range from the most simple parallel circuits to complex networks. Components in a circuit are parallel if one side of each component is connected to a common junction and the other side is connected to another common junction.</a:t>
            </a:r>
            <a:endParaRPr b="0" lang="en-PH" sz="1800" spc="-1" strike="noStrike">
              <a:latin typeface="Lato"/>
            </a:endParaRPr>
          </a:p>
        </p:txBody>
      </p:sp>
      <p:sp>
        <p:nvSpPr>
          <p:cNvPr id="151"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7560000" y="5400000"/>
            <a:ext cx="2872800" cy="339120"/>
          </a:xfrm>
          <a:prstGeom prst="rect">
            <a:avLst/>
          </a:prstGeom>
          <a:noFill/>
          <a:ln w="0">
            <a:noFill/>
          </a:ln>
        </p:spPr>
        <p:style>
          <a:lnRef idx="0"/>
          <a:fillRef idx="0"/>
          <a:effectRef idx="0"/>
          <a:fontRef idx="minor"/>
        </p:style>
      </p:sp>
      <p:sp>
        <p:nvSpPr>
          <p:cNvPr id="153" name=""/>
          <p:cNvSpPr/>
          <p:nvPr/>
        </p:nvSpPr>
        <p:spPr>
          <a:xfrm>
            <a:off x="10260000" y="5746320"/>
            <a:ext cx="173520" cy="339120"/>
          </a:xfrm>
          <a:prstGeom prst="rect">
            <a:avLst/>
          </a:prstGeom>
          <a:noFill/>
          <a:ln w="0">
            <a:noFill/>
          </a:ln>
        </p:spPr>
        <p:style>
          <a:lnRef idx="0"/>
          <a:fillRef idx="0"/>
          <a:effectRef idx="0"/>
          <a:fontRef idx="minor"/>
        </p:style>
      </p:sp>
      <p:sp>
        <p:nvSpPr>
          <p:cNvPr id="154" name=""/>
          <p:cNvSpPr/>
          <p:nvPr/>
        </p:nvSpPr>
        <p:spPr>
          <a:xfrm>
            <a:off x="684720" y="1728000"/>
            <a:ext cx="10822320" cy="39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parallel circuit has the following characteristics:</a:t>
            </a:r>
            <a:br/>
            <a:endParaRPr b="0" lang="en-PH" sz="1800" spc="-1" strike="noStrike">
              <a:latin typeface="Lato"/>
            </a:endParaRPr>
          </a:p>
          <a:p>
            <a:pPr>
              <a:lnSpc>
                <a:spcPct val="100000"/>
              </a:lnSpc>
              <a:buNone/>
            </a:pPr>
            <a:r>
              <a:rPr b="0" lang="en-PH" sz="1800" spc="-1" strike="noStrike">
                <a:solidFill>
                  <a:srgbClr val="000000"/>
                </a:solidFill>
                <a:latin typeface="Lato"/>
                <a:ea typeface="DejaVu Sans"/>
              </a:rPr>
              <a:t>1. The voltage in any part of the circuit is the same.</a:t>
            </a:r>
            <a:br/>
            <a:endParaRPr b="0" lang="en-PH" sz="1800" spc="-1" strike="noStrike">
              <a:latin typeface="Lato"/>
            </a:endParaRPr>
          </a:p>
          <a:p>
            <a:pPr>
              <a:lnSpc>
                <a:spcPct val="100000"/>
              </a:lnSpc>
              <a:buNone/>
            </a:pPr>
            <a:r>
              <a:rPr b="0" lang="en-PH" sz="1800" spc="-1" strike="noStrike">
                <a:solidFill>
                  <a:srgbClr val="000000"/>
                </a:solidFill>
                <a:latin typeface="Lato"/>
                <a:ea typeface="DejaVu Sans"/>
              </a:rPr>
              <a:t>	</a:t>
            </a:r>
            <a:endParaRPr b="0" lang="en-PH" sz="1800" spc="-1" strike="noStrike">
              <a:latin typeface="Lato"/>
            </a:endParaRPr>
          </a:p>
          <a:p>
            <a:pPr>
              <a:lnSpc>
                <a:spcPct val="100000"/>
              </a:lnSpc>
              <a:buNone/>
            </a:pPr>
            <a:r>
              <a:rPr b="0" lang="en-PH" sz="1800" spc="-1" strike="noStrike">
                <a:solidFill>
                  <a:srgbClr val="000000"/>
                </a:solidFill>
                <a:latin typeface="Lato"/>
                <a:ea typeface="DejaVu Sans"/>
              </a:rPr>
              <a:t>2. The total current is equal to the sum of the currents across the different parts of the circuit.</a:t>
            </a: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r>
              <a:rPr b="0" lang="en-PH" sz="1800" spc="-1" strike="noStrike">
                <a:solidFill>
                  <a:srgbClr val="000000"/>
                </a:solidFill>
                <a:latin typeface="Lato"/>
                <a:ea typeface="N+æþ"/>
              </a:rPr>
              <a:t>3. The total resistance of the circuit is given by:</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r>
              <a:rPr b="0" lang="en-PH" sz="1800" spc="-1" strike="noStrike">
                <a:solidFill>
                  <a:srgbClr val="000000"/>
                </a:solidFill>
                <a:latin typeface="Lato"/>
                <a:ea typeface="N+æþ"/>
              </a:rPr>
              <a:t>	</a:t>
            </a:r>
            <a:r>
              <a:rPr b="0" lang="en-PH" sz="1800" spc="-1" strike="noStrike">
                <a:solidFill>
                  <a:srgbClr val="000000"/>
                </a:solidFill>
                <a:latin typeface="Lato"/>
                <a:ea typeface="N+æþ"/>
              </a:rPr>
              <a:t>The example on the next page will show you how to determine electrical quantities, such as voltage, resistance, and power, in a parallel circuit.</a:t>
            </a:r>
            <a:endParaRPr b="0" lang="en-PH" sz="1800" spc="-1" strike="noStrike">
              <a:latin typeface="Lato"/>
            </a:endParaRPr>
          </a:p>
          <a:p>
            <a:pPr>
              <a:lnSpc>
                <a:spcPct val="100000"/>
              </a:lnSpc>
              <a:buNone/>
            </a:pPr>
            <a:endParaRPr b="0" lang="en-PH" sz="1800" spc="-1" strike="noStrike">
              <a:latin typeface="Lato"/>
            </a:endParaRPr>
          </a:p>
        </p:txBody>
      </p:sp>
      <p:sp>
        <p:nvSpPr>
          <p:cNvPr id="155" name=""/>
          <p:cNvSpPr/>
          <p:nvPr/>
        </p:nvSpPr>
        <p:spPr>
          <a:xfrm>
            <a:off x="1404000" y="2677680"/>
            <a:ext cx="3060000" cy="345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V = V</a:t>
            </a:r>
            <a:r>
              <a:rPr b="1" lang="en-PH" sz="1800" spc="-1" strike="noStrike" baseline="-8000">
                <a:solidFill>
                  <a:srgbClr val="000000"/>
                </a:solidFill>
                <a:latin typeface="Lato"/>
                <a:ea typeface="DejaVu Sans"/>
              </a:rPr>
              <a:t>1</a:t>
            </a:r>
            <a:r>
              <a:rPr b="1" lang="en-PH" sz="1800" spc="-1" strike="noStrike">
                <a:solidFill>
                  <a:srgbClr val="000000"/>
                </a:solidFill>
                <a:latin typeface="Lato"/>
                <a:ea typeface="DejaVu Sans"/>
              </a:rPr>
              <a:t> = V</a:t>
            </a:r>
            <a:r>
              <a:rPr b="1" lang="en-PH" sz="1800" spc="-1" strike="noStrike" baseline="-8000">
                <a:solidFill>
                  <a:srgbClr val="000000"/>
                </a:solidFill>
                <a:latin typeface="Lato"/>
                <a:ea typeface="DejaVu Sans"/>
              </a:rPr>
              <a:t>2</a:t>
            </a:r>
            <a:r>
              <a:rPr b="1" lang="en-PH" sz="1800" spc="-1" strike="noStrike">
                <a:solidFill>
                  <a:srgbClr val="000000"/>
                </a:solidFill>
                <a:latin typeface="Lato"/>
                <a:ea typeface="DejaVu Sans"/>
              </a:rPr>
              <a:t> = V</a:t>
            </a:r>
            <a:r>
              <a:rPr b="1" lang="en-PH" sz="1800" spc="-1" strike="noStrike" baseline="-8000">
                <a:solidFill>
                  <a:srgbClr val="000000"/>
                </a:solidFill>
                <a:latin typeface="Lato"/>
                <a:ea typeface="DejaVu Sans"/>
              </a:rPr>
              <a:t>3</a:t>
            </a:r>
            <a:r>
              <a:rPr b="1" lang="en-PH" sz="1800" spc="-1" strike="noStrike">
                <a:solidFill>
                  <a:srgbClr val="000000"/>
                </a:solidFill>
                <a:latin typeface="Lato"/>
                <a:ea typeface="DejaVu Sans"/>
              </a:rPr>
              <a:t> = ... </a:t>
            </a:r>
            <a:endParaRPr b="0" lang="en-PH" sz="1800" spc="-1" strike="noStrike">
              <a:latin typeface="Lato"/>
            </a:endParaRPr>
          </a:p>
        </p:txBody>
      </p:sp>
      <p:sp>
        <p:nvSpPr>
          <p:cNvPr id="156" name=""/>
          <p:cNvSpPr/>
          <p:nvPr/>
        </p:nvSpPr>
        <p:spPr>
          <a:xfrm>
            <a:off x="1404000" y="3528000"/>
            <a:ext cx="251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 = I</a:t>
            </a:r>
            <a:r>
              <a:rPr b="1" lang="en-PH" sz="1800" spc="-1" strike="noStrike" baseline="-8000">
                <a:solidFill>
                  <a:srgbClr val="000000"/>
                </a:solidFill>
                <a:latin typeface="Lato"/>
                <a:ea typeface="DejaVu Sans"/>
              </a:rPr>
              <a:t>1</a:t>
            </a:r>
            <a:r>
              <a:rPr b="1" lang="en-PH" sz="1800" spc="-1" strike="noStrike">
                <a:solidFill>
                  <a:srgbClr val="000000"/>
                </a:solidFill>
                <a:latin typeface="Lato"/>
                <a:ea typeface="DejaVu Sans"/>
              </a:rPr>
              <a:t> = I</a:t>
            </a:r>
            <a:r>
              <a:rPr b="1" lang="en-PH" sz="1800" spc="-1" strike="noStrike" baseline="-8000">
                <a:solidFill>
                  <a:srgbClr val="000000"/>
                </a:solidFill>
                <a:latin typeface="Lato"/>
                <a:ea typeface="DejaVu Sans"/>
              </a:rPr>
              <a:t>2</a:t>
            </a:r>
            <a:r>
              <a:rPr b="1" lang="en-PH" sz="1800" spc="-1" strike="noStrike">
                <a:solidFill>
                  <a:srgbClr val="000000"/>
                </a:solidFill>
                <a:latin typeface="Lato"/>
                <a:ea typeface="DejaVu Sans"/>
              </a:rPr>
              <a:t> = I</a:t>
            </a:r>
            <a:r>
              <a:rPr b="1" lang="en-PH" sz="1800" spc="-1" strike="noStrike" baseline="-8000">
                <a:solidFill>
                  <a:srgbClr val="000000"/>
                </a:solidFill>
                <a:latin typeface="Lato"/>
                <a:ea typeface="DejaVu Sans"/>
              </a:rPr>
              <a:t>3</a:t>
            </a:r>
            <a:r>
              <a:rPr b="1" lang="en-PH" sz="1800" spc="-1" strike="noStrike">
                <a:solidFill>
                  <a:srgbClr val="000000"/>
                </a:solidFill>
                <a:latin typeface="Lato"/>
                <a:ea typeface="DejaVu Sans"/>
              </a:rPr>
              <a:t> ...</a:t>
            </a:r>
            <a:endParaRPr b="0" lang="en-PH" sz="1800" spc="-1" strike="noStrike">
              <a:latin typeface="Arial"/>
            </a:endParaRPr>
          </a:p>
        </p:txBody>
      </p:sp>
      <p:sp>
        <p:nvSpPr>
          <p:cNvPr id="157" name=""/>
          <p:cNvSpPr/>
          <p:nvPr/>
        </p:nvSpPr>
        <p:spPr>
          <a:xfrm>
            <a:off x="1620000" y="4392000"/>
            <a:ext cx="305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____ = ____ + ____ + ____</a:t>
            </a:r>
            <a:endParaRPr b="0" lang="en-PH" sz="1800" spc="-1" strike="noStrike">
              <a:latin typeface="Lato"/>
            </a:endParaRPr>
          </a:p>
        </p:txBody>
      </p:sp>
      <p:sp>
        <p:nvSpPr>
          <p:cNvPr id="158" name=""/>
          <p:cNvSpPr/>
          <p:nvPr/>
        </p:nvSpPr>
        <p:spPr>
          <a:xfrm>
            <a:off x="1692000" y="4663800"/>
            <a:ext cx="611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R</a:t>
            </a:r>
            <a:r>
              <a:rPr b="1" lang="en-PH" sz="1800" spc="-1" strike="noStrike" baseline="-8000">
                <a:solidFill>
                  <a:srgbClr val="000000"/>
                </a:solidFill>
                <a:latin typeface="Lato"/>
                <a:ea typeface="DejaVu Sans"/>
              </a:rPr>
              <a:t>t</a:t>
            </a:r>
            <a:r>
              <a:rPr b="1" lang="en-PH" sz="1800" spc="-1" strike="noStrike">
                <a:solidFill>
                  <a:srgbClr val="000000"/>
                </a:solidFill>
                <a:latin typeface="Lato"/>
                <a:ea typeface="DejaVu Sans"/>
              </a:rPr>
              <a:t> </a:t>
            </a:r>
            <a:endParaRPr b="0" lang="en-PH" sz="1800" spc="-1" strike="noStrike">
              <a:latin typeface="Lato"/>
            </a:endParaRPr>
          </a:p>
        </p:txBody>
      </p:sp>
      <p:sp>
        <p:nvSpPr>
          <p:cNvPr id="159" name=""/>
          <p:cNvSpPr/>
          <p:nvPr/>
        </p:nvSpPr>
        <p:spPr>
          <a:xfrm>
            <a:off x="2376000" y="4664160"/>
            <a:ext cx="71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R</a:t>
            </a:r>
            <a:r>
              <a:rPr b="1" lang="en-PH" sz="1800" spc="-1" strike="noStrike" baseline="-8000">
                <a:solidFill>
                  <a:srgbClr val="000000"/>
                </a:solidFill>
                <a:latin typeface="Lato"/>
                <a:ea typeface="DejaVu Sans"/>
              </a:rPr>
              <a:t>1</a:t>
            </a:r>
            <a:r>
              <a:rPr b="1" lang="en-PH" sz="1800" spc="-1" strike="noStrike">
                <a:solidFill>
                  <a:srgbClr val="000000"/>
                </a:solidFill>
                <a:latin typeface="Lato"/>
                <a:ea typeface="DejaVu Sans"/>
              </a:rPr>
              <a:t> </a:t>
            </a:r>
            <a:endParaRPr b="0" lang="en-PH" sz="1800" spc="-1" strike="noStrike">
              <a:latin typeface="Arial"/>
            </a:endParaRPr>
          </a:p>
        </p:txBody>
      </p:sp>
      <p:sp>
        <p:nvSpPr>
          <p:cNvPr id="160" name=""/>
          <p:cNvSpPr/>
          <p:nvPr/>
        </p:nvSpPr>
        <p:spPr>
          <a:xfrm>
            <a:off x="3096000" y="4664520"/>
            <a:ext cx="71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R</a:t>
            </a:r>
            <a:r>
              <a:rPr b="1" lang="en-PH" sz="1800" spc="-1" strike="noStrike" baseline="-8000">
                <a:solidFill>
                  <a:srgbClr val="000000"/>
                </a:solidFill>
                <a:latin typeface="Lato"/>
                <a:ea typeface="DejaVu Sans"/>
              </a:rPr>
              <a:t>2</a:t>
            </a:r>
            <a:r>
              <a:rPr b="1" lang="en-PH" sz="1800" spc="-1" strike="noStrike">
                <a:solidFill>
                  <a:srgbClr val="000000"/>
                </a:solidFill>
                <a:latin typeface="Lato"/>
                <a:ea typeface="DejaVu Sans"/>
              </a:rPr>
              <a:t> </a:t>
            </a:r>
            <a:endParaRPr b="0" lang="en-PH" sz="1800" spc="-1" strike="noStrike">
              <a:latin typeface="Arial"/>
            </a:endParaRPr>
          </a:p>
        </p:txBody>
      </p:sp>
      <p:sp>
        <p:nvSpPr>
          <p:cNvPr id="161" name=""/>
          <p:cNvSpPr/>
          <p:nvPr/>
        </p:nvSpPr>
        <p:spPr>
          <a:xfrm>
            <a:off x="3780000" y="4664880"/>
            <a:ext cx="71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R</a:t>
            </a:r>
            <a:r>
              <a:rPr b="1" lang="en-PH" sz="1800" spc="-1" strike="noStrike" baseline="-8000">
                <a:solidFill>
                  <a:srgbClr val="000000"/>
                </a:solidFill>
                <a:latin typeface="Lato"/>
                <a:ea typeface="DejaVu Sans"/>
              </a:rPr>
              <a:t>3</a:t>
            </a:r>
            <a:r>
              <a:rPr b="1" lang="en-PH" sz="1800" spc="-1" strike="noStrike">
                <a:solidFill>
                  <a:srgbClr val="000000"/>
                </a:solidFill>
                <a:latin typeface="Lato"/>
                <a:ea typeface="DejaVu Sans"/>
              </a:rPr>
              <a:t> </a:t>
            </a:r>
            <a:endParaRPr b="0" lang="en-PH" sz="1800" spc="-1" strike="noStrike">
              <a:latin typeface="Arial"/>
            </a:endParaRPr>
          </a:p>
        </p:txBody>
      </p:sp>
      <p:sp>
        <p:nvSpPr>
          <p:cNvPr id="162" name=""/>
          <p:cNvSpPr/>
          <p:nvPr/>
        </p:nvSpPr>
        <p:spPr>
          <a:xfrm>
            <a:off x="1656000" y="4411800"/>
            <a:ext cx="53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1</a:t>
            </a:r>
            <a:endParaRPr b="0" lang="en-PH" sz="1800" spc="-1" strike="noStrike">
              <a:latin typeface="Arial"/>
            </a:endParaRPr>
          </a:p>
        </p:txBody>
      </p:sp>
      <p:sp>
        <p:nvSpPr>
          <p:cNvPr id="163" name=""/>
          <p:cNvSpPr/>
          <p:nvPr/>
        </p:nvSpPr>
        <p:spPr>
          <a:xfrm>
            <a:off x="2376000" y="4412160"/>
            <a:ext cx="53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1</a:t>
            </a:r>
            <a:endParaRPr b="0" lang="en-PH" sz="1800" spc="-1" strike="noStrike">
              <a:latin typeface="Arial"/>
            </a:endParaRPr>
          </a:p>
        </p:txBody>
      </p:sp>
      <p:sp>
        <p:nvSpPr>
          <p:cNvPr id="164" name=""/>
          <p:cNvSpPr/>
          <p:nvPr/>
        </p:nvSpPr>
        <p:spPr>
          <a:xfrm>
            <a:off x="3096000" y="4392000"/>
            <a:ext cx="53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1</a:t>
            </a:r>
            <a:endParaRPr b="0" lang="en-PH" sz="1800" spc="-1" strike="noStrike">
              <a:latin typeface="Arial"/>
            </a:endParaRPr>
          </a:p>
        </p:txBody>
      </p:sp>
      <p:sp>
        <p:nvSpPr>
          <p:cNvPr id="165" name=""/>
          <p:cNvSpPr/>
          <p:nvPr/>
        </p:nvSpPr>
        <p:spPr>
          <a:xfrm>
            <a:off x="3816000" y="4392000"/>
            <a:ext cx="53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1</a:t>
            </a:r>
            <a:endParaRPr b="0" lang="en-PH" sz="1800" spc="-1" strike="noStrike">
              <a:latin typeface="Arial"/>
            </a:endParaRPr>
          </a:p>
        </p:txBody>
      </p:sp>
      <p:sp>
        <p:nvSpPr>
          <p:cNvPr id="166"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7560000" y="5400000"/>
            <a:ext cx="2872800" cy="339120"/>
          </a:xfrm>
          <a:prstGeom prst="rect">
            <a:avLst/>
          </a:prstGeom>
          <a:noFill/>
          <a:ln w="0">
            <a:noFill/>
          </a:ln>
        </p:spPr>
        <p:style>
          <a:lnRef idx="0"/>
          <a:fillRef idx="0"/>
          <a:effectRef idx="0"/>
          <a:fontRef idx="minor"/>
        </p:style>
      </p:sp>
      <p:sp>
        <p:nvSpPr>
          <p:cNvPr id="168" name=""/>
          <p:cNvSpPr/>
          <p:nvPr/>
        </p:nvSpPr>
        <p:spPr>
          <a:xfrm>
            <a:off x="10260000" y="5746320"/>
            <a:ext cx="173520" cy="339120"/>
          </a:xfrm>
          <a:prstGeom prst="rect">
            <a:avLst/>
          </a:prstGeom>
          <a:noFill/>
          <a:ln w="0">
            <a:noFill/>
          </a:ln>
        </p:spPr>
        <p:style>
          <a:lnRef idx="0"/>
          <a:fillRef idx="0"/>
          <a:effectRef idx="0"/>
          <a:fontRef idx="minor"/>
        </p:style>
      </p:sp>
      <p:sp>
        <p:nvSpPr>
          <p:cNvPr id="169" name=""/>
          <p:cNvSpPr/>
          <p:nvPr/>
        </p:nvSpPr>
        <p:spPr>
          <a:xfrm>
            <a:off x="427680" y="1728000"/>
            <a:ext cx="11336400" cy="39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Example: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Calculate the equivalent resistance of the arrangement of resistors shown in the figure below and the total current I</a:t>
            </a:r>
            <a:r>
              <a:rPr b="0" lang="en-PH" sz="1800" spc="-1" strike="noStrike" baseline="-8000">
                <a:solidFill>
                  <a:srgbClr val="000000"/>
                </a:solidFill>
                <a:latin typeface="Lato"/>
                <a:ea typeface="DejaVu Sans"/>
              </a:rPr>
              <a:t>T</a:t>
            </a:r>
            <a:r>
              <a:rPr b="0" lang="en-PH" sz="1800" spc="-1" strike="noStrike">
                <a:solidFill>
                  <a:srgbClr val="000000"/>
                </a:solidFill>
                <a:latin typeface="Lato"/>
                <a:ea typeface="DejaVu Sans"/>
              </a:rPr>
              <a:t> </a:t>
            </a:r>
            <a:r>
              <a:rPr b="0" lang="en-PH" sz="1800" spc="-1" strike="noStrike">
                <a:solidFill>
                  <a:srgbClr val="000000"/>
                </a:solidFill>
                <a:latin typeface="Lato"/>
                <a:ea typeface="N+æþ"/>
              </a:rPr>
              <a:t>flowing through the battery.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N+æþ"/>
              </a:rPr>
              <a:t>The total resistance of the parallel resistors 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N+æþ"/>
              </a:rPr>
              <a:t>The equivalent resistance of the series resistors 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N+æþ"/>
              </a:rPr>
              <a:t>To calculate the total current:</a:t>
            </a:r>
            <a:endParaRPr b="0" lang="en-PH" sz="1800" spc="-1" strike="noStrike">
              <a:latin typeface="Arial"/>
            </a:endParaRPr>
          </a:p>
        </p:txBody>
      </p:sp>
      <p:pic>
        <p:nvPicPr>
          <p:cNvPr id="170" name="" descr=""/>
          <p:cNvPicPr/>
          <p:nvPr/>
        </p:nvPicPr>
        <p:blipFill>
          <a:blip r:embed="rId1"/>
          <a:stretch/>
        </p:blipFill>
        <p:spPr>
          <a:xfrm>
            <a:off x="6840000" y="2700000"/>
            <a:ext cx="3815640" cy="2700000"/>
          </a:xfrm>
          <a:prstGeom prst="rect">
            <a:avLst/>
          </a:prstGeom>
          <a:ln cap="rnd" w="19080">
            <a:solidFill>
              <a:srgbClr val="000000"/>
            </a:solidFill>
            <a:prstDash val="lgDash"/>
            <a:round/>
          </a:ln>
        </p:spPr>
      </p:pic>
      <p:sp>
        <p:nvSpPr>
          <p:cNvPr id="171" name=""/>
          <p:cNvSpPr/>
          <p:nvPr/>
        </p:nvSpPr>
        <p:spPr>
          <a:xfrm>
            <a:off x="1620000" y="3132000"/>
            <a:ext cx="287928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____ = ____ + ____ = </a:t>
            </a:r>
            <a:r>
              <a:rPr b="1" lang="en-PH" sz="1800" spc="-1" strike="noStrike">
                <a:solidFill>
                  <a:srgbClr val="000000"/>
                </a:solidFill>
                <a:latin typeface="Lato"/>
                <a:ea typeface="DejaVu Sans"/>
              </a:rPr>
              <a:t>2</a:t>
            </a:r>
            <a:r>
              <a:rPr b="1" lang="en-PH" sz="1800" spc="-1" strike="noStrike">
                <a:solidFill>
                  <a:srgbClr val="000000"/>
                </a:solidFill>
                <a:latin typeface="Lato"/>
                <a:ea typeface="Times New Roman"/>
              </a:rPr>
              <a:t>Ω</a:t>
            </a:r>
            <a:r>
              <a:rPr b="0" lang="en-PH" sz="1800" spc="-1" strike="noStrike">
                <a:solidFill>
                  <a:srgbClr val="000000"/>
                </a:solidFill>
                <a:latin typeface="Lato"/>
                <a:ea typeface="Times New Roman"/>
              </a:rPr>
              <a:t> </a:t>
            </a:r>
            <a:endParaRPr b="0" lang="en-PH" sz="1800" spc="-1" strike="noStrike">
              <a:latin typeface="Arial"/>
            </a:endParaRPr>
          </a:p>
        </p:txBody>
      </p:sp>
      <p:sp>
        <p:nvSpPr>
          <p:cNvPr id="172" name=""/>
          <p:cNvSpPr/>
          <p:nvPr/>
        </p:nvSpPr>
        <p:spPr>
          <a:xfrm>
            <a:off x="1692720" y="3384000"/>
            <a:ext cx="71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R</a:t>
            </a:r>
            <a:r>
              <a:rPr b="0" lang="en-PH" sz="1800" spc="-1" strike="noStrike" baseline="-8000">
                <a:solidFill>
                  <a:srgbClr val="000000"/>
                </a:solidFill>
                <a:latin typeface="Lato"/>
                <a:ea typeface="DejaVu Sans"/>
              </a:rPr>
              <a:t>p</a:t>
            </a:r>
            <a:r>
              <a:rPr b="0" lang="en-PH" sz="1800" spc="-1" strike="noStrike">
                <a:solidFill>
                  <a:srgbClr val="000000"/>
                </a:solidFill>
                <a:latin typeface="Lato"/>
                <a:ea typeface="DejaVu Sans"/>
              </a:rPr>
              <a:t> </a:t>
            </a:r>
            <a:endParaRPr b="0" lang="en-PH" sz="1800" spc="-1" strike="noStrike">
              <a:latin typeface="Arial"/>
            </a:endParaRPr>
          </a:p>
        </p:txBody>
      </p:sp>
      <p:sp>
        <p:nvSpPr>
          <p:cNvPr id="173" name=""/>
          <p:cNvSpPr/>
          <p:nvPr/>
        </p:nvSpPr>
        <p:spPr>
          <a:xfrm>
            <a:off x="2448000" y="3384000"/>
            <a:ext cx="5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a:t>
            </a:r>
            <a:r>
              <a:rPr b="0" lang="en-PH" sz="1800" spc="-1" strike="noStrike">
                <a:solidFill>
                  <a:srgbClr val="000000"/>
                </a:solidFill>
                <a:latin typeface="Lato"/>
                <a:ea typeface="Times New Roman"/>
              </a:rPr>
              <a:t>Ω</a:t>
            </a:r>
            <a:endParaRPr b="0" lang="en-PH" sz="1800" spc="-1" strike="noStrike">
              <a:latin typeface="Arial"/>
            </a:endParaRPr>
          </a:p>
        </p:txBody>
      </p:sp>
      <p:sp>
        <p:nvSpPr>
          <p:cNvPr id="174" name=""/>
          <p:cNvSpPr/>
          <p:nvPr/>
        </p:nvSpPr>
        <p:spPr>
          <a:xfrm>
            <a:off x="3168000" y="3384000"/>
            <a:ext cx="5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Times New Roman"/>
              </a:rPr>
              <a:t>6Ω</a:t>
            </a:r>
            <a:endParaRPr b="0" lang="en-PH" sz="1800" spc="-1" strike="noStrike">
              <a:latin typeface="Arial"/>
            </a:endParaRPr>
          </a:p>
        </p:txBody>
      </p:sp>
      <p:sp>
        <p:nvSpPr>
          <p:cNvPr id="175" name=""/>
          <p:cNvSpPr/>
          <p:nvPr/>
        </p:nvSpPr>
        <p:spPr>
          <a:xfrm>
            <a:off x="1728000" y="3132000"/>
            <a:ext cx="53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1</a:t>
            </a:r>
            <a:endParaRPr b="0" lang="en-PH" sz="1800" spc="-1" strike="noStrike">
              <a:latin typeface="Arial"/>
            </a:endParaRPr>
          </a:p>
        </p:txBody>
      </p:sp>
      <p:sp>
        <p:nvSpPr>
          <p:cNvPr id="176" name=""/>
          <p:cNvSpPr/>
          <p:nvPr/>
        </p:nvSpPr>
        <p:spPr>
          <a:xfrm>
            <a:off x="2412000" y="3132000"/>
            <a:ext cx="53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1</a:t>
            </a:r>
            <a:endParaRPr b="0" lang="en-PH" sz="1800" spc="-1" strike="noStrike">
              <a:latin typeface="Arial"/>
            </a:endParaRPr>
          </a:p>
        </p:txBody>
      </p:sp>
      <p:sp>
        <p:nvSpPr>
          <p:cNvPr id="177" name=""/>
          <p:cNvSpPr/>
          <p:nvPr/>
        </p:nvSpPr>
        <p:spPr>
          <a:xfrm>
            <a:off x="3132000" y="3132000"/>
            <a:ext cx="53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1</a:t>
            </a:r>
            <a:endParaRPr b="0" lang="en-PH" sz="1800" spc="-1" strike="noStrike">
              <a:latin typeface="Arial"/>
            </a:endParaRPr>
          </a:p>
        </p:txBody>
      </p:sp>
      <p:sp>
        <p:nvSpPr>
          <p:cNvPr id="178" name=""/>
          <p:cNvSpPr/>
          <p:nvPr/>
        </p:nvSpPr>
        <p:spPr>
          <a:xfrm>
            <a:off x="1656000" y="4032000"/>
            <a:ext cx="485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R</a:t>
            </a:r>
            <a:r>
              <a:rPr b="0" lang="en-PH" sz="1800" spc="-1" strike="noStrike" baseline="-8000">
                <a:solidFill>
                  <a:srgbClr val="000000"/>
                </a:solidFill>
                <a:latin typeface="Lato"/>
                <a:ea typeface="DejaVu Sans"/>
              </a:rPr>
              <a:t>eq</a:t>
            </a:r>
            <a:r>
              <a:rPr b="0" lang="en-PH" sz="1800" spc="-1" strike="noStrike">
                <a:solidFill>
                  <a:srgbClr val="000000"/>
                </a:solidFill>
                <a:latin typeface="Lato"/>
                <a:ea typeface="DejaVu Sans"/>
              </a:rPr>
              <a:t> = R</a:t>
            </a:r>
            <a:r>
              <a:rPr b="0" lang="en-PH" sz="1800" spc="-1" strike="noStrike" baseline="-8000">
                <a:solidFill>
                  <a:srgbClr val="000000"/>
                </a:solidFill>
                <a:latin typeface="Lato"/>
                <a:ea typeface="DejaVu Sans"/>
              </a:rPr>
              <a:t>1</a:t>
            </a:r>
            <a:r>
              <a:rPr b="0" lang="en-PH" sz="1800" spc="-1" strike="noStrike">
                <a:solidFill>
                  <a:srgbClr val="000000"/>
                </a:solidFill>
                <a:latin typeface="Lato"/>
                <a:ea typeface="DejaVu Sans"/>
              </a:rPr>
              <a:t> + R</a:t>
            </a:r>
            <a:r>
              <a:rPr b="0" lang="en-PH" sz="1800" spc="-1" strike="noStrike" baseline="-8000">
                <a:solidFill>
                  <a:srgbClr val="000000"/>
                </a:solidFill>
                <a:latin typeface="Lato"/>
                <a:ea typeface="DejaVu Sans"/>
              </a:rPr>
              <a:t>p</a:t>
            </a:r>
            <a:r>
              <a:rPr b="0" lang="en-PH" sz="1800" spc="-1" strike="noStrike">
                <a:solidFill>
                  <a:srgbClr val="000000"/>
                </a:solidFill>
                <a:latin typeface="Lato"/>
                <a:ea typeface="DejaVu Sans"/>
              </a:rPr>
              <a:t> + R</a:t>
            </a:r>
            <a:r>
              <a:rPr b="0" lang="en-PH" sz="1800" spc="-1" strike="noStrike" baseline="-8000">
                <a:solidFill>
                  <a:srgbClr val="000000"/>
                </a:solidFill>
                <a:latin typeface="Lato"/>
                <a:ea typeface="DejaVu Sans"/>
              </a:rPr>
              <a:t>3</a:t>
            </a:r>
            <a:r>
              <a:rPr b="0" lang="en-PH" sz="1800" spc="-1" strike="noStrike">
                <a:solidFill>
                  <a:srgbClr val="000000"/>
                </a:solidFill>
                <a:latin typeface="Lato"/>
                <a:ea typeface="DejaVu Sans"/>
              </a:rPr>
              <a:t> = 5 </a:t>
            </a:r>
            <a:r>
              <a:rPr b="0" lang="en-PH" sz="1800" spc="-1" strike="noStrike">
                <a:solidFill>
                  <a:srgbClr val="000000"/>
                </a:solidFill>
                <a:latin typeface="Lato"/>
                <a:ea typeface="Times New Roman"/>
              </a:rPr>
              <a:t>Ω + 2 Ω + 8 Ω = </a:t>
            </a:r>
            <a:r>
              <a:rPr b="1" lang="en-PH" sz="1800" spc="-1" strike="noStrike">
                <a:solidFill>
                  <a:srgbClr val="000000"/>
                </a:solidFill>
                <a:latin typeface="Lato"/>
                <a:ea typeface="Times New Roman"/>
              </a:rPr>
              <a:t>15 Ω</a:t>
            </a:r>
            <a:endParaRPr b="0" lang="en-PH" sz="1800" spc="-1" strike="noStrike">
              <a:latin typeface="Arial"/>
            </a:endParaRPr>
          </a:p>
        </p:txBody>
      </p:sp>
      <p:sp>
        <p:nvSpPr>
          <p:cNvPr id="179" name=""/>
          <p:cNvSpPr/>
          <p:nvPr/>
        </p:nvSpPr>
        <p:spPr>
          <a:xfrm>
            <a:off x="1692000" y="4860000"/>
            <a:ext cx="305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a:t>
            </a:r>
            <a:r>
              <a:rPr b="0" lang="en-PH" sz="1800" spc="-1" strike="noStrike" baseline="-8000">
                <a:solidFill>
                  <a:srgbClr val="000000"/>
                </a:solidFill>
                <a:latin typeface="Lato"/>
                <a:ea typeface="DejaVu Sans"/>
              </a:rPr>
              <a:t>T</a:t>
            </a:r>
            <a:r>
              <a:rPr b="0" lang="en-PH" sz="1800" spc="-1" strike="noStrike">
                <a:solidFill>
                  <a:srgbClr val="000000"/>
                </a:solidFill>
                <a:latin typeface="Lato"/>
                <a:ea typeface="DejaVu Sans"/>
              </a:rPr>
              <a:t> = ____ = ____ = </a:t>
            </a:r>
            <a:r>
              <a:rPr b="1" lang="en-PH" sz="1800" spc="-1" strike="noStrike">
                <a:solidFill>
                  <a:srgbClr val="000000"/>
                </a:solidFill>
                <a:latin typeface="Lato"/>
                <a:ea typeface="DejaVu Sans"/>
              </a:rPr>
              <a:t>0.80</a:t>
            </a:r>
            <a:r>
              <a:rPr b="0" lang="en-PH" sz="1800" spc="-1" strike="noStrike">
                <a:solidFill>
                  <a:srgbClr val="000000"/>
                </a:solidFill>
                <a:latin typeface="Lato"/>
                <a:ea typeface="DejaVu Sans"/>
              </a:rPr>
              <a:t> </a:t>
            </a:r>
            <a:r>
              <a:rPr b="1" i="1" lang="en-PH" sz="1800" spc="-1" strike="noStrike">
                <a:solidFill>
                  <a:srgbClr val="000000"/>
                </a:solidFill>
                <a:latin typeface="Lato"/>
                <a:ea typeface="DejaVu Sans"/>
              </a:rPr>
              <a:t>A</a:t>
            </a:r>
            <a:endParaRPr b="0" lang="en-PH" sz="1800" spc="-1" strike="noStrike">
              <a:latin typeface="Lato"/>
            </a:endParaRPr>
          </a:p>
        </p:txBody>
      </p:sp>
      <p:sp>
        <p:nvSpPr>
          <p:cNvPr id="180" name=""/>
          <p:cNvSpPr/>
          <p:nvPr/>
        </p:nvSpPr>
        <p:spPr>
          <a:xfrm>
            <a:off x="2196000" y="5148000"/>
            <a:ext cx="5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a:t>
            </a:r>
            <a:r>
              <a:rPr b="0" lang="en-PH" sz="1800" spc="-1" strike="noStrike" baseline="-8000">
                <a:solidFill>
                  <a:srgbClr val="000000"/>
                </a:solidFill>
                <a:latin typeface="Lato"/>
                <a:ea typeface="DejaVu Sans"/>
              </a:rPr>
              <a:t>eq</a:t>
            </a:r>
            <a:r>
              <a:rPr b="0" lang="en-PH" sz="1800" spc="-1" strike="noStrike">
                <a:solidFill>
                  <a:srgbClr val="000000"/>
                </a:solidFill>
                <a:latin typeface="Lato"/>
                <a:ea typeface="DejaVu Sans"/>
              </a:rPr>
              <a:t> </a:t>
            </a:r>
            <a:endParaRPr b="0" lang="en-PH" sz="1800" spc="-1" strike="noStrike">
              <a:latin typeface="Arial"/>
            </a:endParaRPr>
          </a:p>
        </p:txBody>
      </p:sp>
      <p:sp>
        <p:nvSpPr>
          <p:cNvPr id="181" name=""/>
          <p:cNvSpPr/>
          <p:nvPr/>
        </p:nvSpPr>
        <p:spPr>
          <a:xfrm>
            <a:off x="2772000" y="5184000"/>
            <a:ext cx="71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PingFang SC"/>
              </a:rPr>
              <a:t>15 </a:t>
            </a:r>
            <a:r>
              <a:rPr b="0" lang="en-PH" sz="1800" spc="-1" strike="noStrike">
                <a:solidFill>
                  <a:srgbClr val="000000"/>
                </a:solidFill>
                <a:latin typeface="Lato"/>
                <a:ea typeface="Times New Roman"/>
              </a:rPr>
              <a:t>Ω</a:t>
            </a:r>
            <a:endParaRPr b="0" lang="en-PH" sz="1800" spc="-1" strike="noStrike">
              <a:latin typeface="Lato"/>
            </a:endParaRPr>
          </a:p>
        </p:txBody>
      </p:sp>
      <p:sp>
        <p:nvSpPr>
          <p:cNvPr id="182" name=""/>
          <p:cNvSpPr/>
          <p:nvPr/>
        </p:nvSpPr>
        <p:spPr>
          <a:xfrm>
            <a:off x="2196000" y="4860000"/>
            <a:ext cx="53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V </a:t>
            </a:r>
            <a:endParaRPr b="0" lang="en-PH" sz="1800" spc="-1" strike="noStrike">
              <a:latin typeface="Arial"/>
            </a:endParaRPr>
          </a:p>
        </p:txBody>
      </p:sp>
      <p:sp>
        <p:nvSpPr>
          <p:cNvPr id="183" name=""/>
          <p:cNvSpPr/>
          <p:nvPr/>
        </p:nvSpPr>
        <p:spPr>
          <a:xfrm>
            <a:off x="2772000" y="4860000"/>
            <a:ext cx="71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12 V </a:t>
            </a:r>
            <a:endParaRPr b="0" lang="en-PH" sz="1800" spc="-1" strike="noStrike">
              <a:latin typeface="Arial"/>
            </a:endParaRPr>
          </a:p>
        </p:txBody>
      </p:sp>
      <p:sp>
        <p:nvSpPr>
          <p:cNvPr id="184" name=""/>
          <p:cNvSpPr/>
          <p:nvPr/>
        </p:nvSpPr>
        <p:spPr>
          <a:xfrm>
            <a:off x="2703240" y="720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7560000" y="5400000"/>
            <a:ext cx="2872800" cy="339120"/>
          </a:xfrm>
          <a:prstGeom prst="rect">
            <a:avLst/>
          </a:prstGeom>
          <a:noFill/>
          <a:ln w="0">
            <a:noFill/>
          </a:ln>
        </p:spPr>
        <p:style>
          <a:lnRef idx="0"/>
          <a:fillRef idx="0"/>
          <a:effectRef idx="0"/>
          <a:fontRef idx="minor"/>
        </p:style>
      </p:sp>
      <p:sp>
        <p:nvSpPr>
          <p:cNvPr id="186" name=""/>
          <p:cNvSpPr/>
          <p:nvPr/>
        </p:nvSpPr>
        <p:spPr>
          <a:xfrm>
            <a:off x="10260000" y="5746320"/>
            <a:ext cx="173520" cy="339120"/>
          </a:xfrm>
          <a:prstGeom prst="rect">
            <a:avLst/>
          </a:prstGeom>
          <a:noFill/>
          <a:ln w="0">
            <a:noFill/>
          </a:ln>
        </p:spPr>
        <p:style>
          <a:lnRef idx="0"/>
          <a:fillRef idx="0"/>
          <a:effectRef idx="0"/>
          <a:fontRef idx="minor"/>
        </p:style>
      </p:sp>
      <p:sp>
        <p:nvSpPr>
          <p:cNvPr id="187" name=""/>
          <p:cNvSpPr/>
          <p:nvPr/>
        </p:nvSpPr>
        <p:spPr>
          <a:xfrm>
            <a:off x="711000" y="2304000"/>
            <a:ext cx="10770120" cy="197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Electric circuits are formed when a conductive path is created to allow free electrons to continuously move in a closed path (with no breaks or gaps). On the right is a diagram of an electric circuit with the components and their symbols. Some common elements found in electrical circuits include light bulbs, batteries, connecting leads, switches, resistors, voltmeters, and ammeters. These symbols of electrical components are used when you draw diagrams to create physical circuits. Hence, it is important to remember these symbols and how to represent them in circuit diagrams.</a:t>
            </a:r>
            <a:endParaRPr b="0" lang="en-PH" sz="1800" spc="-1" strike="noStrike">
              <a:latin typeface="Lato"/>
            </a:endParaRPr>
          </a:p>
        </p:txBody>
      </p:sp>
      <p:pic>
        <p:nvPicPr>
          <p:cNvPr id="188" name="" descr=""/>
          <p:cNvPicPr/>
          <p:nvPr/>
        </p:nvPicPr>
        <p:blipFill>
          <a:blip r:embed="rId1"/>
          <a:stretch/>
        </p:blipFill>
        <p:spPr>
          <a:xfrm>
            <a:off x="4295880" y="4384440"/>
            <a:ext cx="3624120" cy="1708560"/>
          </a:xfrm>
          <a:prstGeom prst="rect">
            <a:avLst/>
          </a:prstGeom>
          <a:ln cap="rnd" w="19080">
            <a:solidFill>
              <a:srgbClr val="000000"/>
            </a:solidFill>
            <a:prstDash val="lgDash"/>
            <a:round/>
          </a:ln>
        </p:spPr>
      </p:pic>
      <p:sp>
        <p:nvSpPr>
          <p:cNvPr id="189" name=""/>
          <p:cNvSpPr/>
          <p:nvPr/>
        </p:nvSpPr>
        <p:spPr>
          <a:xfrm>
            <a:off x="4582440" y="1459800"/>
            <a:ext cx="302652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Electric Circuits</a:t>
            </a:r>
            <a:endParaRPr b="0" lang="en-PH" sz="1800" spc="-1" strike="noStrike">
              <a:latin typeface="Arial"/>
            </a:endParaRPr>
          </a:p>
        </p:txBody>
      </p:sp>
      <p:sp>
        <p:nvSpPr>
          <p:cNvPr id="190" name=""/>
          <p:cNvSpPr/>
          <p:nvPr/>
        </p:nvSpPr>
        <p:spPr>
          <a:xfrm>
            <a:off x="4745880" y="1656000"/>
            <a:ext cx="2700000" cy="5364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DejaVu Sans"/>
              </a:rPr>
              <a:t>Electric Circuits</a:t>
            </a:r>
            <a:endParaRPr b="0" lang="en-PH" sz="1800" spc="-1" strike="noStrike">
              <a:latin typeface="Arial"/>
            </a:endParaRPr>
          </a:p>
        </p:txBody>
      </p:sp>
      <p:sp>
        <p:nvSpPr>
          <p:cNvPr id="191" name=""/>
          <p:cNvSpPr/>
          <p:nvPr/>
        </p:nvSpPr>
        <p:spPr>
          <a:xfrm>
            <a:off x="2703240" y="612000"/>
            <a:ext cx="6785280" cy="66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Circuit and Circuit Elements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2023-07-08T08:10:41Z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