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11.png" ContentType="image/png"/>
  <Override PartName="/ppt/media/image9.png" ContentType="image/png"/>
  <Override PartName="/ppt/media/image10.png" ContentType="image/png"/>
  <Override PartName="/ppt/media/image7.png" ContentType="image/png"/>
  <Override PartName="/ppt/media/image12.png" ContentType="image/png"/>
  <Override PartName="/ppt/media/image8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11.xml.rels" ContentType="application/vnd.openxmlformats-package.relationships+xml"/>
  <Override PartName="/ppt/slides/_rels/slide10.xml.rels" ContentType="application/vnd.openxmlformats-package.relationships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69080" cy="683496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75960" cy="277596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81400" cy="383940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81400" cy="36108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69080" cy="61200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47520" cy="94752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11600" cy="101160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688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02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593400" cy="336168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52160" cy="118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Kapitbahay</a:t>
            </a:r>
            <a:endParaRPr b="0" lang="en-PH" sz="36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 </a:t>
            </a: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(Ako, Ikaw, at Siya)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"/>
          <p:cNvSpPr/>
          <p:nvPr/>
        </p:nvSpPr>
        <p:spPr>
          <a:xfrm>
            <a:off x="360000" y="520920"/>
            <a:ext cx="989892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Panghalip panao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ang tawag sa mga salitang ipinapalit sa pangalan ng tao. Ang ako, ikaw, at siya ay ilan sa mga ito.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55" name="" descr=""/>
          <p:cNvPicPr/>
          <p:nvPr/>
        </p:nvPicPr>
        <p:blipFill>
          <a:blip r:embed="rId1"/>
          <a:stretch/>
        </p:blipFill>
        <p:spPr>
          <a:xfrm>
            <a:off x="7920000" y="2250000"/>
            <a:ext cx="3418920" cy="3845520"/>
          </a:xfrm>
          <a:prstGeom prst="rect">
            <a:avLst/>
          </a:prstGeom>
          <a:ln w="0">
            <a:noFill/>
          </a:ln>
        </p:spPr>
      </p:pic>
      <p:sp>
        <p:nvSpPr>
          <p:cNvPr id="156" name=""/>
          <p:cNvSpPr/>
          <p:nvPr/>
        </p:nvSpPr>
        <p:spPr>
          <a:xfrm>
            <a:off x="604080" y="2340000"/>
            <a:ext cx="7494840" cy="179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Ang</a:t>
            </a: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 ako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ay ginagamit kung ang tinutukoy ay ang sarili.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2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57" name=""/>
          <p:cNvSpPr/>
          <p:nvPr/>
        </p:nvSpPr>
        <p:spPr>
          <a:xfrm>
            <a:off x="4680000" y="4320000"/>
            <a:ext cx="3418920" cy="1618920"/>
          </a:xfrm>
          <a:prstGeom prst="wedgeEllipseCallout">
            <a:avLst>
              <a:gd name="adj1" fmla="val 59638"/>
              <a:gd name="adj2" fmla="val -130800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AKO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na ang maghuhugas ng mga plato.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" descr=""/>
          <p:cNvPicPr/>
          <p:nvPr/>
        </p:nvPicPr>
        <p:blipFill>
          <a:blip r:embed="rId1"/>
          <a:stretch/>
        </p:blipFill>
        <p:spPr>
          <a:xfrm>
            <a:off x="6840000" y="2112480"/>
            <a:ext cx="3238920" cy="3646440"/>
          </a:xfrm>
          <a:prstGeom prst="rect">
            <a:avLst/>
          </a:prstGeom>
          <a:ln w="0">
            <a:noFill/>
          </a:ln>
        </p:spPr>
      </p:pic>
      <p:sp>
        <p:nvSpPr>
          <p:cNvPr id="159" name=""/>
          <p:cNvSpPr/>
          <p:nvPr/>
        </p:nvSpPr>
        <p:spPr>
          <a:xfrm>
            <a:off x="360000" y="520920"/>
            <a:ext cx="9898920" cy="1459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Ang </a:t>
            </a: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ikaw 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ay ginagamit kung ang tinutukoy ay ang kausap.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60" name=""/>
          <p:cNvSpPr/>
          <p:nvPr/>
        </p:nvSpPr>
        <p:spPr>
          <a:xfrm>
            <a:off x="2160000" y="3060000"/>
            <a:ext cx="3958920" cy="1618920"/>
          </a:xfrm>
          <a:prstGeom prst="wedgeEllipseCallout">
            <a:avLst>
              <a:gd name="adj1" fmla="val 81412"/>
              <a:gd name="adj2" fmla="val -77615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IKAW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naman ang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maglinis ng mesa,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anak.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"/>
          <p:cNvSpPr/>
          <p:nvPr/>
        </p:nvSpPr>
        <p:spPr>
          <a:xfrm>
            <a:off x="360000" y="520920"/>
            <a:ext cx="10618920" cy="145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highlight>
                  <a:srgbClr val="ffff00"/>
                </a:highlight>
                <a:latin typeface="Lato"/>
                <a:ea typeface="DejaVu Sans"/>
              </a:rPr>
              <a:t>Siya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ang ginagamit kung ang tinutukoy ay isang tao na hindi kausap.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Halimbawa: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tretch/>
        </p:blipFill>
        <p:spPr>
          <a:xfrm>
            <a:off x="3240000" y="1620000"/>
            <a:ext cx="5038920" cy="4092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720000" y="2700000"/>
            <a:ext cx="2626920" cy="1078920"/>
          </a:xfrm>
          <a:prstGeom prst="rect">
            <a:avLst/>
          </a:prstGeom>
          <a:solidFill>
            <a:srgbClr val="ffe0b2"/>
          </a:solidFill>
          <a:ln w="76320">
            <a:solidFill>
              <a:srgbClr val="1a237e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Kapitbahay</a:t>
            </a:r>
            <a:endParaRPr b="0" lang="en-PH" sz="2800" spc="-1" strike="noStrike">
              <a:latin typeface="Arial"/>
            </a:endParaRPr>
          </a:p>
        </p:txBody>
      </p:sp>
      <p:grpSp>
        <p:nvGrpSpPr>
          <p:cNvPr id="126" name=""/>
          <p:cNvGrpSpPr/>
          <p:nvPr/>
        </p:nvGrpSpPr>
        <p:grpSpPr>
          <a:xfrm>
            <a:off x="3636720" y="744480"/>
            <a:ext cx="6802200" cy="4858920"/>
            <a:chOff x="3636720" y="744480"/>
            <a:chExt cx="6802200" cy="4858920"/>
          </a:xfrm>
        </p:grpSpPr>
        <p:pic>
          <p:nvPicPr>
            <p:cNvPr id="127" name="" descr=""/>
            <p:cNvPicPr/>
            <p:nvPr/>
          </p:nvPicPr>
          <p:blipFill>
            <a:blip r:embed="rId1"/>
            <a:stretch/>
          </p:blipFill>
          <p:spPr>
            <a:xfrm>
              <a:off x="3636720" y="744480"/>
              <a:ext cx="2404080" cy="48589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8" name="" descr=""/>
            <p:cNvPicPr/>
            <p:nvPr/>
          </p:nvPicPr>
          <p:blipFill>
            <a:blip r:embed="rId2"/>
            <a:stretch/>
          </p:blipFill>
          <p:spPr>
            <a:xfrm>
              <a:off x="6014160" y="768960"/>
              <a:ext cx="4424760" cy="4020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9" name="" descr=""/>
            <p:cNvPicPr/>
            <p:nvPr/>
          </p:nvPicPr>
          <p:blipFill>
            <a:blip r:embed="rId3"/>
            <a:stretch/>
          </p:blipFill>
          <p:spPr>
            <a:xfrm>
              <a:off x="6041880" y="4790160"/>
              <a:ext cx="4397040" cy="813240"/>
            </a:xfrm>
            <a:prstGeom prst="rect">
              <a:avLst/>
            </a:prstGeom>
            <a:ln w="0">
              <a:noFill/>
            </a:ln>
          </p:spPr>
        </p:pic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" descr=""/>
          <p:cNvPicPr/>
          <p:nvPr/>
        </p:nvPicPr>
        <p:blipFill>
          <a:blip r:embed="rId1"/>
          <a:stretch/>
        </p:blipFill>
        <p:spPr>
          <a:xfrm>
            <a:off x="3989880" y="1080000"/>
            <a:ext cx="4289040" cy="4829760"/>
          </a:xfrm>
          <a:prstGeom prst="rect">
            <a:avLst/>
          </a:prstGeom>
          <a:ln w="0">
            <a:noFill/>
          </a:ln>
        </p:spPr>
      </p:pic>
      <p:sp>
        <p:nvSpPr>
          <p:cNvPr id="131" name=""/>
          <p:cNvSpPr/>
          <p:nvPr/>
        </p:nvSpPr>
        <p:spPr>
          <a:xfrm>
            <a:off x="1080000" y="540000"/>
            <a:ext cx="2698920" cy="1978920"/>
          </a:xfrm>
          <a:prstGeom prst="wedgeEllipseCallout">
            <a:avLst>
              <a:gd name="adj1" fmla="val 71328"/>
              <a:gd name="adj2" fmla="val 6569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Ako na ang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maghuhugas,Ma.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720000" y="2700000"/>
            <a:ext cx="3058920" cy="1978920"/>
          </a:xfrm>
          <a:prstGeom prst="wedgeEllipseCallout">
            <a:avLst>
              <a:gd name="adj1" fmla="val 68819"/>
              <a:gd name="adj2" fmla="val 6569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Ako naman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po ang maglinis ng mesa.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8640000" y="1080000"/>
            <a:ext cx="3058920" cy="1978920"/>
          </a:xfrm>
          <a:prstGeom prst="wedgeEllipseCallout">
            <a:avLst>
              <a:gd name="adj1" fmla="val -78050"/>
              <a:gd name="adj2" fmla="val 36856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Salamat sa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inyong dalawa.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" descr=""/>
          <p:cNvPicPr/>
          <p:nvPr/>
        </p:nvPicPr>
        <p:blipFill>
          <a:blip r:embed="rId1"/>
          <a:stretch/>
        </p:blipFill>
        <p:spPr>
          <a:xfrm>
            <a:off x="3960000" y="947880"/>
            <a:ext cx="4659120" cy="4631040"/>
          </a:xfrm>
          <a:prstGeom prst="rect">
            <a:avLst/>
          </a:prstGeom>
          <a:ln w="0">
            <a:noFill/>
          </a:ln>
        </p:spPr>
      </p:pic>
      <p:sp>
        <p:nvSpPr>
          <p:cNvPr id="135" name=""/>
          <p:cNvSpPr/>
          <p:nvPr/>
        </p:nvSpPr>
        <p:spPr>
          <a:xfrm>
            <a:off x="720000" y="288000"/>
            <a:ext cx="3238920" cy="1978920"/>
          </a:xfrm>
          <a:prstGeom prst="wedgeEllipseCallout">
            <a:avLst>
              <a:gd name="adj1" fmla="val 67773"/>
              <a:gd name="adj2" fmla="val 6569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Maligo ka na, anak.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Pupunta tayo sa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kapitbahay.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8640000" y="947880"/>
            <a:ext cx="3058920" cy="1978920"/>
          </a:xfrm>
          <a:prstGeom prst="wedgeEllipseCallout">
            <a:avLst>
              <a:gd name="adj1" fmla="val -66726"/>
              <a:gd name="adj2" fmla="val 58541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Saan po iyon, ‛nay?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540000" y="2376000"/>
            <a:ext cx="3238920" cy="1618920"/>
          </a:xfrm>
          <a:prstGeom prst="wedgeEllipseCallout">
            <a:avLst>
              <a:gd name="adj1" fmla="val 70995"/>
              <a:gd name="adj2" fmla="val -38425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Sa bahay nila Rico, ‘yong bago mong kaibigan.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360000" y="4104000"/>
            <a:ext cx="3598920" cy="1978920"/>
          </a:xfrm>
          <a:prstGeom prst="wedgeEllipseCallout">
            <a:avLst>
              <a:gd name="adj1" fmla="val 63898"/>
              <a:gd name="adj2" fmla="val -40532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Tuturuan ko ang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nanay niyang magluto ng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ginataang bilo bilo.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9" name=""/>
          <p:cNvSpPr/>
          <p:nvPr/>
        </p:nvSpPr>
        <p:spPr>
          <a:xfrm>
            <a:off x="9000000" y="3060000"/>
            <a:ext cx="3058920" cy="1978920"/>
          </a:xfrm>
          <a:prstGeom prst="wedgeEllipseCallout">
            <a:avLst>
              <a:gd name="adj1" fmla="val -64726"/>
              <a:gd name="adj2" fmla="val 9458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Ah, sa katabing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bahay po natin.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Bakit po?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"/>
          <p:cNvGrpSpPr/>
          <p:nvPr/>
        </p:nvGrpSpPr>
        <p:grpSpPr>
          <a:xfrm>
            <a:off x="3456720" y="1080000"/>
            <a:ext cx="5722200" cy="4294440"/>
            <a:chOff x="3456720" y="1080000"/>
            <a:chExt cx="5722200" cy="4294440"/>
          </a:xfrm>
        </p:grpSpPr>
        <p:pic>
          <p:nvPicPr>
            <p:cNvPr id="141" name="" descr=""/>
            <p:cNvPicPr/>
            <p:nvPr/>
          </p:nvPicPr>
          <p:blipFill>
            <a:blip r:embed="rId1"/>
            <a:stretch/>
          </p:blipFill>
          <p:spPr>
            <a:xfrm>
              <a:off x="3456720" y="1080000"/>
              <a:ext cx="2022120" cy="4294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2" name="" descr=""/>
            <p:cNvPicPr/>
            <p:nvPr/>
          </p:nvPicPr>
          <p:blipFill>
            <a:blip r:embed="rId2"/>
            <a:stretch/>
          </p:blipFill>
          <p:spPr>
            <a:xfrm>
              <a:off x="5456880" y="1101600"/>
              <a:ext cx="3722040" cy="35532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3" name="" descr=""/>
            <p:cNvPicPr/>
            <p:nvPr/>
          </p:nvPicPr>
          <p:blipFill>
            <a:blip r:embed="rId3"/>
            <a:stretch/>
          </p:blipFill>
          <p:spPr>
            <a:xfrm>
              <a:off x="5479920" y="4655880"/>
              <a:ext cx="3699000" cy="7185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4" name=""/>
          <p:cNvSpPr/>
          <p:nvPr/>
        </p:nvSpPr>
        <p:spPr>
          <a:xfrm>
            <a:off x="360000" y="540000"/>
            <a:ext cx="3598920" cy="1618920"/>
          </a:xfrm>
          <a:prstGeom prst="wedgeEllipseCallout">
            <a:avLst>
              <a:gd name="adj1" fmla="val 71467"/>
              <a:gd name="adj2" fmla="val 32888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Mabuti at marunong kang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magluto ng ganito, Vicky.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45" name=""/>
          <p:cNvSpPr/>
          <p:nvPr/>
        </p:nvSpPr>
        <p:spPr>
          <a:xfrm>
            <a:off x="360000" y="2880000"/>
            <a:ext cx="3598920" cy="2878920"/>
          </a:xfrm>
          <a:prstGeom prst="wedgeEllipseCallout">
            <a:avLst>
              <a:gd name="adj1" fmla="val 70777"/>
              <a:gd name="adj2" fmla="val -50185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Tiyak na magugustuhan ito ng mga bata. Mawawala ang pagod nila sa paglalaro. Salamat sa pagtuturo, ha?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46" name=""/>
          <p:cNvSpPr/>
          <p:nvPr/>
        </p:nvSpPr>
        <p:spPr>
          <a:xfrm>
            <a:off x="8280000" y="900000"/>
            <a:ext cx="3598920" cy="1799280"/>
          </a:xfrm>
          <a:prstGeom prst="wedgeEllipseCallout">
            <a:avLst>
              <a:gd name="adj1" fmla="val -61787"/>
              <a:gd name="adj2" fmla="val 18337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Nagtitinda ng bibo-bilo ang nanay ko dati. Siya ang nagturo sa akin.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47" name=""/>
          <p:cNvSpPr/>
          <p:nvPr/>
        </p:nvSpPr>
        <p:spPr>
          <a:xfrm>
            <a:off x="8460000" y="3060000"/>
            <a:ext cx="3598920" cy="2878920"/>
          </a:xfrm>
          <a:prstGeom prst="wedgeEllipseCallout">
            <a:avLst>
              <a:gd name="adj1" fmla="val -57828"/>
              <a:gd name="adj2" fmla="val -61597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Naku, walang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anuman. Sino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pa ba ang magtutulungan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kundi tayong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magkakapitbahay.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"/>
          <p:cNvSpPr/>
          <p:nvPr/>
        </p:nvSpPr>
        <p:spPr>
          <a:xfrm>
            <a:off x="835200" y="1260000"/>
            <a:ext cx="10503720" cy="3315240"/>
          </a:xfrm>
          <a:prstGeom prst="rect">
            <a:avLst/>
          </a:prstGeom>
          <a:solidFill>
            <a:srgbClr val="dcedc8"/>
          </a:solidFill>
          <a:ln w="76320">
            <a:solidFill>
              <a:srgbClr val="651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Panuto: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 Bumuo ng maliit na grupo. Iulat ninyo sa klase ang sagot sa mga sumusunod.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1. Sino ang mga tauhan sa diyalogo?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2. Bakit pumunta sa kapitbahay si Vicky?</a:t>
            </a:r>
            <a:endParaRPr b="0" lang="en-PH" sz="2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3. Ano ang mensahe ng diyalogo?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"/>
          <p:cNvSpPr/>
          <p:nvPr/>
        </p:nvSpPr>
        <p:spPr>
          <a:xfrm>
            <a:off x="1440000" y="2340000"/>
            <a:ext cx="9297360" cy="898920"/>
          </a:xfrm>
          <a:prstGeom prst="rect">
            <a:avLst/>
          </a:prstGeom>
          <a:solidFill>
            <a:srgbClr val="e1f5fe"/>
          </a:solidFill>
          <a:ln w="76320">
            <a:solidFill>
              <a:srgbClr val="880e4f"/>
            </a:solidFill>
            <a:prstDash val="sysDot"/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000000"/>
                </a:solidFill>
                <a:latin typeface="Lato"/>
                <a:ea typeface="DejaVu Sans"/>
              </a:rPr>
              <a:t>Paggamit ng Panghalip na Ako, Ikaw, at Siya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"/>
          <p:cNvSpPr/>
          <p:nvPr/>
        </p:nvSpPr>
        <p:spPr>
          <a:xfrm>
            <a:off x="312480" y="540000"/>
            <a:ext cx="6166440" cy="795240"/>
          </a:xfrm>
          <a:prstGeom prst="rect">
            <a:avLst/>
          </a:prstGeom>
          <a:solidFill>
            <a:srgbClr val="fffde7"/>
          </a:solidFill>
          <a:ln w="76320">
            <a:solidFill>
              <a:srgbClr val="651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Basahin ang sumusunod na pahayag:</a:t>
            </a:r>
            <a:endParaRPr b="0" lang="en-PH" sz="2800" spc="-1" strike="noStrike">
              <a:latin typeface="Arial"/>
            </a:endParaRPr>
          </a:p>
        </p:txBody>
      </p:sp>
      <p:pic>
        <p:nvPicPr>
          <p:cNvPr id="151" name="" descr=""/>
          <p:cNvPicPr/>
          <p:nvPr/>
        </p:nvPicPr>
        <p:blipFill>
          <a:blip r:embed="rId1"/>
          <a:stretch/>
        </p:blipFill>
        <p:spPr>
          <a:xfrm>
            <a:off x="5580000" y="1440000"/>
            <a:ext cx="6118920" cy="4532760"/>
          </a:xfrm>
          <a:prstGeom prst="rect">
            <a:avLst/>
          </a:prstGeom>
          <a:ln w="0">
            <a:noFill/>
          </a:ln>
        </p:spPr>
      </p:pic>
      <p:sp>
        <p:nvSpPr>
          <p:cNvPr id="152" name=""/>
          <p:cNvSpPr/>
          <p:nvPr/>
        </p:nvSpPr>
        <p:spPr>
          <a:xfrm>
            <a:off x="720000" y="2340000"/>
            <a:ext cx="4318920" cy="2878920"/>
          </a:xfrm>
          <a:prstGeom prst="wedgeEllipseCallout">
            <a:avLst>
              <a:gd name="adj1" fmla="val 67314"/>
              <a:gd name="adj2" fmla="val -50185"/>
            </a:avLst>
          </a:prstGeom>
          <a:solidFill>
            <a:srgbClr val="fffde7"/>
          </a:solidFill>
          <a:ln w="572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118440" rIns="118440" tIns="73440" bIns="7344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Mabait si Rico.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Si Rico ay kapitbahay namin.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Kaibigan ko si Rico.</a:t>
            </a:r>
            <a:endParaRPr b="0" lang="en-PH" sz="2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Kaklase ko rin si Rico.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"/>
          <p:cNvSpPr/>
          <p:nvPr/>
        </p:nvSpPr>
        <p:spPr>
          <a:xfrm>
            <a:off x="1368000" y="1944000"/>
            <a:ext cx="9538920" cy="2300400"/>
          </a:xfrm>
          <a:prstGeom prst="rect">
            <a:avLst/>
          </a:prstGeom>
          <a:solidFill>
            <a:srgbClr val="ede7f6"/>
          </a:solidFill>
          <a:ln cap="rnd" w="76320">
            <a:solidFill>
              <a:srgbClr val="6d4c41"/>
            </a:solidFill>
            <a:prstDash val="dot"/>
            <a:round/>
          </a:ln>
        </p:spPr>
        <p:style>
          <a:lnRef idx="0"/>
          <a:fillRef idx="0"/>
          <a:effectRef idx="0"/>
          <a:fontRef idx="minor"/>
        </p:style>
        <p:txBody>
          <a:bodyPr lIns="128160" rIns="128160" tIns="83160" bIns="8316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2800" spc="-1" strike="noStrike">
                <a:solidFill>
                  <a:srgbClr val="000000"/>
                </a:solidFill>
                <a:latin typeface="Lato"/>
                <a:ea typeface="DejaVu Sans"/>
              </a:rPr>
              <a:t>Hindi magandang sabihin at pakinggan ang pahayag sa itaas. Paulitulit kasing sinabi ang ngalan ni Rico. Sa ganitong mga pagkakataon, kinakailangan ang mga panghalip panao.</a:t>
            </a:r>
            <a:endParaRPr b="0" lang="en-PH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2695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2023-08-25T08:00:25Z</dcterms:modified>
  <cp:revision>257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