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280" cy="619200"/>
          </a:xfrm>
          <a:prstGeom prst="rect">
            <a:avLst/>
          </a:prstGeom>
          <a:ln w="0">
            <a:noFill/>
          </a:ln>
        </p:spPr>
      </p:pic>
      <p:sp>
        <p:nvSpPr>
          <p:cNvPr id="43" name="Rectangle 7"/>
          <p:cNvSpPr/>
          <p:nvPr/>
        </p:nvSpPr>
        <p:spPr>
          <a:xfrm>
            <a:off x="10868760" y="0"/>
            <a:ext cx="954720" cy="9547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800" cy="1018800"/>
          </a:xfrm>
          <a:prstGeom prst="rect">
            <a:avLst/>
          </a:prstGeom>
          <a:ln w="0">
            <a:noFill/>
          </a:ln>
        </p:spPr>
      </p:pic>
      <p:sp>
        <p:nvSpPr>
          <p:cNvPr id="45"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600" cy="3368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45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8"/>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70"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71" name=""/>
          <p:cNvSpPr/>
          <p:nvPr/>
        </p:nvSpPr>
        <p:spPr>
          <a:xfrm>
            <a:off x="324000" y="450720"/>
            <a:ext cx="9717840" cy="627120"/>
          </a:xfrm>
          <a:prstGeom prst="rect">
            <a:avLst/>
          </a:prstGeom>
          <a:noFill/>
          <a:ln w="0">
            <a:noFill/>
          </a:ln>
        </p:spPr>
        <p:style>
          <a:lnRef idx="0"/>
          <a:fillRef idx="0"/>
          <a:effectRef idx="0"/>
          <a:fontRef idx="minor"/>
        </p:style>
      </p:sp>
      <p:sp>
        <p:nvSpPr>
          <p:cNvPr id="172" name=""/>
          <p:cNvSpPr/>
          <p:nvPr/>
        </p:nvSpPr>
        <p:spPr>
          <a:xfrm>
            <a:off x="468000" y="1800000"/>
            <a:ext cx="11410560" cy="4858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Again he shook me by the hand and went off. I proceeded a few steps; then came to a startled halt. Good Lord! Where was the street lined with gardens? Where had it disappeared to? When did all these vehicles invade it? And when did all these hordes of humanity come to rest upon its surface? How did these hills of refuse come to cover its sides? And where were the fields that boarded it? High buildings had taken over, the street surged with children and disturbing noises shook the air. At various points, stood conjurers showing off their tricks and making snakes appear from baskets. Then there was a band announcing the opening of a circus with clowns and weightlifters walking in front. A line of trucks carrying central security troops crawled majestically by. The siren of a fi e engine shrieked, and it was not clear how the vehicle would cleave its way to reach the blazing fi re. A battle raged between a taxi driver and his passenger, while the passenger’s wife called out for help and no one answered. Good god! I was in a daze.</a:t>
            </a:r>
            <a:endParaRPr b="0" lang="en-PH" sz="1800" spc="-1" strike="noStrike">
              <a:latin typeface="Arial"/>
            </a:endParaRPr>
          </a:p>
        </p:txBody>
      </p:sp>
      <p:sp>
        <p:nvSpPr>
          <p:cNvPr id="173"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
        <p:nvSpPr>
          <p:cNvPr id="174" name=""/>
          <p:cNvSpPr/>
          <p:nvPr/>
        </p:nvSpPr>
        <p:spPr>
          <a:xfrm>
            <a:off x="4634280" y="972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7"/>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76"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77" name=""/>
          <p:cNvSpPr/>
          <p:nvPr/>
        </p:nvSpPr>
        <p:spPr>
          <a:xfrm>
            <a:off x="324000" y="450720"/>
            <a:ext cx="9717840" cy="627120"/>
          </a:xfrm>
          <a:prstGeom prst="rect">
            <a:avLst/>
          </a:prstGeom>
          <a:noFill/>
          <a:ln w="0">
            <a:noFill/>
          </a:ln>
        </p:spPr>
        <p:style>
          <a:lnRef idx="0"/>
          <a:fillRef idx="0"/>
          <a:effectRef idx="0"/>
          <a:fontRef idx="minor"/>
        </p:style>
      </p:sp>
      <p:sp>
        <p:nvSpPr>
          <p:cNvPr id="178" name=""/>
          <p:cNvSpPr/>
          <p:nvPr/>
        </p:nvSpPr>
        <p:spPr>
          <a:xfrm>
            <a:off x="396000" y="2177640"/>
            <a:ext cx="11410560" cy="4858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My head spun. I almost went crazy. How could all this have happened in half a day, between early morning and sunset? I would find the answer at home with my father. But where is home? I could see only tall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buildings and hordes of people. I hastened on to the crossroads between the gardens and Abu Khoda. I had to cross Abu Khoda to reach my house, but the stream of cars would not let up. The fi re engine’s siren was shrieking at full pitch as it moved at a snail’s pace, and I said to myself, “Let the fire take its pleasure in what it consumes.” Extremely irritated, I wondered when I would be able to cross. I stood there a long time, until the young lad employed at the ironing shop on the corner came up me. He stretched out his arm and said gallantly, “Grandpa, let me take you across.”</a:t>
            </a:r>
            <a:endParaRPr b="0" lang="en-PH" sz="1800" spc="-1" strike="noStrike">
              <a:latin typeface="Arial"/>
            </a:endParaRPr>
          </a:p>
        </p:txBody>
      </p:sp>
      <p:sp>
        <p:nvSpPr>
          <p:cNvPr id="179"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
        <p:nvSpPr>
          <p:cNvPr id="180" name=""/>
          <p:cNvSpPr/>
          <p:nvPr/>
        </p:nvSpPr>
        <p:spPr>
          <a:xfrm>
            <a:off x="4562280" y="1440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324000" y="972000"/>
            <a:ext cx="11734560" cy="5702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417"/>
              </a:spcBef>
              <a:spcAft>
                <a:spcPts val="1417"/>
              </a:spcAft>
              <a:buNone/>
            </a:pPr>
            <a:endParaRPr b="0" lang="en-PH" sz="1800" spc="-1" strike="noStrike">
              <a:latin typeface="Arial"/>
            </a:endParaRPr>
          </a:p>
          <a:p>
            <a:pPr>
              <a:lnSpc>
                <a:spcPct val="100000"/>
              </a:lnSpc>
              <a:spcBef>
                <a:spcPts val="1417"/>
              </a:spcBef>
              <a:spcAft>
                <a:spcPts val="1417"/>
              </a:spcAft>
              <a:buNone/>
            </a:pPr>
            <a:r>
              <a:rPr b="1" lang="en-PH" sz="2800" spc="-1" strike="noStrike">
                <a:solidFill>
                  <a:srgbClr val="000000"/>
                </a:solidFill>
                <a:latin typeface="Lato"/>
                <a:ea typeface="DejaVu Sans"/>
              </a:rPr>
              <a:t>Activity</a:t>
            </a:r>
            <a:r>
              <a:rPr b="1" lang="en-PH" sz="1800" spc="-1" strike="noStrike">
                <a:solidFill>
                  <a:srgbClr val="000000"/>
                </a:solidFill>
                <a:latin typeface="Lato"/>
                <a:ea typeface="DejaVu Sans"/>
              </a:rPr>
              <a:t>:</a:t>
            </a:r>
            <a:endParaRPr b="0" lang="en-PH" sz="1800" spc="-1" strike="noStrike">
              <a:latin typeface="Arial"/>
            </a:endParaRPr>
          </a:p>
          <a:p>
            <a:pPr>
              <a:lnSpc>
                <a:spcPct val="100000"/>
              </a:lnSpc>
              <a:spcBef>
                <a:spcPts val="1417"/>
              </a:spcBef>
              <a:spcAft>
                <a:spcPts val="1417"/>
              </a:spcAft>
              <a:buNone/>
            </a:pPr>
            <a:r>
              <a:rPr b="1" lang="en-PH" sz="1800" spc="-1" strike="noStrike">
                <a:solidFill>
                  <a:srgbClr val="000000"/>
                </a:solidFill>
                <a:latin typeface="Lato"/>
                <a:ea typeface="DejaVu Sans"/>
              </a:rPr>
              <a:t>I. Respond to the story by completing the statements below.</a:t>
            </a:r>
            <a:endParaRPr b="0" lang="en-PH" sz="1800" spc="-1" strike="noStrike">
              <a:latin typeface="Arial"/>
            </a:endParaRPr>
          </a:p>
          <a:p>
            <a:pPr>
              <a:lnSpc>
                <a:spcPct val="100000"/>
              </a:lnSpc>
              <a:spcBef>
                <a:spcPts val="1417"/>
              </a:spcBef>
              <a:spcAft>
                <a:spcPts val="141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The boy’s character reminds me of myself / does not remind me of myself because_____________________.</a:t>
            </a:r>
            <a:endParaRPr b="0" lang="en-PH" sz="1800" spc="-1" strike="noStrike">
              <a:latin typeface="Arial"/>
            </a:endParaRPr>
          </a:p>
          <a:p>
            <a:pPr>
              <a:lnSpc>
                <a:spcPct val="100000"/>
              </a:lnSpc>
              <a:spcBef>
                <a:spcPts val="1417"/>
              </a:spcBef>
              <a:spcAft>
                <a:spcPts val="141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This story is very realistic/unrealistic because______________________________________________________.</a:t>
            </a:r>
            <a:endParaRPr b="0" lang="en-PH" sz="1800" spc="-1" strike="noStrike">
              <a:latin typeface="Arial"/>
            </a:endParaRPr>
          </a:p>
          <a:p>
            <a:pPr>
              <a:lnSpc>
                <a:spcPct val="100000"/>
              </a:lnSpc>
              <a:spcBef>
                <a:spcPts val="1417"/>
              </a:spcBef>
              <a:spcAft>
                <a:spcPts val="141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3. Reading “Half a Day” makes me understand human beings and the forces that they need to tackle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because____________________________________________________________________________________.</a:t>
            </a:r>
            <a:endParaRPr b="0" lang="en-PH" sz="1800" spc="-1" strike="noStrike">
              <a:latin typeface="Arial"/>
            </a:endParaRPr>
          </a:p>
          <a:p>
            <a:pPr>
              <a:lnSpc>
                <a:spcPct val="100000"/>
              </a:lnSpc>
              <a:spcBef>
                <a:spcPts val="1134"/>
              </a:spcBef>
              <a:spcAft>
                <a:spcPts val="1134"/>
              </a:spcAft>
              <a:buNone/>
            </a:pPr>
            <a:endParaRPr b="0" lang="en-PH" sz="1800" spc="-1" strike="noStrike">
              <a:latin typeface="Arial"/>
            </a:endParaRPr>
          </a:p>
        </p:txBody>
      </p:sp>
      <p:sp>
        <p:nvSpPr>
          <p:cNvPr id="182" name="PlaceHolder 10"/>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83"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84" name=""/>
          <p:cNvSpPr/>
          <p:nvPr/>
        </p:nvSpPr>
        <p:spPr>
          <a:xfrm>
            <a:off x="324000" y="450720"/>
            <a:ext cx="9717840" cy="627120"/>
          </a:xfrm>
          <a:prstGeom prst="rect">
            <a:avLst/>
          </a:prstGeom>
          <a:noFill/>
          <a:ln w="0">
            <a:noFill/>
          </a:ln>
        </p:spPr>
        <p:style>
          <a:lnRef idx="0"/>
          <a:fillRef idx="0"/>
          <a:effectRef idx="0"/>
          <a:fontRef idx="minor"/>
        </p:style>
      </p:sp>
      <p:sp>
        <p:nvSpPr>
          <p:cNvPr id="185"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324000" y="1206720"/>
            <a:ext cx="9717840" cy="62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600" spc="-1" strike="noStrike">
                <a:solidFill>
                  <a:srgbClr val="000000"/>
                </a:solidFill>
                <a:latin typeface="Montserrat Medium"/>
                <a:ea typeface="DejaVu Sans"/>
              </a:rPr>
              <a:t>Elements of Short Story</a:t>
            </a:r>
            <a:endParaRPr b="0" lang="en-PH" sz="2600" spc="-1" strike="noStrike">
              <a:latin typeface="Arial"/>
            </a:endParaRPr>
          </a:p>
        </p:txBody>
      </p:sp>
      <p:sp>
        <p:nvSpPr>
          <p:cNvPr id="127" name=""/>
          <p:cNvSpPr/>
          <p:nvPr/>
        </p:nvSpPr>
        <p:spPr>
          <a:xfrm>
            <a:off x="684000" y="1618200"/>
            <a:ext cx="10834920" cy="38174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short story</a:t>
            </a:r>
            <a:r>
              <a:rPr b="0" lang="en-PH" sz="1800" spc="-1" strike="noStrike">
                <a:solidFill>
                  <a:srgbClr val="000000"/>
                </a:solidFill>
                <a:latin typeface="Lato"/>
                <a:ea typeface="DejaVu Sans"/>
              </a:rPr>
              <a:t> usually revolves around a single idea and is short enough to be read in one sitting. A short story has:</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plot</a:t>
            </a:r>
            <a:r>
              <a:rPr b="0" lang="en-PH" sz="1800" spc="-1" strike="noStrike">
                <a:solidFill>
                  <a:srgbClr val="000000"/>
                </a:solidFill>
                <a:latin typeface="Lato"/>
                <a:ea typeface="DejaVu Sans"/>
              </a:rPr>
              <a:t> is the action in the story. A plot has:</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series of events connected by causes and effects;</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conflict or struggle;</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climax or high point; and</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resolution.</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setting</a:t>
            </a:r>
            <a:r>
              <a:rPr b="0" lang="en-PH" sz="1800" spc="-1" strike="noStrike">
                <a:solidFill>
                  <a:srgbClr val="000000"/>
                </a:solidFill>
                <a:latin typeface="Lato"/>
                <a:ea typeface="DejaVu Sans"/>
              </a:rPr>
              <a:t> tells where and when the story took place.</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characters</a:t>
            </a:r>
            <a:r>
              <a:rPr b="0" lang="en-PH" sz="1800" spc="-1" strike="noStrike">
                <a:solidFill>
                  <a:srgbClr val="000000"/>
                </a:solidFill>
                <a:latin typeface="Lato"/>
                <a:ea typeface="DejaVu Sans"/>
              </a:rPr>
              <a:t> in a story can be:</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u="heavy">
                <a:solidFill>
                  <a:srgbClr val="000000"/>
                </a:solidFill>
                <a:uFillTx/>
                <a:latin typeface="Lato"/>
                <a:ea typeface="DejaVu Sans"/>
              </a:rPr>
              <a:t>Protagonist</a:t>
            </a:r>
            <a:r>
              <a:rPr b="0" lang="en-PH" sz="1800" spc="-1" strike="noStrike">
                <a:solidFill>
                  <a:srgbClr val="000000"/>
                </a:solidFill>
                <a:latin typeface="Lato"/>
                <a:ea typeface="DejaVu Sans"/>
              </a:rPr>
              <a:t>: an the main or central character</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u="heavy">
                <a:solidFill>
                  <a:srgbClr val="000000"/>
                </a:solidFill>
                <a:uFillTx/>
                <a:latin typeface="Lato"/>
                <a:ea typeface="DejaVu Sans"/>
              </a:rPr>
              <a:t>Antagonist</a:t>
            </a:r>
            <a:r>
              <a:rPr b="0" lang="en-PH" sz="1800" spc="-1" strike="noStrike">
                <a:solidFill>
                  <a:srgbClr val="000000"/>
                </a:solidFill>
                <a:latin typeface="Lato"/>
                <a:ea typeface="DejaVu Sans"/>
              </a:rPr>
              <a:t>: the character who oppose (s) the protagonist</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u="heavy">
                <a:solidFill>
                  <a:srgbClr val="000000"/>
                </a:solidFill>
                <a:uFillTx/>
                <a:latin typeface="Lato"/>
                <a:ea typeface="DejaVu Sans"/>
              </a:rPr>
              <a:t>Foil</a:t>
            </a:r>
            <a:r>
              <a:rPr b="0" lang="en-PH" sz="1800" spc="-1" strike="noStrike">
                <a:solidFill>
                  <a:srgbClr val="000000"/>
                </a:solidFill>
                <a:latin typeface="Lato"/>
                <a:ea typeface="DejaVu Sans"/>
              </a:rPr>
              <a:t>: a minor character who contrasts the protagonist</a:t>
            </a:r>
            <a:endParaRPr b="0" lang="en-PH" sz="1800" spc="-1" strike="noStrike">
              <a:latin typeface="Arial"/>
            </a:endParaRPr>
          </a:p>
          <a:p>
            <a:pPr>
              <a:lnSpc>
                <a:spcPct val="115000"/>
              </a:lnSpc>
              <a:spcBef>
                <a:spcPts val="283"/>
              </a:spcBef>
              <a:spcAft>
                <a:spcPts val="283"/>
              </a:spcAft>
              <a:buNone/>
            </a:pPr>
            <a:endParaRPr b="0" lang="en-PH" sz="1800" spc="-1" strike="noStrike">
              <a:latin typeface="Arial"/>
            </a:endParaRPr>
          </a:p>
        </p:txBody>
      </p:sp>
      <p:sp>
        <p:nvSpPr>
          <p:cNvPr id="128" name=""/>
          <p:cNvSpPr/>
          <p:nvPr/>
        </p:nvSpPr>
        <p:spPr>
          <a:xfrm>
            <a:off x="180000" y="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3"/>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0"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31" name=""/>
          <p:cNvSpPr/>
          <p:nvPr/>
        </p:nvSpPr>
        <p:spPr>
          <a:xfrm>
            <a:off x="324000" y="1206720"/>
            <a:ext cx="9717840" cy="62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600" spc="-1" strike="noStrike">
                <a:solidFill>
                  <a:srgbClr val="000000"/>
                </a:solidFill>
                <a:latin typeface="Montserrat Medium"/>
                <a:ea typeface="DejaVu Sans"/>
              </a:rPr>
              <a:t>Elements of Short Story</a:t>
            </a:r>
            <a:endParaRPr b="0" lang="en-PH" sz="2600" spc="-1" strike="noStrike">
              <a:latin typeface="Arial"/>
            </a:endParaRPr>
          </a:p>
        </p:txBody>
      </p:sp>
      <p:sp>
        <p:nvSpPr>
          <p:cNvPr id="132" name=""/>
          <p:cNvSpPr/>
          <p:nvPr/>
        </p:nvSpPr>
        <p:spPr>
          <a:xfrm>
            <a:off x="684000" y="1260000"/>
            <a:ext cx="11193840" cy="2093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4.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theme</a:t>
            </a:r>
            <a:r>
              <a:rPr b="0" lang="en-PH" sz="1800" spc="-1" strike="noStrike">
                <a:solidFill>
                  <a:srgbClr val="000000"/>
                </a:solidFill>
                <a:latin typeface="LaTO"/>
                <a:ea typeface="DejaVu Sans"/>
              </a:rPr>
              <a:t> in a literary work refers to its main idea. Remember, a theme is a moral or</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message in the story expressed in a complete sentence.</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Point of view</a:t>
            </a:r>
            <a:r>
              <a:rPr b="0" lang="en-PH" sz="1800" spc="-1" strike="noStrike">
                <a:solidFill>
                  <a:srgbClr val="000000"/>
                </a:solidFill>
                <a:latin typeface="LaTO"/>
                <a:ea typeface="DejaVu Sans"/>
              </a:rPr>
              <a:t> refers to the angle or position from which a writer tells a story. There are</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two kinds of point of view:</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First-person point of view: the narrator acts as a character in the story. The pronouns</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me, and we are used.</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Third-person point of view: the narrator acts only as an observer. The pronouns he,</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and they are used.</a:t>
            </a:r>
            <a:endParaRPr b="0" lang="en-PH" sz="1800" spc="-1" strike="noStrike">
              <a:latin typeface="Arial"/>
            </a:endParaRPr>
          </a:p>
          <a:p>
            <a:pPr>
              <a:lnSpc>
                <a:spcPct val="100000"/>
              </a:lnSpc>
              <a:spcBef>
                <a:spcPts val="850"/>
              </a:spcBef>
              <a:spcAft>
                <a:spcPts val="850"/>
              </a:spcAft>
              <a:buNone/>
            </a:pPr>
            <a:endParaRPr b="0" lang="en-PH" sz="1800" spc="-1" strike="noStrike">
              <a:latin typeface="Arial"/>
            </a:endParaRPr>
          </a:p>
        </p:txBody>
      </p:sp>
      <p:sp>
        <p:nvSpPr>
          <p:cNvPr id="133"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5"/>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5"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36" name=""/>
          <p:cNvSpPr/>
          <p:nvPr/>
        </p:nvSpPr>
        <p:spPr>
          <a:xfrm>
            <a:off x="324000" y="1206720"/>
            <a:ext cx="9717840" cy="62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600" spc="-1" strike="noStrike">
                <a:solidFill>
                  <a:srgbClr val="000000"/>
                </a:solidFill>
                <a:latin typeface="Montserrat Medium"/>
                <a:ea typeface="DejaVu Sans"/>
              </a:rPr>
              <a:t>Elements of Short Story</a:t>
            </a:r>
            <a:endParaRPr b="0" lang="en-PH" sz="2600" spc="-1" strike="noStrike">
              <a:latin typeface="Arial"/>
            </a:endParaRPr>
          </a:p>
        </p:txBody>
      </p:sp>
      <p:sp>
        <p:nvSpPr>
          <p:cNvPr id="137" name=""/>
          <p:cNvSpPr/>
          <p:nvPr/>
        </p:nvSpPr>
        <p:spPr>
          <a:xfrm>
            <a:off x="684000" y="1260000"/>
            <a:ext cx="11193840" cy="2093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endParaRPr b="0" lang="en-PH" sz="1800" spc="-1" strike="noStrike">
              <a:latin typeface="Arial"/>
            </a:endParaRPr>
          </a:p>
          <a:p>
            <a:pPr>
              <a:lnSpc>
                <a:spcPct val="100000"/>
              </a:lnSpc>
              <a:spcBef>
                <a:spcPts val="850"/>
              </a:spcBef>
              <a:spcAft>
                <a:spcPts val="850"/>
              </a:spcAft>
              <a:buNone/>
            </a:pP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6.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Tone</a:t>
            </a:r>
            <a:r>
              <a:rPr b="0" lang="en-PH" sz="1800" spc="-1" strike="noStrike">
                <a:solidFill>
                  <a:srgbClr val="000000"/>
                </a:solidFill>
                <a:latin typeface="LaTO"/>
                <a:ea typeface="DejaVu Sans"/>
              </a:rPr>
              <a:t> can often be expressed using a single word—informal, friendly, intimate, playful,</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solemn, or serious. If the tone is the author’s attitude, the mood is the reader’s response.</a:t>
            </a:r>
            <a:endParaRPr b="0" lang="en-PH" sz="1800" spc="-1" strike="noStrike">
              <a:latin typeface="Arial"/>
            </a:endParaRPr>
          </a:p>
          <a:p>
            <a:pPr>
              <a:lnSpc>
                <a:spcPct val="100000"/>
              </a:lnSpc>
              <a:spcBef>
                <a:spcPts val="567"/>
              </a:spcBef>
              <a:spcAft>
                <a:spcPts val="567"/>
              </a:spcAft>
              <a:buNone/>
            </a:pP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7.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Sensory images</a:t>
            </a:r>
            <a:r>
              <a:rPr b="0" lang="en-PH" sz="1800" spc="-1" strike="noStrike">
                <a:solidFill>
                  <a:srgbClr val="000000"/>
                </a:solidFill>
                <a:latin typeface="LaTO"/>
                <a:ea typeface="DejaVu Sans"/>
              </a:rPr>
              <a:t> are mental pictures created by words that describe what we see, hear, touch, taste,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smell.</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Examples: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dusty books were piled atop the old oak table. (Sight)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smelled like </a:t>
            </a:r>
            <a:r>
              <a:rPr b="0" lang="en-PH" sz="1800" spc="-1" strike="noStrike">
                <a:solidFill>
                  <a:srgbClr val="000000"/>
                </a:solidFill>
                <a:latin typeface="LaTO"/>
                <a:ea typeface="€.-îþ"/>
              </a:rPr>
              <a:t>flower </a:t>
            </a:r>
            <a:r>
              <a:rPr b="0" lang="en-PH" sz="1800" spc="-1" strike="noStrike">
                <a:solidFill>
                  <a:srgbClr val="000000"/>
                </a:solidFill>
                <a:latin typeface="LaTO"/>
                <a:ea typeface="DejaVu Sans"/>
              </a:rPr>
              <a:t>gardens in spring. (Smell)</a:t>
            </a:r>
            <a:endParaRPr b="0" lang="en-PH" sz="1800" spc="-1" strike="noStrike">
              <a:latin typeface="Arial"/>
            </a:endParaRPr>
          </a:p>
        </p:txBody>
      </p:sp>
      <p:sp>
        <p:nvSpPr>
          <p:cNvPr id="138"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7"/>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0"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41" name=""/>
          <p:cNvSpPr/>
          <p:nvPr/>
        </p:nvSpPr>
        <p:spPr>
          <a:xfrm>
            <a:off x="324000" y="450720"/>
            <a:ext cx="9717840" cy="62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ffffff"/>
                </a:solidFill>
                <a:latin typeface="Montserrat Medium"/>
                <a:ea typeface="DejaVu Sans"/>
              </a:rPr>
              <a:t>Discovering African Tradition through Its Accounts</a:t>
            </a:r>
            <a:endParaRPr b="0" lang="en-PH" sz="3600" spc="-1" strike="noStrike">
              <a:latin typeface="Arial"/>
            </a:endParaRPr>
          </a:p>
          <a:p>
            <a:pPr>
              <a:lnSpc>
                <a:spcPct val="100000"/>
              </a:lnSpc>
              <a:buNone/>
            </a:pPr>
            <a:endParaRPr b="0" lang="en-PH" sz="3600" spc="-1" strike="noStrike">
              <a:latin typeface="Arial"/>
            </a:endParaRPr>
          </a:p>
        </p:txBody>
      </p:sp>
      <p:sp>
        <p:nvSpPr>
          <p:cNvPr id="142" name=""/>
          <p:cNvSpPr/>
          <p:nvPr/>
        </p:nvSpPr>
        <p:spPr>
          <a:xfrm>
            <a:off x="540000" y="1620000"/>
            <a:ext cx="11193840" cy="2093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a:p>
            <a:pPr algn="ctr">
              <a:lnSpc>
                <a:spcPct val="100000"/>
              </a:lnSpc>
              <a:buNone/>
            </a:pPr>
            <a:endParaRPr b="0" lang="en-PH" sz="3600" spc="-1" strike="noStrike">
              <a:latin typeface="Arial"/>
            </a:endParaRPr>
          </a:p>
          <a:p>
            <a:pPr algn="ctr">
              <a:lnSpc>
                <a:spcPct val="100000"/>
              </a:lnSpc>
              <a:buNone/>
            </a:pPr>
            <a:r>
              <a:rPr b="0" lang="en-PH" sz="2600" spc="-1" strike="noStrike">
                <a:solidFill>
                  <a:srgbClr val="000000"/>
                </a:solidFill>
                <a:latin typeface="LaTO"/>
                <a:ea typeface="DejaVu Sans"/>
              </a:rPr>
              <a:t>by Naguib Mahfouz (1911–2006)</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(Egyptian Short Story)</a:t>
            </a:r>
            <a:endParaRPr b="0" lang="en-PH" sz="2600" spc="-1" strike="noStrike">
              <a:latin typeface="Arial"/>
            </a:endParaRPr>
          </a:p>
        </p:txBody>
      </p:sp>
      <p:sp>
        <p:nvSpPr>
          <p:cNvPr id="143"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5"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46" name=""/>
          <p:cNvSpPr/>
          <p:nvPr/>
        </p:nvSpPr>
        <p:spPr>
          <a:xfrm>
            <a:off x="324000" y="450720"/>
            <a:ext cx="9717840" cy="627120"/>
          </a:xfrm>
          <a:prstGeom prst="rect">
            <a:avLst/>
          </a:prstGeom>
          <a:noFill/>
          <a:ln w="0">
            <a:noFill/>
          </a:ln>
        </p:spPr>
        <p:style>
          <a:lnRef idx="0"/>
          <a:fillRef idx="0"/>
          <a:effectRef idx="0"/>
          <a:fontRef idx="minor"/>
        </p:style>
      </p:sp>
      <p:pic>
        <p:nvPicPr>
          <p:cNvPr id="147" name="" descr=""/>
          <p:cNvPicPr/>
          <p:nvPr/>
        </p:nvPicPr>
        <p:blipFill>
          <a:blip r:embed="rId1"/>
          <a:stretch/>
        </p:blipFill>
        <p:spPr>
          <a:xfrm>
            <a:off x="1260000" y="1440000"/>
            <a:ext cx="9718560" cy="3481920"/>
          </a:xfrm>
          <a:prstGeom prst="rect">
            <a:avLst/>
          </a:prstGeom>
          <a:ln w="0">
            <a:noFill/>
          </a:ln>
        </p:spPr>
      </p:pic>
      <p:sp>
        <p:nvSpPr>
          <p:cNvPr id="148" name=""/>
          <p:cNvSpPr/>
          <p:nvPr/>
        </p:nvSpPr>
        <p:spPr>
          <a:xfrm>
            <a:off x="900000" y="4860000"/>
            <a:ext cx="10438560" cy="143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proceeded alongside my father, clutching his right hand, running to keep up with the long strides he was taking. All my clothes were new: the black shoes, the green school uniform, and the red tarbush. My delight in my new clothes, however, was not altogether unmarred, for this was no feast day but the day on which I was to be cast into school for the first time.</a:t>
            </a:r>
            <a:endParaRPr b="0" lang="en-PH" sz="1800" spc="-1" strike="noStrike">
              <a:latin typeface="Arial"/>
            </a:endParaRPr>
          </a:p>
        </p:txBody>
      </p:sp>
      <p:sp>
        <p:nvSpPr>
          <p:cNvPr id="149" name=""/>
          <p:cNvSpPr/>
          <p:nvPr/>
        </p:nvSpPr>
        <p:spPr>
          <a:xfrm>
            <a:off x="4634280" y="864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
        <p:nvSpPr>
          <p:cNvPr id="150"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2"/>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2"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53" name=""/>
          <p:cNvSpPr/>
          <p:nvPr/>
        </p:nvSpPr>
        <p:spPr>
          <a:xfrm>
            <a:off x="324000" y="450720"/>
            <a:ext cx="9717840" cy="627120"/>
          </a:xfrm>
          <a:prstGeom prst="rect">
            <a:avLst/>
          </a:prstGeom>
          <a:noFill/>
          <a:ln w="0">
            <a:noFill/>
          </a:ln>
        </p:spPr>
        <p:style>
          <a:lnRef idx="0"/>
          <a:fillRef idx="0"/>
          <a:effectRef idx="0"/>
          <a:fontRef idx="minor"/>
        </p:style>
      </p:sp>
      <p:sp>
        <p:nvSpPr>
          <p:cNvPr id="154" name=""/>
          <p:cNvSpPr/>
          <p:nvPr/>
        </p:nvSpPr>
        <p:spPr>
          <a:xfrm>
            <a:off x="468000" y="1764000"/>
            <a:ext cx="11410560" cy="52052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My mother stood at the window watching our progress, and I would turn toward her from time to time, as though appealing for help. We walked along a street lined with gardens; on both sides were extensive fields planted with crops, prickly pears, henna trees, and a few date palms.</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Why school?” I challenged my father openly. “I shall never do anything to annoy you.”</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I’m not punishing you,” he said, laughing. “School’s not a punishment. It’s the factory that makes useful men out of boys. Don’t you want to be like your father and brothers?”</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was not convinced. I did not believe there was really any good to be had in tearing me away from the intimacy of my home and throwing me into this building that stood at the end of the road like some hugs, high walled fortress, exceedingly stern and grim.</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we arrived at the gate, we could see the courtyard, vast and crammed, full of boys and girls. “Go in by yourself,” said my father, “and join them. Put a smile on your face and be a good example to others.”</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55"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
        <p:nvSpPr>
          <p:cNvPr id="156" name=""/>
          <p:cNvSpPr/>
          <p:nvPr/>
        </p:nvSpPr>
        <p:spPr>
          <a:xfrm>
            <a:off x="4634280" y="1080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4"/>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8"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59" name=""/>
          <p:cNvSpPr/>
          <p:nvPr/>
        </p:nvSpPr>
        <p:spPr>
          <a:xfrm>
            <a:off x="324000" y="450720"/>
            <a:ext cx="9717840" cy="627120"/>
          </a:xfrm>
          <a:prstGeom prst="rect">
            <a:avLst/>
          </a:prstGeom>
          <a:noFill/>
          <a:ln w="0">
            <a:noFill/>
          </a:ln>
        </p:spPr>
        <p:style>
          <a:lnRef idx="0"/>
          <a:fillRef idx="0"/>
          <a:effectRef idx="0"/>
          <a:fontRef idx="minor"/>
        </p:style>
      </p:sp>
      <p:sp>
        <p:nvSpPr>
          <p:cNvPr id="160" name=""/>
          <p:cNvSpPr/>
          <p:nvPr/>
        </p:nvSpPr>
        <p:spPr>
          <a:xfrm>
            <a:off x="468000" y="1908000"/>
            <a:ext cx="11410560" cy="486252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îþ"/>
              </a:rPr>
              <a:t>As our path revealed itself to us, however, we did not find it as totally sweet and unclouded as we had presumed. Dust-laden winds and unexpected accidents came about suddenly, so we had to be watchful, ready and very patient. It was not all a matter of playing and fooling around. Rivalries could bring about pain and hatred or give rise to fighting. And while the lady would sometimes smile, she would often scowl and scold. Even more frequently she would resort to physical punishment.</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îþ"/>
              </a:rPr>
              <a:t>	</a:t>
            </a:r>
            <a:r>
              <a:rPr b="0" lang="en-PH" sz="1800" spc="-1" strike="noStrike">
                <a:solidFill>
                  <a:srgbClr val="000000"/>
                </a:solidFill>
                <a:latin typeface="Lato"/>
                <a:ea typeface="€.-îþ"/>
              </a:rPr>
              <a:t>	</a:t>
            </a:r>
            <a:r>
              <a:rPr b="0" lang="en-PH" sz="1800" spc="-1" strike="noStrike">
                <a:solidFill>
                  <a:srgbClr val="000000"/>
                </a:solidFill>
                <a:latin typeface="Lato"/>
                <a:ea typeface="€.-îþ"/>
              </a:rPr>
              <a:t>In addition, the time for hanging one’s mind was over and gone and there was no question of ever returning to the paradise of home. Nothing lay ahead of us but exertion, struggle, and perseverance. Those who were able took advantage of the opportunities for success and happiness that presented themselves amid the worries.</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îþ"/>
              </a:rPr>
              <a:t>	</a:t>
            </a:r>
            <a:r>
              <a:rPr b="0" lang="en-PH" sz="1800" spc="-1" strike="noStrike">
                <a:solidFill>
                  <a:srgbClr val="000000"/>
                </a:solidFill>
                <a:latin typeface="Lato"/>
                <a:ea typeface="€.-îþ"/>
              </a:rPr>
              <a:t>	</a:t>
            </a:r>
            <a:endParaRPr b="0" lang="en-PH" sz="1800" spc="-1" strike="noStrike">
              <a:latin typeface="Arial"/>
            </a:endParaRPr>
          </a:p>
        </p:txBody>
      </p:sp>
      <p:sp>
        <p:nvSpPr>
          <p:cNvPr id="161"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
        <p:nvSpPr>
          <p:cNvPr id="162" name=""/>
          <p:cNvSpPr/>
          <p:nvPr/>
        </p:nvSpPr>
        <p:spPr>
          <a:xfrm>
            <a:off x="4634280" y="1188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6"/>
          <p:cNvSpPr/>
          <p:nvPr/>
        </p:nvSpPr>
        <p:spPr>
          <a:xfrm>
            <a:off x="-2942640" y="0"/>
            <a:ext cx="10499760" cy="2329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64" name=""/>
          <p:cNvSpPr/>
          <p:nvPr/>
        </p:nvSpPr>
        <p:spPr>
          <a:xfrm>
            <a:off x="468000" y="2177640"/>
            <a:ext cx="11228760" cy="404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65" name=""/>
          <p:cNvSpPr/>
          <p:nvPr/>
        </p:nvSpPr>
        <p:spPr>
          <a:xfrm>
            <a:off x="324000" y="450720"/>
            <a:ext cx="9717840" cy="627120"/>
          </a:xfrm>
          <a:prstGeom prst="rect">
            <a:avLst/>
          </a:prstGeom>
          <a:noFill/>
          <a:ln w="0">
            <a:noFill/>
          </a:ln>
        </p:spPr>
        <p:style>
          <a:lnRef idx="0"/>
          <a:fillRef idx="0"/>
          <a:effectRef idx="0"/>
          <a:fontRef idx="minor"/>
        </p:style>
      </p:sp>
      <p:sp>
        <p:nvSpPr>
          <p:cNvPr id="166" name=""/>
          <p:cNvSpPr/>
          <p:nvPr/>
        </p:nvSpPr>
        <p:spPr>
          <a:xfrm>
            <a:off x="468000" y="1944000"/>
            <a:ext cx="11410560" cy="485856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bell rang announcing the passing of the day and the end of work. The throngs of children rushed toward the gate, which was opened again. I bade farewell to friends and sweethearts and passed through the</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gate. I peered around but found no trace of my father, who had promised to be there. I stepped aside to wait. When I had waited for a long time to no avail, I decided to return home on my own. After I had taken a few</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steps, a middle-aged man passed by, and I realized at once that I knew him. He came toward me, smiling, and shook me by the hand, saying, “It’s a long time since we last met—how are you?”</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îþ"/>
              </a:rPr>
              <a:t>	</a:t>
            </a:r>
            <a:r>
              <a:rPr b="0" lang="en-PH" sz="1800" spc="-1" strike="noStrike">
                <a:solidFill>
                  <a:srgbClr val="000000"/>
                </a:solidFill>
                <a:latin typeface="Lato"/>
                <a:ea typeface="€.-îþ"/>
              </a:rPr>
              <a:t>	</a:t>
            </a:r>
            <a:r>
              <a:rPr b="0" lang="en-PH" sz="1800" spc="-1" strike="noStrike">
                <a:solidFill>
                  <a:srgbClr val="000000"/>
                </a:solidFill>
                <a:latin typeface="Lato"/>
                <a:ea typeface="€.-îþ"/>
              </a:rPr>
              <a:t>With a nod of my head, I agreed with him and in turn asked, “And you, how are you?”</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îþ"/>
              </a:rPr>
              <a:t>	</a:t>
            </a:r>
            <a:r>
              <a:rPr b="0" lang="en-PH" sz="1800" spc="-1" strike="noStrike">
                <a:solidFill>
                  <a:srgbClr val="000000"/>
                </a:solidFill>
                <a:latin typeface="Lato"/>
                <a:ea typeface="€.-îþ"/>
              </a:rPr>
              <a:t>	</a:t>
            </a:r>
            <a:r>
              <a:rPr b="0" lang="en-PH" sz="1800" spc="-1" strike="noStrike">
                <a:solidFill>
                  <a:srgbClr val="000000"/>
                </a:solidFill>
                <a:latin typeface="Lato"/>
                <a:ea typeface="€.-îþ"/>
              </a:rPr>
              <a:t>“</a:t>
            </a:r>
            <a:r>
              <a:rPr b="0" lang="en-PH" sz="1800" spc="-1" strike="noStrike">
                <a:solidFill>
                  <a:srgbClr val="000000"/>
                </a:solidFill>
                <a:latin typeface="Lato"/>
                <a:ea typeface="€.-îþ"/>
              </a:rPr>
              <a:t>As you can see, not all that good, the almighty be praised!”</a:t>
            </a:r>
            <a:endParaRPr b="0" lang="en-PH" sz="1800" spc="-1" strike="noStrike">
              <a:latin typeface="Arial"/>
            </a:endParaRPr>
          </a:p>
        </p:txBody>
      </p:sp>
      <p:sp>
        <p:nvSpPr>
          <p:cNvPr id="167" name=""/>
          <p:cNvSpPr/>
          <p:nvPr/>
        </p:nvSpPr>
        <p:spPr>
          <a:xfrm>
            <a:off x="180360" y="360"/>
            <a:ext cx="10386720" cy="1379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Discovering African Tradition through Its Accounts</a:t>
            </a:r>
            <a:endParaRPr b="0" lang="en-PH" sz="3600" spc="-1" strike="noStrike">
              <a:latin typeface="Arial"/>
            </a:endParaRPr>
          </a:p>
        </p:txBody>
      </p:sp>
      <p:sp>
        <p:nvSpPr>
          <p:cNvPr id="168" name=""/>
          <p:cNvSpPr/>
          <p:nvPr/>
        </p:nvSpPr>
        <p:spPr>
          <a:xfrm>
            <a:off x="4634280" y="1296000"/>
            <a:ext cx="346572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Half a Day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2766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2023-07-13T11:05:33Z</dcterms:modified>
  <cp:revision>177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