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4.png" ContentType="image/png"/>
  <Override PartName="/ppt/media/image10.png" ContentType="image/png"/>
  <Override PartName="/ppt/media/image9.png" ContentType="image/png"/>
  <Override PartName="/ppt/media/image5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1600" cy="68374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8480" cy="27784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3920" cy="38419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3920" cy="3636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1600" cy="6145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0040" cy="9500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4120" cy="10141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1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2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5920" cy="33642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546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Mga Tanong ng Guwardiya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Kambal-katinig at Diptonggo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360000" y="1080000"/>
            <a:ext cx="11339280" cy="5039280"/>
          </a:xfrm>
          <a:prstGeom prst="rect">
            <a:avLst/>
          </a:prstGeom>
          <a:solidFill>
            <a:srgbClr val="ffffd7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540000" y="1260000"/>
            <a:ext cx="10979280" cy="4679280"/>
          </a:xfrm>
          <a:prstGeom prst="rect">
            <a:avLst/>
          </a:prstGeom>
          <a:solidFill>
            <a:srgbClr val="f3e5f5">
              <a:alpha val="27000"/>
            </a:srgbClr>
          </a:solidFill>
          <a:ln cap="rnd" w="76320">
            <a:solidFill>
              <a:srgbClr val="3a1a0f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32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Kambal-katinig</a:t>
            </a:r>
            <a:r>
              <a:rPr b="1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ang tawag sa dalawang magkatabing katinig sa loob ng isang pantig. Minsan ay nakalilito itong bigkasin. Pero kung magiging matiyaga ka, tiyak na matututuhan mo itong basahin.</a:t>
            </a:r>
            <a:endParaRPr b="0" lang="en-PH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3200" spc="-1" strike="noStrike">
                <a:solidFill>
                  <a:srgbClr val="c9211e"/>
                </a:solidFill>
                <a:latin typeface="Lato"/>
                <a:ea typeface="DejaVu Sans"/>
              </a:rPr>
              <a:t>Tr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abaho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Kom</a:t>
            </a:r>
            <a:r>
              <a:rPr b="1" lang="en-PH" sz="3200" spc="-1" strike="noStrike">
                <a:solidFill>
                  <a:srgbClr val="c9211e"/>
                </a:solidFill>
                <a:latin typeface="Lato"/>
                <a:ea typeface="DejaVu Sans"/>
              </a:rPr>
              <a:t>pl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eto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Sim</a:t>
            </a:r>
            <a:r>
              <a:rPr b="1" lang="en-PH" sz="3200" spc="-1" strike="noStrike">
                <a:solidFill>
                  <a:srgbClr val="c9211e"/>
                </a:solidFill>
                <a:latin typeface="Lato"/>
                <a:ea typeface="DejaVu Sans"/>
              </a:rPr>
              <a:t>pl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e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540000" y="1080000"/>
            <a:ext cx="11158920" cy="4859280"/>
          </a:xfrm>
          <a:prstGeom prst="rect">
            <a:avLst/>
          </a:prstGeom>
          <a:solidFill>
            <a:srgbClr val="e6e905"/>
          </a:solidFill>
          <a:ln w="57240">
            <a:solidFill>
              <a:srgbClr val="3b16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>
            <a:off x="720000" y="1440000"/>
            <a:ext cx="10762920" cy="4139280"/>
          </a:xfrm>
          <a:prstGeom prst="rect">
            <a:avLst/>
          </a:prstGeom>
          <a:solidFill>
            <a:srgbClr val="fff8e1"/>
          </a:solidFill>
          <a:ln w="57240">
            <a:solidFill>
              <a:srgbClr val="3a1a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	</a:t>
            </a:r>
            <a:r>
              <a:rPr b="1" lang="en-PH" sz="3200" spc="-1" strike="noStrike">
                <a:solidFill>
                  <a:srgbClr val="000000"/>
                </a:solidFill>
                <a:highlight>
                  <a:srgbClr val="ffa6a6"/>
                </a:highlight>
                <a:latin typeface="LatoLato"/>
                <a:ea typeface="DejaVu Sans"/>
              </a:rPr>
              <a:t>Diptonggo</a:t>
            </a:r>
            <a:r>
              <a:rPr b="0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 naman ang tawag sa mga tunog na binubuo ng isang patinig at letrang y (ay, ey, iy, oy, uy), o isang patinig at letrang w (aw,ew, iw, ow, uw). Siguradong kayang-kaya mo ring matutuhan ang mga tunog na ito.</a:t>
            </a:r>
            <a:endParaRPr b="0" lang="en-PH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Halimbawa:</a:t>
            </a:r>
            <a:endParaRPr b="0" lang="en-PH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Tat</a:t>
            </a:r>
            <a:r>
              <a:rPr b="1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ay</a:t>
            </a:r>
            <a:r>
              <a:rPr b="0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	</a:t>
            </a:r>
            <a:r>
              <a:rPr b="0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Tuloy-tul</a:t>
            </a:r>
            <a:r>
              <a:rPr b="1" lang="en-PH" sz="3200" spc="-1" strike="noStrike">
                <a:solidFill>
                  <a:srgbClr val="000000"/>
                </a:solidFill>
                <a:latin typeface="LatoLato"/>
                <a:ea typeface="DejaVu Sans"/>
              </a:rPr>
              <a:t>oy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900000" y="1433520"/>
            <a:ext cx="10344240" cy="4222440"/>
          </a:xfrm>
          <a:prstGeom prst="rect">
            <a:avLst/>
          </a:prstGeom>
          <a:solidFill>
            <a:srgbClr val="fffde7"/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800" spc="-1" strike="noStrike">
                <a:latin typeface="Lato"/>
              </a:rPr>
              <a:t>Panuto: </a:t>
            </a:r>
            <a:r>
              <a:rPr b="0" lang="en-PH" sz="2800" spc="-1" strike="noStrike">
                <a:latin typeface="Lato"/>
              </a:rPr>
              <a:t>Basahin nang malakas ang mga salita. Pagkatapos ay guhitan ang kambal-katinig.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1. plano 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2. braso 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3. kaklase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4. sumbrero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latin typeface="Lato"/>
              </a:rPr>
              <a:t>5. plasa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4500000" y="3073320"/>
            <a:ext cx="5760000" cy="886680"/>
          </a:xfrm>
          <a:prstGeom prst="rect">
            <a:avLst/>
          </a:prstGeom>
          <a:solidFill>
            <a:srgbClr val="fff3e0">
              <a:alpha val="93000"/>
            </a:srgbClr>
          </a:solidFill>
          <a:ln w="763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latin typeface="Lato"/>
              </a:rPr>
              <a:t>Mga Tanong ng Guwardiya</a:t>
            </a:r>
            <a:endParaRPr b="0" lang="en-PH" sz="36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rcRect l="0" t="0" r="0" b="26676"/>
          <a:stretch/>
        </p:blipFill>
        <p:spPr>
          <a:xfrm flipH="1">
            <a:off x="757440" y="1260720"/>
            <a:ext cx="3562200" cy="39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"/>
          <p:cNvGrpSpPr/>
          <p:nvPr/>
        </p:nvGrpSpPr>
        <p:grpSpPr>
          <a:xfrm>
            <a:off x="1080000" y="468000"/>
            <a:ext cx="9539640" cy="5291640"/>
            <a:chOff x="1080000" y="468000"/>
            <a:chExt cx="9539640" cy="5291640"/>
          </a:xfrm>
        </p:grpSpPr>
        <p:pic>
          <p:nvPicPr>
            <p:cNvPr id="128" name="" descr=""/>
            <p:cNvPicPr/>
            <p:nvPr/>
          </p:nvPicPr>
          <p:blipFill>
            <a:blip r:embed="rId1"/>
            <a:srcRect l="0" t="6479" r="0" b="0"/>
            <a:stretch/>
          </p:blipFill>
          <p:spPr>
            <a:xfrm>
              <a:off x="1080000" y="900000"/>
              <a:ext cx="9539640" cy="4859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9" name=""/>
            <p:cNvSpPr/>
            <p:nvPr/>
          </p:nvSpPr>
          <p:spPr>
            <a:xfrm>
              <a:off x="3960000" y="468000"/>
              <a:ext cx="3599640" cy="539640"/>
            </a:xfrm>
            <a:custGeom>
              <a:avLst/>
              <a:gdLst/>
              <a:ahLst/>
              <a:rect l="l" t="t" r="r" b="b"/>
              <a:pathLst>
                <a:path w="10002" h="1502">
                  <a:moveTo>
                    <a:pt x="250" y="0"/>
                  </a:moveTo>
                  <a:lnTo>
                    <a:pt x="250" y="0"/>
                  </a:lnTo>
                  <a:cubicBezTo>
                    <a:pt x="206" y="0"/>
                    <a:pt x="163" y="12"/>
                    <a:pt x="125" y="34"/>
                  </a:cubicBezTo>
                  <a:cubicBezTo>
                    <a:pt x="87" y="55"/>
                    <a:pt x="55" y="87"/>
                    <a:pt x="34" y="125"/>
                  </a:cubicBezTo>
                  <a:cubicBezTo>
                    <a:pt x="12" y="163"/>
                    <a:pt x="0" y="206"/>
                    <a:pt x="0" y="250"/>
                  </a:cubicBezTo>
                  <a:lnTo>
                    <a:pt x="0" y="1250"/>
                  </a:lnTo>
                  <a:lnTo>
                    <a:pt x="0" y="1251"/>
                  </a:lnTo>
                  <a:cubicBezTo>
                    <a:pt x="0" y="1295"/>
                    <a:pt x="12" y="1338"/>
                    <a:pt x="34" y="1376"/>
                  </a:cubicBezTo>
                  <a:cubicBezTo>
                    <a:pt x="55" y="1414"/>
                    <a:pt x="87" y="1446"/>
                    <a:pt x="125" y="1467"/>
                  </a:cubicBezTo>
                  <a:cubicBezTo>
                    <a:pt x="163" y="1489"/>
                    <a:pt x="206" y="1501"/>
                    <a:pt x="250" y="1501"/>
                  </a:cubicBezTo>
                  <a:lnTo>
                    <a:pt x="9750" y="1501"/>
                  </a:lnTo>
                  <a:lnTo>
                    <a:pt x="9751" y="1501"/>
                  </a:lnTo>
                  <a:cubicBezTo>
                    <a:pt x="9795" y="1501"/>
                    <a:pt x="9838" y="1489"/>
                    <a:pt x="9876" y="1467"/>
                  </a:cubicBezTo>
                  <a:cubicBezTo>
                    <a:pt x="9914" y="1446"/>
                    <a:pt x="9946" y="1414"/>
                    <a:pt x="9967" y="1376"/>
                  </a:cubicBezTo>
                  <a:cubicBezTo>
                    <a:pt x="9989" y="1338"/>
                    <a:pt x="10001" y="1295"/>
                    <a:pt x="10001" y="1251"/>
                  </a:cubicBezTo>
                  <a:lnTo>
                    <a:pt x="10001" y="250"/>
                  </a:lnTo>
                  <a:lnTo>
                    <a:pt x="10001" y="250"/>
                  </a:lnTo>
                  <a:lnTo>
                    <a:pt x="10001" y="250"/>
                  </a:lnTo>
                  <a:cubicBezTo>
                    <a:pt x="10001" y="206"/>
                    <a:pt x="9989" y="163"/>
                    <a:pt x="9967" y="125"/>
                  </a:cubicBezTo>
                  <a:cubicBezTo>
                    <a:pt x="9946" y="87"/>
                    <a:pt x="9914" y="55"/>
                    <a:pt x="9876" y="34"/>
                  </a:cubicBezTo>
                  <a:cubicBezTo>
                    <a:pt x="9838" y="12"/>
                    <a:pt x="9795" y="0"/>
                    <a:pt x="9751" y="0"/>
                  </a:cubicBezTo>
                  <a:lnTo>
                    <a:pt x="250" y="0"/>
                  </a:lnTo>
                </a:path>
              </a:pathLst>
            </a:custGeom>
            <a:solidFill>
              <a:srgbClr val="fafaf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1260000" y="540000"/>
            <a:ext cx="9359640" cy="538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1265040" y="540000"/>
            <a:ext cx="9354600" cy="532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620000" y="561600"/>
            <a:ext cx="8819640" cy="550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 descr=""/>
          <p:cNvPicPr/>
          <p:nvPr/>
        </p:nvPicPr>
        <p:blipFill>
          <a:blip r:embed="rId1"/>
          <a:srcRect l="2154" t="8553" r="0" b="0"/>
          <a:stretch/>
        </p:blipFill>
        <p:spPr>
          <a:xfrm>
            <a:off x="1260000" y="865800"/>
            <a:ext cx="9359640" cy="507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rcRect l="0" t="0" r="0" b="26676"/>
          <a:stretch/>
        </p:blipFill>
        <p:spPr>
          <a:xfrm>
            <a:off x="7560000" y="720000"/>
            <a:ext cx="1456920" cy="1619280"/>
          </a:xfrm>
          <a:prstGeom prst="rect">
            <a:avLst/>
          </a:prstGeom>
          <a:ln w="0">
            <a:noFill/>
          </a:ln>
        </p:spPr>
      </p:pic>
      <p:sp>
        <p:nvSpPr>
          <p:cNvPr id="135" name=""/>
          <p:cNvSpPr/>
          <p:nvPr/>
        </p:nvSpPr>
        <p:spPr>
          <a:xfrm>
            <a:off x="272160" y="180000"/>
            <a:ext cx="10347480" cy="9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800" spc="-1" strike="noStrike">
                <a:latin typeface="Lato"/>
              </a:rPr>
              <a:t>Panuto: </a:t>
            </a:r>
            <a:r>
              <a:rPr b="0" lang="en-PH" sz="2800" spc="-1" strike="noStrike">
                <a:latin typeface="Lato"/>
              </a:rPr>
              <a:t>Pagdugtungin ang impormasyon at ang larawang kaugnay nito.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7200000" y="2832120"/>
            <a:ext cx="2085840" cy="125964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3"/>
          <a:stretch/>
        </p:blipFill>
        <p:spPr>
          <a:xfrm>
            <a:off x="7220520" y="4528800"/>
            <a:ext cx="1779120" cy="15908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8" name=""/>
          <p:cNvGraphicFramePr/>
          <p:nvPr/>
        </p:nvGraphicFramePr>
        <p:xfrm>
          <a:off x="1647000" y="1740960"/>
          <a:ext cx="1701000" cy="3599280"/>
        </p:xfrm>
        <a:graphic>
          <a:graphicData uri="http://schemas.openxmlformats.org/drawingml/2006/table">
            <a:tbl>
              <a:tblPr/>
              <a:tblGrid>
                <a:gridCol w="1701360"/>
              </a:tblGrid>
              <a:tr h="719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apelyido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noFill/>
                  </a:tcPr>
                </a:tc>
              </a:tr>
              <a:tr h="719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edad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noFill/>
                  </a:tcPr>
                </a:tc>
              </a:tr>
              <a:tr h="719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magulang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noFill/>
                  </a:tcPr>
                </a:tc>
              </a:tr>
              <a:tr h="7196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tirahan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noFill/>
                  </a:tcPr>
                </a:tc>
              </a:tr>
              <a:tr h="7210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200" spc="-1" strike="noStrike">
                          <a:latin typeface="Lato"/>
                        </a:rPr>
                        <a:t>guwardiya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noFill/>
                  </a:tcPr>
                </a:tc>
              </a:tr>
            </a:tbl>
          </a:graphicData>
        </a:graphic>
      </p:graphicFrame>
      <p:sp>
        <p:nvSpPr>
          <p:cNvPr id="139" name=""/>
          <p:cNvSpPr/>
          <p:nvPr/>
        </p:nvSpPr>
        <p:spPr>
          <a:xfrm>
            <a:off x="7588080" y="2334240"/>
            <a:ext cx="1706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Rollie Ablan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7200000" y="4092120"/>
            <a:ext cx="20044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6 na taong gulang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1080000" y="1800000"/>
            <a:ext cx="9898920" cy="2519280"/>
          </a:xfrm>
          <a:prstGeom prst="rect">
            <a:avLst/>
          </a:prstGeom>
          <a:solidFill>
            <a:srgbClr val="ffd8ce"/>
          </a:solidFill>
          <a:ln w="5724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/>
          <p:nvPr/>
        </p:nvSpPr>
        <p:spPr>
          <a:xfrm>
            <a:off x="1440720" y="2160000"/>
            <a:ext cx="9178200" cy="1799280"/>
          </a:xfrm>
          <a:prstGeom prst="rect">
            <a:avLst/>
          </a:prstGeom>
          <a:solidFill>
            <a:srgbClr val="81d41a">
              <a:alpha val="25000"/>
            </a:srgbClr>
          </a:solidFill>
          <a:ln w="57240">
            <a:solidFill>
              <a:srgbClr val="2a6099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Pagtukoy at Pagbigkas sa 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Kambal-Katinig at Diptonggo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2023-08-05T14:47:05Z</dcterms:modified>
  <cp:revision>252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