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7440" cy="68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4320" cy="2794320"/>
          </a:xfrm>
          <a:prstGeom prst="rect">
            <a:avLst/>
          </a:prstGeom>
          <a:ln w="0">
            <a:noFill/>
          </a:ln>
        </p:spPr>
      </p:pic>
      <p:sp>
        <p:nvSpPr>
          <p:cNvPr id="2" name="Rectangle 5"/>
          <p:cNvSpPr/>
          <p:nvPr/>
        </p:nvSpPr>
        <p:spPr>
          <a:xfrm>
            <a:off x="3487320" y="1475280"/>
            <a:ext cx="8699760" cy="38577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9760" cy="3794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7440" cy="630360"/>
          </a:xfrm>
          <a:prstGeom prst="rect">
            <a:avLst/>
          </a:prstGeom>
          <a:ln w="0">
            <a:noFill/>
          </a:ln>
        </p:spPr>
      </p:pic>
      <p:sp>
        <p:nvSpPr>
          <p:cNvPr id="43" name="Rectangle 7"/>
          <p:cNvSpPr/>
          <p:nvPr/>
        </p:nvSpPr>
        <p:spPr>
          <a:xfrm>
            <a:off x="10868760" y="0"/>
            <a:ext cx="965880" cy="965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9960" cy="1029960"/>
          </a:xfrm>
          <a:prstGeom prst="rect">
            <a:avLst/>
          </a:prstGeom>
          <a:ln w="0">
            <a:noFill/>
          </a:ln>
        </p:spPr>
      </p:pic>
      <p:sp>
        <p:nvSpPr>
          <p:cNvPr id="45" name="TextBox 9"/>
          <p:cNvSpPr/>
          <p:nvPr/>
        </p:nvSpPr>
        <p:spPr>
          <a:xfrm>
            <a:off x="185400" y="6362280"/>
            <a:ext cx="468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8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7440" cy="630360"/>
          </a:xfrm>
          <a:prstGeom prst="rect">
            <a:avLst/>
          </a:prstGeom>
          <a:ln w="0">
            <a:noFill/>
          </a:ln>
        </p:spPr>
      </p:pic>
      <p:sp>
        <p:nvSpPr>
          <p:cNvPr id="86" name="Rectangle 7"/>
          <p:cNvSpPr/>
          <p:nvPr/>
        </p:nvSpPr>
        <p:spPr>
          <a:xfrm>
            <a:off x="10868760" y="0"/>
            <a:ext cx="965880" cy="965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9960" cy="1029960"/>
          </a:xfrm>
          <a:prstGeom prst="rect">
            <a:avLst/>
          </a:prstGeom>
          <a:ln w="0">
            <a:noFill/>
          </a:ln>
        </p:spPr>
      </p:pic>
      <p:sp>
        <p:nvSpPr>
          <p:cNvPr id="88" name="TextBox 9"/>
          <p:cNvSpPr/>
          <p:nvPr/>
        </p:nvSpPr>
        <p:spPr>
          <a:xfrm>
            <a:off x="185400" y="6362280"/>
            <a:ext cx="468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8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87440" cy="630360"/>
          </a:xfrm>
          <a:prstGeom prst="rect">
            <a:avLst/>
          </a:prstGeom>
          <a:ln w="0">
            <a:noFill/>
          </a:ln>
        </p:spPr>
      </p:pic>
      <p:sp>
        <p:nvSpPr>
          <p:cNvPr id="129" name="Rectangle 7"/>
          <p:cNvSpPr/>
          <p:nvPr/>
        </p:nvSpPr>
        <p:spPr>
          <a:xfrm>
            <a:off x="10868760" y="0"/>
            <a:ext cx="965880" cy="965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29960" cy="1029960"/>
          </a:xfrm>
          <a:prstGeom prst="rect">
            <a:avLst/>
          </a:prstGeom>
          <a:ln w="0">
            <a:noFill/>
          </a:ln>
        </p:spPr>
      </p:pic>
      <p:sp>
        <p:nvSpPr>
          <p:cNvPr id="131" name="TextBox 9"/>
          <p:cNvSpPr/>
          <p:nvPr/>
        </p:nvSpPr>
        <p:spPr>
          <a:xfrm>
            <a:off x="185400" y="6362280"/>
            <a:ext cx="468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618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611760" cy="338004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06960" y="2215800"/>
            <a:ext cx="7490520" cy="2284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Arial;Arial"/>
              </a:rPr>
              <a:t>Identifying the Structure, Purpose, Features, and Significant Details in an Informational Text</a:t>
            </a:r>
            <a:r>
              <a:rPr b="1" lang="en-US" sz="3600" spc="-1" strike="noStrike">
                <a:solidFill>
                  <a:srgbClr val="ffffff"/>
                </a:solidFill>
                <a:latin typeface="Lato"/>
                <a:ea typeface="PingFang SC"/>
              </a:rPr>
              <a:t>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
          <p:cNvSpPr/>
          <p:nvPr/>
        </p:nvSpPr>
        <p:spPr>
          <a:xfrm>
            <a:off x="360000" y="430560"/>
            <a:ext cx="107974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an Informational Text</a:t>
            </a:r>
            <a:endParaRPr b="0" lang="en-PH" sz="2800" spc="-1" strike="noStrike">
              <a:latin typeface="Arial"/>
            </a:endParaRPr>
          </a:p>
        </p:txBody>
      </p:sp>
      <p:sp>
        <p:nvSpPr>
          <p:cNvPr id="255" name=""/>
          <p:cNvSpPr/>
          <p:nvPr/>
        </p:nvSpPr>
        <p:spPr>
          <a:xfrm>
            <a:off x="218160" y="2808000"/>
            <a:ext cx="11264400" cy="1789920"/>
          </a:xfrm>
          <a:prstGeom prst="rect">
            <a:avLst/>
          </a:prstGeom>
          <a:noFill/>
          <a:ln w="0">
            <a:noFill/>
          </a:ln>
        </p:spPr>
        <p:style>
          <a:lnRef idx="0"/>
          <a:fillRef idx="0"/>
          <a:effectRef idx="0"/>
          <a:fontRef idx="minor"/>
        </p:style>
        <p:txBody>
          <a:bodyPr lIns="90000" rIns="90000" tIns="45000" bIns="45000" anchor="t">
            <a:noAutofit/>
          </a:bodyPr>
          <a:p>
            <a:pPr marL="584280" algn="just">
              <a:lnSpc>
                <a:spcPct val="100000"/>
              </a:lnSpc>
              <a:buNone/>
            </a:pPr>
            <a:r>
              <a:rPr b="0" lang="en-PH" sz="2000" spc="-1" strike="noStrike">
                <a:solidFill>
                  <a:srgbClr val="000000"/>
                </a:solidFill>
                <a:latin typeface="Lato"/>
                <a:ea typeface="AppleSystemUIFont"/>
              </a:rPr>
              <a:t>2. If everyone cooperated and followed rules that have been agreed upon to promote the well-being of all in the community, then all would live in harmony. But this is not always easy because every human is unique, and others may feel like a square in a round hole; meaning, they feel out of place or uncomfortable because of differences in ways of thinking, doing, and being.</a:t>
            </a:r>
            <a:endParaRPr b="0" lang="en-PH" sz="2000" spc="-1" strike="noStrike">
              <a:latin typeface="Arial"/>
            </a:endParaRPr>
          </a:p>
        </p:txBody>
      </p:sp>
      <p:sp>
        <p:nvSpPr>
          <p:cNvPr id="256" name=""/>
          <p:cNvSpPr/>
          <p:nvPr/>
        </p:nvSpPr>
        <p:spPr>
          <a:xfrm>
            <a:off x="193320" y="4704840"/>
            <a:ext cx="11325240" cy="1449720"/>
          </a:xfrm>
          <a:prstGeom prst="rect">
            <a:avLst/>
          </a:prstGeom>
          <a:noFill/>
          <a:ln w="0">
            <a:noFill/>
          </a:ln>
        </p:spPr>
        <p:style>
          <a:lnRef idx="0"/>
          <a:fillRef idx="0"/>
          <a:effectRef idx="0"/>
          <a:fontRef idx="minor"/>
        </p:style>
        <p:txBody>
          <a:bodyPr lIns="90000" rIns="90000" tIns="45000" bIns="45000" anchor="t">
            <a:noAutofit/>
          </a:bodyPr>
          <a:p>
            <a:pPr marL="584280" algn="just">
              <a:lnSpc>
                <a:spcPct val="100000"/>
              </a:lnSpc>
              <a:buNone/>
            </a:pPr>
            <a:r>
              <a:rPr b="0" lang="en-PH" sz="2000" spc="-1" strike="noStrike">
                <a:solidFill>
                  <a:srgbClr val="000000"/>
                </a:solidFill>
                <a:latin typeface="Lato"/>
                <a:ea typeface="AppleSystemUIFont"/>
              </a:rPr>
              <a:t>3. Praises can uplift someone’s spirit, while hateful words can bring someone to tears. Words can hurt and harm but can also heal and help. Be careful, then, to say only compliments that you honestly believe to be true, and then express them in a sincere tone of voice.</a:t>
            </a:r>
            <a:endParaRPr b="0" lang="en-PH" sz="2000" spc="-1" strike="noStrike">
              <a:latin typeface="Arial"/>
            </a:endParaRPr>
          </a:p>
        </p:txBody>
      </p:sp>
      <p:sp>
        <p:nvSpPr>
          <p:cNvPr id="257" name=""/>
          <p:cNvSpPr/>
          <p:nvPr/>
        </p:nvSpPr>
        <p:spPr>
          <a:xfrm>
            <a:off x="1728000" y="1656000"/>
            <a:ext cx="8637480" cy="862560"/>
          </a:xfrm>
          <a:custGeom>
            <a:avLst/>
            <a:gdLst/>
            <a:ahLst/>
            <a:rect l="l" t="t" r="r" b="b"/>
            <a:pathLst>
              <a:path w="24002" h="2917">
                <a:moveTo>
                  <a:pt x="485" y="0"/>
                </a:moveTo>
                <a:lnTo>
                  <a:pt x="486" y="0"/>
                </a:lnTo>
                <a:cubicBezTo>
                  <a:pt x="401" y="0"/>
                  <a:pt x="317" y="22"/>
                  <a:pt x="243" y="65"/>
                </a:cubicBezTo>
                <a:cubicBezTo>
                  <a:pt x="169" y="108"/>
                  <a:pt x="108" y="169"/>
                  <a:pt x="65" y="243"/>
                </a:cubicBezTo>
                <a:cubicBezTo>
                  <a:pt x="22" y="317"/>
                  <a:pt x="0" y="401"/>
                  <a:pt x="0" y="486"/>
                </a:cubicBezTo>
                <a:lnTo>
                  <a:pt x="0" y="2430"/>
                </a:lnTo>
                <a:lnTo>
                  <a:pt x="0" y="2430"/>
                </a:lnTo>
                <a:cubicBezTo>
                  <a:pt x="0" y="2515"/>
                  <a:pt x="22" y="2599"/>
                  <a:pt x="65" y="2673"/>
                </a:cubicBezTo>
                <a:cubicBezTo>
                  <a:pt x="108" y="2747"/>
                  <a:pt x="169" y="2808"/>
                  <a:pt x="243" y="2851"/>
                </a:cubicBezTo>
                <a:cubicBezTo>
                  <a:pt x="317" y="2894"/>
                  <a:pt x="401" y="2916"/>
                  <a:pt x="486" y="2916"/>
                </a:cubicBezTo>
                <a:lnTo>
                  <a:pt x="23514" y="2916"/>
                </a:lnTo>
                <a:lnTo>
                  <a:pt x="23515" y="2916"/>
                </a:lnTo>
                <a:cubicBezTo>
                  <a:pt x="23600" y="2916"/>
                  <a:pt x="23684" y="2894"/>
                  <a:pt x="23758" y="2851"/>
                </a:cubicBezTo>
                <a:cubicBezTo>
                  <a:pt x="23832" y="2808"/>
                  <a:pt x="23893" y="2747"/>
                  <a:pt x="23936" y="2673"/>
                </a:cubicBezTo>
                <a:cubicBezTo>
                  <a:pt x="23979" y="2599"/>
                  <a:pt x="24001" y="2515"/>
                  <a:pt x="24001" y="2430"/>
                </a:cubicBezTo>
                <a:lnTo>
                  <a:pt x="24000" y="486"/>
                </a:lnTo>
                <a:lnTo>
                  <a:pt x="24001" y="486"/>
                </a:lnTo>
                <a:lnTo>
                  <a:pt x="24001" y="486"/>
                </a:lnTo>
                <a:cubicBezTo>
                  <a:pt x="24001" y="401"/>
                  <a:pt x="23979" y="317"/>
                  <a:pt x="23936" y="243"/>
                </a:cubicBezTo>
                <a:cubicBezTo>
                  <a:pt x="23893" y="169"/>
                  <a:pt x="23832" y="108"/>
                  <a:pt x="23758" y="65"/>
                </a:cubicBezTo>
                <a:cubicBezTo>
                  <a:pt x="23684" y="22"/>
                  <a:pt x="23600" y="0"/>
                  <a:pt x="23515" y="0"/>
                </a:cubicBezTo>
                <a:lnTo>
                  <a:pt x="485" y="0"/>
                </a:lnTo>
              </a:path>
            </a:pathLst>
          </a:custGeom>
          <a:noFill/>
          <a:ln w="0">
            <a:solidFill>
              <a:srgbClr val="3465a4"/>
            </a:solidFill>
          </a:ln>
        </p:spPr>
        <p:style>
          <a:lnRef idx="0"/>
          <a:fillRef idx="0"/>
          <a:effectRef idx="0"/>
          <a:fontRef idx="minor"/>
        </p:style>
      </p:sp>
      <p:sp>
        <p:nvSpPr>
          <p:cNvPr id="258" name=""/>
          <p:cNvSpPr/>
          <p:nvPr/>
        </p:nvSpPr>
        <p:spPr>
          <a:xfrm>
            <a:off x="2338920" y="1692000"/>
            <a:ext cx="8098560" cy="13143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descriptive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chronology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comparison-and-contrast</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problem-solution                    cause-and-effect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
          <p:cNvSpPr/>
          <p:nvPr/>
        </p:nvSpPr>
        <p:spPr>
          <a:xfrm>
            <a:off x="360000" y="334800"/>
            <a:ext cx="107974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an Informational Text</a:t>
            </a:r>
            <a:endParaRPr b="0" lang="en-PH" sz="2800" spc="-1" strike="noStrike">
              <a:latin typeface="Arial"/>
            </a:endParaRPr>
          </a:p>
        </p:txBody>
      </p:sp>
      <p:sp>
        <p:nvSpPr>
          <p:cNvPr id="260" name=""/>
          <p:cNvSpPr/>
          <p:nvPr/>
        </p:nvSpPr>
        <p:spPr>
          <a:xfrm>
            <a:off x="1728000" y="1512000"/>
            <a:ext cx="8637480" cy="826560"/>
          </a:xfrm>
          <a:custGeom>
            <a:avLst/>
            <a:gdLst/>
            <a:ahLst/>
            <a:rect l="l" t="t" r="r" b="b"/>
            <a:pathLst>
              <a:path w="24002" h="2917">
                <a:moveTo>
                  <a:pt x="485" y="0"/>
                </a:moveTo>
                <a:lnTo>
                  <a:pt x="486" y="0"/>
                </a:lnTo>
                <a:cubicBezTo>
                  <a:pt x="401" y="0"/>
                  <a:pt x="317" y="22"/>
                  <a:pt x="243" y="65"/>
                </a:cubicBezTo>
                <a:cubicBezTo>
                  <a:pt x="169" y="108"/>
                  <a:pt x="108" y="169"/>
                  <a:pt x="65" y="243"/>
                </a:cubicBezTo>
                <a:cubicBezTo>
                  <a:pt x="22" y="317"/>
                  <a:pt x="0" y="401"/>
                  <a:pt x="0" y="486"/>
                </a:cubicBezTo>
                <a:lnTo>
                  <a:pt x="0" y="2430"/>
                </a:lnTo>
                <a:lnTo>
                  <a:pt x="0" y="2430"/>
                </a:lnTo>
                <a:cubicBezTo>
                  <a:pt x="0" y="2515"/>
                  <a:pt x="22" y="2599"/>
                  <a:pt x="65" y="2673"/>
                </a:cubicBezTo>
                <a:cubicBezTo>
                  <a:pt x="108" y="2747"/>
                  <a:pt x="169" y="2808"/>
                  <a:pt x="243" y="2851"/>
                </a:cubicBezTo>
                <a:cubicBezTo>
                  <a:pt x="317" y="2894"/>
                  <a:pt x="401" y="2916"/>
                  <a:pt x="486" y="2916"/>
                </a:cubicBezTo>
                <a:lnTo>
                  <a:pt x="23514" y="2916"/>
                </a:lnTo>
                <a:lnTo>
                  <a:pt x="23515" y="2916"/>
                </a:lnTo>
                <a:cubicBezTo>
                  <a:pt x="23600" y="2916"/>
                  <a:pt x="23684" y="2894"/>
                  <a:pt x="23758" y="2851"/>
                </a:cubicBezTo>
                <a:cubicBezTo>
                  <a:pt x="23832" y="2808"/>
                  <a:pt x="23893" y="2747"/>
                  <a:pt x="23936" y="2673"/>
                </a:cubicBezTo>
                <a:cubicBezTo>
                  <a:pt x="23979" y="2599"/>
                  <a:pt x="24001" y="2515"/>
                  <a:pt x="24001" y="2430"/>
                </a:cubicBezTo>
                <a:lnTo>
                  <a:pt x="24000" y="486"/>
                </a:lnTo>
                <a:lnTo>
                  <a:pt x="24001" y="486"/>
                </a:lnTo>
                <a:lnTo>
                  <a:pt x="24001" y="486"/>
                </a:lnTo>
                <a:cubicBezTo>
                  <a:pt x="24001" y="401"/>
                  <a:pt x="23979" y="317"/>
                  <a:pt x="23936" y="243"/>
                </a:cubicBezTo>
                <a:cubicBezTo>
                  <a:pt x="23893" y="169"/>
                  <a:pt x="23832" y="108"/>
                  <a:pt x="23758" y="65"/>
                </a:cubicBezTo>
                <a:cubicBezTo>
                  <a:pt x="23684" y="22"/>
                  <a:pt x="23600" y="0"/>
                  <a:pt x="23515" y="0"/>
                </a:cubicBezTo>
                <a:lnTo>
                  <a:pt x="485" y="0"/>
                </a:lnTo>
              </a:path>
            </a:pathLst>
          </a:custGeom>
          <a:noFill/>
          <a:ln w="0">
            <a:solidFill>
              <a:srgbClr val="3465a4"/>
            </a:solidFill>
          </a:ln>
        </p:spPr>
        <p:style>
          <a:lnRef idx="0"/>
          <a:fillRef idx="0"/>
          <a:effectRef idx="0"/>
          <a:fontRef idx="minor"/>
        </p:style>
      </p:sp>
      <p:sp>
        <p:nvSpPr>
          <p:cNvPr id="261" name=""/>
          <p:cNvSpPr/>
          <p:nvPr/>
        </p:nvSpPr>
        <p:spPr>
          <a:xfrm>
            <a:off x="756000" y="2592000"/>
            <a:ext cx="10618560" cy="2130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AppleSystemUIFont"/>
              </a:rPr>
              <a:t>4. Have you been to the cultural complex in Roxas Boulevard near Manila Bay? One of its grandest structures is the Cultural Center of the Philippines (CCP). It was designed by the National Artist Leandro Locsin and was built in 1969. The center has a 3,500-seater hall that serves as the venue for local and international events. The CCP is our country’s pride because it shows our Filipino heritage—connecting and building ties around the world. </a:t>
            </a:r>
            <a:endParaRPr b="0" lang="en-PH" sz="2000" spc="-1" strike="noStrike">
              <a:latin typeface="Arial"/>
            </a:endParaRPr>
          </a:p>
        </p:txBody>
      </p:sp>
      <p:sp>
        <p:nvSpPr>
          <p:cNvPr id="262" name=""/>
          <p:cNvSpPr/>
          <p:nvPr/>
        </p:nvSpPr>
        <p:spPr>
          <a:xfrm>
            <a:off x="172800" y="4466520"/>
            <a:ext cx="11165760" cy="1449720"/>
          </a:xfrm>
          <a:prstGeom prst="rect">
            <a:avLst/>
          </a:prstGeom>
          <a:noFill/>
          <a:ln w="0">
            <a:noFill/>
          </a:ln>
        </p:spPr>
        <p:style>
          <a:lnRef idx="0"/>
          <a:fillRef idx="0"/>
          <a:effectRef idx="0"/>
          <a:fontRef idx="minor"/>
        </p:style>
        <p:txBody>
          <a:bodyPr lIns="90000" rIns="90000" tIns="45000" bIns="45000" anchor="t">
            <a:noAutofit/>
          </a:bodyPr>
          <a:p>
            <a:pPr marL="584280" algn="just">
              <a:lnSpc>
                <a:spcPct val="100000"/>
              </a:lnSpc>
              <a:buNone/>
            </a:pPr>
            <a:r>
              <a:rPr b="0" lang="en-PH" sz="2000" spc="-1" strike="noStrike">
                <a:solidFill>
                  <a:srgbClr val="000000"/>
                </a:solidFill>
                <a:latin typeface="Lato"/>
                <a:ea typeface="AppleSystemUIFont"/>
              </a:rPr>
              <a:t>5. Vaccines are very important to prevent diseases. They mimic or imitate the viruses or bacteria that cause diseases and trigger the body’s creation of antibodies. Also, these antibodies will provide protection once a person is infected with the actual disease-causing viruses or bacteria.</a:t>
            </a:r>
            <a:endParaRPr b="0" lang="en-PH" sz="2000" spc="-1" strike="noStrike">
              <a:latin typeface="Arial"/>
            </a:endParaRPr>
          </a:p>
        </p:txBody>
      </p:sp>
      <p:sp>
        <p:nvSpPr>
          <p:cNvPr id="263" name=""/>
          <p:cNvSpPr/>
          <p:nvPr/>
        </p:nvSpPr>
        <p:spPr>
          <a:xfrm>
            <a:off x="2412000" y="1492200"/>
            <a:ext cx="8098560" cy="13143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descriptive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chronology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comparison-and-contrast</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problem-solution                    cause-and-effect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
          <p:cNvSpPr/>
          <p:nvPr/>
        </p:nvSpPr>
        <p:spPr>
          <a:xfrm>
            <a:off x="1260000" y="2183040"/>
            <a:ext cx="8817480" cy="2135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1. chronology</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2. problem-solution</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3. comparison-and-contrast</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4. descriptive</a:t>
            </a:r>
            <a:endParaRPr b="0" lang="en-PH" sz="2000" spc="-1" strike="noStrike">
              <a:latin typeface="Arial"/>
            </a:endParaRPr>
          </a:p>
          <a:p>
            <a:pPr>
              <a:lnSpc>
                <a:spcPct val="100000"/>
              </a:lnSpc>
              <a:spcBef>
                <a:spcPts val="283"/>
              </a:spcBef>
              <a:spcAft>
                <a:spcPts val="283"/>
              </a:spcAft>
              <a:buNone/>
            </a:pPr>
            <a:r>
              <a:rPr b="0" lang="en-PH" sz="2000" spc="-1" strike="noStrike">
                <a:solidFill>
                  <a:srgbClr val="000000"/>
                </a:solidFill>
                <a:latin typeface="Lato"/>
                <a:ea typeface="DejaVu Sans"/>
              </a:rPr>
              <a:t>5. cause-and-effect</a:t>
            </a:r>
            <a:endParaRPr b="0" lang="en-PH" sz="2000" spc="-1" strike="noStrike">
              <a:latin typeface="Arial"/>
            </a:endParaRPr>
          </a:p>
          <a:p>
            <a:pPr>
              <a:lnSpc>
                <a:spcPct val="100000"/>
              </a:lnSpc>
              <a:buNone/>
            </a:pPr>
            <a:endParaRPr b="0" lang="en-PH" sz="2000" spc="-1" strike="noStrike">
              <a:latin typeface="Arial"/>
            </a:endParaRPr>
          </a:p>
        </p:txBody>
      </p:sp>
      <p:sp>
        <p:nvSpPr>
          <p:cNvPr id="265" name=""/>
          <p:cNvSpPr/>
          <p:nvPr/>
        </p:nvSpPr>
        <p:spPr>
          <a:xfrm>
            <a:off x="361080" y="900000"/>
            <a:ext cx="107974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an Informational Text</a:t>
            </a:r>
            <a:endParaRPr b="0" lang="en-PH" sz="2800" spc="-1" strike="noStrike">
              <a:latin typeface="Arial"/>
            </a:endParaRPr>
          </a:p>
        </p:txBody>
      </p:sp>
      <p:sp>
        <p:nvSpPr>
          <p:cNvPr id="266" name=""/>
          <p:cNvSpPr/>
          <p:nvPr/>
        </p:nvSpPr>
        <p:spPr>
          <a:xfrm>
            <a:off x="4680000" y="1998000"/>
            <a:ext cx="3238560" cy="44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470160" y="4221000"/>
            <a:ext cx="10617480" cy="926640"/>
          </a:xfrm>
          <a:prstGeom prst="rect">
            <a:avLst/>
          </a:prstGeom>
          <a:noFill/>
          <a:ln w="0">
            <a:noFill/>
          </a:ln>
        </p:spPr>
        <p:txBody>
          <a:bodyPr lIns="90000" rIns="90000" tIns="45000" bIns="45000" anchor="t">
            <a:noAutofit/>
          </a:bodyPr>
          <a:p>
            <a:pPr marL="216000" indent="-216000" algn="just">
              <a:lnSpc>
                <a:spcPct val="100000"/>
              </a:lnSpc>
              <a:spcBef>
                <a:spcPts val="499"/>
              </a:spcBef>
              <a:spcAft>
                <a:spcPts val="499"/>
              </a:spcAft>
              <a:buClr>
                <a:srgbClr val="000000"/>
              </a:buClr>
              <a:buSzPct val="45000"/>
              <a:buFont typeface="Wingdings" charset="2"/>
              <a:buChar char=""/>
            </a:pPr>
            <a:r>
              <a:rPr b="0" lang="en-PH" sz="2100" spc="-1" strike="noStrike">
                <a:solidFill>
                  <a:srgbClr val="000000"/>
                </a:solidFill>
                <a:latin typeface="Lato"/>
                <a:ea typeface="Arial;Arial"/>
              </a:rPr>
              <a:t>Informational texts are written to:</a:t>
            </a:r>
            <a:endParaRPr b="0" lang="en-PH" sz="2100" spc="-1" strike="noStrike">
              <a:latin typeface="Arial"/>
            </a:endParaRPr>
          </a:p>
          <a:p>
            <a:pPr algn="just">
              <a:lnSpc>
                <a:spcPct val="100000"/>
              </a:lnSpc>
              <a:spcBef>
                <a:spcPts val="499"/>
              </a:spcBef>
              <a:spcAft>
                <a:spcPts val="499"/>
              </a:spcAft>
              <a:buNone/>
            </a:pPr>
            <a:endParaRPr b="0" lang="en-PH" sz="2100" spc="-1" strike="noStrike">
              <a:latin typeface="Arial"/>
            </a:endParaRPr>
          </a:p>
        </p:txBody>
      </p:sp>
      <p:sp>
        <p:nvSpPr>
          <p:cNvPr id="212" name=""/>
          <p:cNvSpPr/>
          <p:nvPr/>
        </p:nvSpPr>
        <p:spPr>
          <a:xfrm>
            <a:off x="577080" y="2088000"/>
            <a:ext cx="10870560" cy="947880"/>
          </a:xfrm>
          <a:prstGeom prst="rect">
            <a:avLst/>
          </a:prstGeom>
          <a:noFill/>
          <a:ln w="0">
            <a:noFill/>
          </a:ln>
        </p:spPr>
        <p:style>
          <a:lnRef idx="0"/>
          <a:fillRef idx="0"/>
          <a:effectRef idx="0"/>
          <a:fontRef idx="minor"/>
        </p:style>
        <p:txBody>
          <a:bodyPr lIns="0" rIns="0" tIns="0" bIns="0" anchor="t">
            <a:noAutofit/>
          </a:bodyPr>
          <a:p>
            <a:pPr marL="216000" indent="-216000" algn="just">
              <a:lnSpc>
                <a:spcPct val="100000"/>
              </a:lnSpc>
              <a:spcBef>
                <a:spcPts val="283"/>
              </a:spcBef>
              <a:spcAft>
                <a:spcPts val="283"/>
              </a:spcAft>
              <a:buClr>
                <a:srgbClr val="000000"/>
              </a:buClr>
              <a:buSzPct val="45000"/>
              <a:buFont typeface="Wingdings" charset="2"/>
              <a:buChar char=""/>
            </a:pPr>
            <a:r>
              <a:rPr b="1" lang="en-PH" sz="2400" spc="-1" strike="noStrike">
                <a:solidFill>
                  <a:srgbClr val="000000"/>
                </a:solidFill>
                <a:latin typeface="Lato"/>
                <a:ea typeface="Arial;Arial"/>
              </a:rPr>
              <a:t>Informational text</a:t>
            </a:r>
            <a:r>
              <a:rPr b="0" lang="en-PH" sz="2400" spc="-1" strike="noStrike">
                <a:solidFill>
                  <a:srgbClr val="c9211e"/>
                </a:solidFill>
                <a:latin typeface="Lato"/>
                <a:ea typeface="Arial;Arial"/>
              </a:rPr>
              <a:t> </a:t>
            </a:r>
            <a:endParaRPr b="0" lang="en-PH" sz="2400" spc="-1" strike="noStrike">
              <a:latin typeface="Arial"/>
            </a:endParaRPr>
          </a:p>
          <a:p>
            <a:pPr lvl="3" marL="864000" indent="-216000" algn="just">
              <a:lnSpc>
                <a:spcPct val="100000"/>
              </a:lnSpc>
              <a:spcBef>
                <a:spcPts val="283"/>
              </a:spcBef>
              <a:spcAft>
                <a:spcPts val="283"/>
              </a:spcAft>
              <a:buClr>
                <a:srgbClr val="000000"/>
              </a:buClr>
              <a:buSzPct val="45000"/>
              <a:buFont typeface="Wingdings" charset="2"/>
              <a:buChar char=""/>
            </a:pPr>
            <a:r>
              <a:rPr b="0" lang="en-PH" sz="2100" spc="-1" strike="noStrike">
                <a:solidFill>
                  <a:srgbClr val="000000"/>
                </a:solidFill>
                <a:latin typeface="Lato"/>
                <a:ea typeface="Arial;Arial"/>
              </a:rPr>
              <a:t>It is a nonfiction type of writing which appears in magazines, textbooks, newspapers, research papers and instruction manuals. </a:t>
            </a:r>
            <a:endParaRPr b="0" lang="en-PH" sz="2100" spc="-1" strike="noStrike">
              <a:latin typeface="Arial"/>
            </a:endParaRPr>
          </a:p>
          <a:p>
            <a:pPr lvl="3" marL="864000" indent="-216000" algn="just">
              <a:lnSpc>
                <a:spcPct val="100000"/>
              </a:lnSpc>
              <a:spcBef>
                <a:spcPts val="283"/>
              </a:spcBef>
              <a:spcAft>
                <a:spcPts val="283"/>
              </a:spcAft>
              <a:buClr>
                <a:srgbClr val="000000"/>
              </a:buClr>
              <a:buSzPct val="45000"/>
              <a:buFont typeface="Wingdings" charset="2"/>
              <a:buChar char=""/>
            </a:pPr>
            <a:r>
              <a:rPr b="0" lang="en-PH" sz="2100" spc="-1" strike="noStrike">
                <a:solidFill>
                  <a:srgbClr val="000000"/>
                </a:solidFill>
                <a:latin typeface="Lato"/>
                <a:ea typeface="Arial;Arial"/>
              </a:rPr>
              <a:t>It does not narrate events. Instead, it shows physical descriptions and supporting facts about a specific topic. </a:t>
            </a:r>
            <a:r>
              <a:rPr b="0" lang="en-PH" sz="2400" spc="-1" strike="noStrike">
                <a:solidFill>
                  <a:srgbClr val="000000"/>
                </a:solidFill>
                <a:latin typeface="Lato"/>
                <a:ea typeface="Arial;Arial"/>
              </a:rPr>
              <a:t> </a:t>
            </a:r>
            <a:r>
              <a:rPr b="1" lang="en-PH" sz="1800" spc="-1" strike="noStrike">
                <a:solidFill>
                  <a:srgbClr val="000000"/>
                </a:solidFill>
                <a:latin typeface="Lato"/>
                <a:ea typeface="Arial;Arial"/>
              </a:rPr>
              <a:t> </a:t>
            </a:r>
            <a:endParaRPr b="0" lang="en-PH" sz="1800" spc="-1" strike="noStrike">
              <a:latin typeface="Arial"/>
            </a:endParaRPr>
          </a:p>
        </p:txBody>
      </p:sp>
      <p:sp>
        <p:nvSpPr>
          <p:cNvPr id="213" name=""/>
          <p:cNvSpPr/>
          <p:nvPr/>
        </p:nvSpPr>
        <p:spPr>
          <a:xfrm>
            <a:off x="1283760" y="288000"/>
            <a:ext cx="93700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300" spc="-1" strike="noStrike">
                <a:solidFill>
                  <a:srgbClr val="000000"/>
                </a:solidFill>
                <a:latin typeface="Lato"/>
                <a:ea typeface="Arial;Arial"/>
              </a:rPr>
              <a:t>Identifying the Structure, Purpose, Features, and Significant Details in an Informational Text</a:t>
            </a:r>
            <a:endParaRPr b="0" lang="en-PH" sz="3300" spc="-1" strike="noStrike">
              <a:latin typeface="Arial"/>
            </a:endParaRPr>
          </a:p>
        </p:txBody>
      </p:sp>
      <p:sp>
        <p:nvSpPr>
          <p:cNvPr id="214" name=""/>
          <p:cNvSpPr/>
          <p:nvPr/>
        </p:nvSpPr>
        <p:spPr>
          <a:xfrm>
            <a:off x="792000" y="4680000"/>
            <a:ext cx="10655640" cy="899640"/>
          </a:xfrm>
          <a:prstGeom prst="rect">
            <a:avLst/>
          </a:prstGeom>
          <a:noFill/>
          <a:ln w="19080">
            <a:solidFill>
              <a:srgbClr val="3465a4"/>
            </a:solidFill>
            <a:round/>
          </a:ln>
        </p:spPr>
        <p:style>
          <a:lnRef idx="0"/>
          <a:fillRef idx="0"/>
          <a:effectRef idx="0"/>
          <a:fontRef idx="minor"/>
        </p:style>
      </p:sp>
      <p:sp>
        <p:nvSpPr>
          <p:cNvPr id="215" name=""/>
          <p:cNvSpPr/>
          <p:nvPr/>
        </p:nvSpPr>
        <p:spPr>
          <a:xfrm>
            <a:off x="1852560" y="4700880"/>
            <a:ext cx="3033360" cy="4467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100" spc="-1" strike="noStrike">
                <a:latin typeface="Lato"/>
                <a:ea typeface="AppleSystemUIFont"/>
              </a:rPr>
              <a:t>raise an argument</a:t>
            </a:r>
            <a:endParaRPr b="0" lang="en-PH" sz="2100" spc="-1" strike="noStrike">
              <a:latin typeface="Arial"/>
            </a:endParaRPr>
          </a:p>
        </p:txBody>
      </p:sp>
      <p:sp>
        <p:nvSpPr>
          <p:cNvPr id="216" name=""/>
          <p:cNvSpPr/>
          <p:nvPr/>
        </p:nvSpPr>
        <p:spPr>
          <a:xfrm>
            <a:off x="1852560" y="5076000"/>
            <a:ext cx="3033360" cy="4467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100" spc="-1" strike="noStrike">
                <a:latin typeface="Lato"/>
                <a:ea typeface="AppleSystemUIFont"/>
              </a:rPr>
              <a:t>resolve issues</a:t>
            </a:r>
            <a:endParaRPr b="0" lang="en-PH" sz="2100" spc="-1" strike="noStrike">
              <a:latin typeface="Arial"/>
            </a:endParaRPr>
          </a:p>
        </p:txBody>
      </p:sp>
      <p:sp>
        <p:nvSpPr>
          <p:cNvPr id="217" name=""/>
          <p:cNvSpPr/>
          <p:nvPr/>
        </p:nvSpPr>
        <p:spPr>
          <a:xfrm>
            <a:off x="6120000" y="4700880"/>
            <a:ext cx="3031560" cy="4467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100" spc="-1" strike="noStrike">
                <a:latin typeface="Lato"/>
                <a:ea typeface="AppleSystemUIFont"/>
              </a:rPr>
              <a:t>explain a process</a:t>
            </a:r>
            <a:endParaRPr b="0" lang="en-PH" sz="2100" spc="-1" strike="noStrike">
              <a:latin typeface="Arial"/>
            </a:endParaRPr>
          </a:p>
        </p:txBody>
      </p:sp>
      <p:sp>
        <p:nvSpPr>
          <p:cNvPr id="218" name=""/>
          <p:cNvSpPr/>
          <p:nvPr/>
        </p:nvSpPr>
        <p:spPr>
          <a:xfrm>
            <a:off x="6109920" y="5040000"/>
            <a:ext cx="4509720" cy="4467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100" spc="-1" strike="noStrike">
                <a:latin typeface="Lato"/>
                <a:ea typeface="AppleSystemUIFont"/>
              </a:rPr>
              <a:t>describe topics based on facts</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
          <p:cNvSpPr/>
          <p:nvPr/>
        </p:nvSpPr>
        <p:spPr>
          <a:xfrm>
            <a:off x="396000" y="360000"/>
            <a:ext cx="104374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an Informational Text</a:t>
            </a:r>
            <a:endParaRPr b="0" lang="en-PH" sz="2800" spc="-1" strike="noStrike">
              <a:latin typeface="Arial"/>
            </a:endParaRPr>
          </a:p>
        </p:txBody>
      </p:sp>
      <p:sp>
        <p:nvSpPr>
          <p:cNvPr id="220" name=""/>
          <p:cNvSpPr/>
          <p:nvPr/>
        </p:nvSpPr>
        <p:spPr>
          <a:xfrm>
            <a:off x="540000" y="1845000"/>
            <a:ext cx="10797480" cy="4632480"/>
          </a:xfrm>
          <a:prstGeom prst="rect">
            <a:avLst/>
          </a:prstGeom>
          <a:noFill/>
          <a:ln w="0">
            <a:noFill/>
          </a:ln>
        </p:spPr>
        <p:style>
          <a:lnRef idx="0"/>
          <a:fillRef idx="0"/>
          <a:effectRef idx="0"/>
          <a:fontRef idx="minor"/>
        </p:style>
      </p:sp>
      <p:sp>
        <p:nvSpPr>
          <p:cNvPr id="221" name=""/>
          <p:cNvSpPr/>
          <p:nvPr/>
        </p:nvSpPr>
        <p:spPr>
          <a:xfrm>
            <a:off x="2881800" y="1528200"/>
            <a:ext cx="6297840" cy="271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100" spc="-1" strike="noStrike" u="sng">
                <a:solidFill>
                  <a:srgbClr val="000000"/>
                </a:solidFill>
                <a:uFillTx/>
                <a:latin typeface="Lato"/>
                <a:ea typeface="Arial;Arial"/>
              </a:rPr>
              <a:t>Informational texts </a:t>
            </a:r>
            <a:r>
              <a:rPr b="1" lang="en-PH" sz="2100" spc="-1" strike="noStrike" u="sng">
                <a:solidFill>
                  <a:srgbClr val="000000"/>
                </a:solidFill>
                <a:uFillTx/>
                <a:latin typeface="Lato"/>
                <a:ea typeface="AppleSystemUIFont"/>
              </a:rPr>
              <a:t>structures</a:t>
            </a:r>
            <a:endParaRPr b="0" lang="en-PH" sz="2100" spc="-1" strike="noStrike">
              <a:latin typeface="Arial"/>
            </a:endParaRPr>
          </a:p>
        </p:txBody>
      </p:sp>
      <p:sp>
        <p:nvSpPr>
          <p:cNvPr id="222" name=""/>
          <p:cNvSpPr/>
          <p:nvPr/>
        </p:nvSpPr>
        <p:spPr>
          <a:xfrm>
            <a:off x="360000" y="2088000"/>
            <a:ext cx="10311120" cy="78804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00000"/>
              </a:lnSpc>
              <a:buNone/>
            </a:pPr>
            <a:r>
              <a:rPr b="0" lang="en-PH" sz="2100" spc="-1" strike="noStrike">
                <a:solidFill>
                  <a:srgbClr val="000000"/>
                </a:solidFill>
                <a:latin typeface="Lato"/>
                <a:ea typeface="AppleSystemUIFont"/>
              </a:rPr>
              <a:t>1. </a:t>
            </a:r>
            <a:r>
              <a:rPr b="1" lang="en-PH" sz="2100" spc="-1" strike="noStrike">
                <a:solidFill>
                  <a:srgbClr val="000000"/>
                </a:solidFill>
                <a:latin typeface="Lato"/>
                <a:ea typeface="AppleSystemUIFontBold"/>
              </a:rPr>
              <a:t>Descriptive </a:t>
            </a:r>
            <a:endParaRPr b="0" lang="en-PH" sz="2100" spc="-1" strike="noStrike">
              <a:latin typeface="Arial"/>
            </a:endParaRPr>
          </a:p>
          <a:p>
            <a:pPr marL="291960" algn="just">
              <a:lnSpc>
                <a:spcPct val="100000"/>
              </a:lnSpc>
              <a:buNone/>
            </a:pPr>
            <a:endParaRPr b="0" lang="en-PH" sz="2100" spc="-1" strike="noStrike">
              <a:latin typeface="Arial"/>
            </a:endParaRPr>
          </a:p>
        </p:txBody>
      </p:sp>
      <p:sp>
        <p:nvSpPr>
          <p:cNvPr id="223" name=""/>
          <p:cNvSpPr/>
          <p:nvPr/>
        </p:nvSpPr>
        <p:spPr>
          <a:xfrm>
            <a:off x="972000" y="3466440"/>
            <a:ext cx="3597840" cy="700920"/>
          </a:xfrm>
          <a:prstGeom prst="rect">
            <a:avLst/>
          </a:prstGeom>
          <a:noFill/>
          <a:ln w="0">
            <a:noFill/>
          </a:ln>
        </p:spPr>
        <p:style>
          <a:lnRef idx="0"/>
          <a:fillRef idx="0"/>
          <a:effectRef idx="0"/>
          <a:fontRef idx="minor"/>
        </p:style>
        <p:txBody>
          <a:bodyPr lIns="90000" rIns="90000" tIns="45000" bIns="45000" anchor="t">
            <a:noAutofit/>
          </a:bodyPr>
          <a:p>
            <a:pPr algn="just">
              <a:lnSpc>
                <a:spcPts val="1406"/>
              </a:lnSpc>
              <a:spcBef>
                <a:spcPts val="99"/>
              </a:spcBef>
              <a:spcAft>
                <a:spcPts val="400"/>
              </a:spcAft>
              <a:buNone/>
            </a:pPr>
            <a:r>
              <a:rPr b="0" lang="en-PH" sz="2100" spc="-1" strike="noStrike">
                <a:solidFill>
                  <a:srgbClr val="000000"/>
                </a:solidFill>
                <a:latin typeface="Lato"/>
                <a:ea typeface="PingFang SC"/>
              </a:rPr>
              <a:t>Example: </a:t>
            </a:r>
            <a:endParaRPr b="0" lang="en-PH" sz="2100" spc="-1" strike="noStrike">
              <a:latin typeface="Arial"/>
            </a:endParaRPr>
          </a:p>
        </p:txBody>
      </p:sp>
      <p:sp>
        <p:nvSpPr>
          <p:cNvPr id="224" name=""/>
          <p:cNvSpPr/>
          <p:nvPr/>
        </p:nvSpPr>
        <p:spPr>
          <a:xfrm>
            <a:off x="943200" y="3737160"/>
            <a:ext cx="10576800" cy="1620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AppleSystemUIFont"/>
              </a:rPr>
              <a:t>	</a:t>
            </a:r>
            <a:r>
              <a:rPr b="0" lang="en-PH" sz="2100" spc="-1" strike="noStrike">
                <a:solidFill>
                  <a:srgbClr val="000000"/>
                </a:solidFill>
                <a:latin typeface="Lato"/>
                <a:ea typeface="AppleSystemUIFont"/>
              </a:rPr>
              <a:t>Have you been to the cultural complex in Roxas Boulevard near Manila Bay? One of its grandest structures is the Cultural Center of the Philippines (CCP). It was designed by the National Artist Leandro Locsin and was built in 1969. The center has a 3,500-seater hall that serves as the venue for local and international events. The CCP is our country’s pride because it shows our Filipino heritage—connecting and building ties around the world. </a:t>
            </a:r>
            <a:endParaRPr b="0" lang="en-PH" sz="2100" spc="-1" strike="noStrike">
              <a:latin typeface="Arial"/>
            </a:endParaRPr>
          </a:p>
        </p:txBody>
      </p:sp>
      <p:sp>
        <p:nvSpPr>
          <p:cNvPr id="225" name=""/>
          <p:cNvSpPr/>
          <p:nvPr/>
        </p:nvSpPr>
        <p:spPr>
          <a:xfrm>
            <a:off x="1292400" y="2484000"/>
            <a:ext cx="10191240" cy="8038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2100" spc="-1" strike="noStrike">
                <a:solidFill>
                  <a:srgbClr val="000000"/>
                </a:solidFill>
                <a:latin typeface="Lato"/>
                <a:ea typeface="AppleSystemUIFont"/>
              </a:rPr>
              <a:t>texts that tell readers why something is described and why it is important to describe it and provide examples of the described topics.</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
          <p:cNvSpPr/>
          <p:nvPr/>
        </p:nvSpPr>
        <p:spPr>
          <a:xfrm>
            <a:off x="1176120" y="453960"/>
            <a:ext cx="93700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an Informational Text</a:t>
            </a:r>
            <a:endParaRPr b="0" lang="en-PH" sz="2800" spc="-1" strike="noStrike">
              <a:latin typeface="Arial"/>
            </a:endParaRPr>
          </a:p>
        </p:txBody>
      </p:sp>
      <p:sp>
        <p:nvSpPr>
          <p:cNvPr id="227" name=""/>
          <p:cNvSpPr/>
          <p:nvPr/>
        </p:nvSpPr>
        <p:spPr>
          <a:xfrm>
            <a:off x="828000" y="1665360"/>
            <a:ext cx="10258200" cy="3948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Chronological</a:t>
            </a:r>
            <a:r>
              <a:rPr b="0" lang="en-PH" sz="1800" spc="-1" strike="noStrike">
                <a:solidFill>
                  <a:srgbClr val="000000"/>
                </a:solidFill>
                <a:latin typeface="Lato"/>
                <a:ea typeface="DejaVu Sans"/>
              </a:rPr>
              <a:t> </a:t>
            </a:r>
            <a:endParaRPr b="0" lang="en-PH" sz="1800" spc="-1" strike="noStrike">
              <a:latin typeface="Arial"/>
            </a:endParaRPr>
          </a:p>
          <a:p>
            <a:pPr algn="just">
              <a:lnSpc>
                <a:spcPct val="100000"/>
              </a:lnSpc>
              <a:buNone/>
            </a:pPr>
            <a:endParaRPr b="0" lang="en-PH" sz="1800" spc="-1" strike="noStrike">
              <a:latin typeface="Arial"/>
            </a:endParaRPr>
          </a:p>
          <a:p>
            <a:pPr marL="457200" indent="-457200" algn="just">
              <a:lnSpc>
                <a:spcPct val="100000"/>
              </a:lnSpc>
              <a:spcBef>
                <a:spcPts val="499"/>
              </a:spcBef>
              <a:spcAft>
                <a:spcPts val="499"/>
              </a:spcAft>
              <a:buNone/>
              <a:tabLst>
                <a:tab algn="l" pos="0"/>
              </a:tabLst>
            </a:pPr>
            <a:endParaRPr b="0" lang="en-PH" sz="1800" spc="-1" strike="noStrike">
              <a:latin typeface="Arial"/>
            </a:endParaRPr>
          </a:p>
        </p:txBody>
      </p:sp>
      <p:sp>
        <p:nvSpPr>
          <p:cNvPr id="228" name=""/>
          <p:cNvSpPr/>
          <p:nvPr/>
        </p:nvSpPr>
        <p:spPr>
          <a:xfrm>
            <a:off x="1080000" y="3132000"/>
            <a:ext cx="2190600" cy="701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Example: </a:t>
            </a:r>
            <a:endParaRPr b="0" lang="en-PH" sz="1800" spc="-1" strike="noStrike">
              <a:latin typeface="Arial"/>
            </a:endParaRPr>
          </a:p>
        </p:txBody>
      </p:sp>
      <p:sp>
        <p:nvSpPr>
          <p:cNvPr id="229" name=""/>
          <p:cNvSpPr/>
          <p:nvPr/>
        </p:nvSpPr>
        <p:spPr>
          <a:xfrm>
            <a:off x="1044000" y="3492000"/>
            <a:ext cx="10296000" cy="2539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Mahatma Gandhi is the national hero of India. He was born on </a:t>
            </a:r>
            <a:r>
              <a:rPr b="0" lang="en-PH" sz="1800" spc="-1" strike="noStrike" u="sng">
                <a:solidFill>
                  <a:srgbClr val="000000"/>
                </a:solidFill>
                <a:uFillTx/>
                <a:latin typeface="Lato"/>
                <a:ea typeface="AppleSystemUIFont"/>
              </a:rPr>
              <a:t>October 2, 1869</a:t>
            </a:r>
            <a:r>
              <a:rPr b="0" lang="en-PH" sz="1800" spc="-1" strike="noStrike">
                <a:solidFill>
                  <a:srgbClr val="000000"/>
                </a:solidFill>
                <a:latin typeface="Lato"/>
                <a:ea typeface="AppleSystemUIFont"/>
              </a:rPr>
              <a:t>, in Porbandar, Gujarat, India. His real name was Mohandas Karamchand and later changed to Mahatma which means “great soul.” His father was a government official from whom he learned the value of integrity and honesty. </a:t>
            </a:r>
            <a:endParaRPr b="0" lang="en-PH" sz="1800" spc="-1" strike="noStrike">
              <a:latin typeface="Arial"/>
            </a:endParaRPr>
          </a:p>
          <a:p>
            <a:pPr algn="just">
              <a:lnSpc>
                <a:spcPct val="100000"/>
              </a:lnSpc>
              <a:buNone/>
            </a:pPr>
            <a:r>
              <a:rPr b="0" lang="en-PH" sz="1800" spc="-1" strike="noStrike" u="sng">
                <a:solidFill>
                  <a:srgbClr val="000000"/>
                </a:solidFill>
                <a:uFillTx/>
                <a:latin typeface="Lato"/>
                <a:ea typeface="AppleSystemUIFont"/>
              </a:rPr>
              <a:t>	</a:t>
            </a:r>
            <a:r>
              <a:rPr b="0" lang="en-PH" sz="1800" spc="-1" strike="noStrike" u="sng">
                <a:solidFill>
                  <a:srgbClr val="000000"/>
                </a:solidFill>
                <a:uFillTx/>
                <a:latin typeface="Lato"/>
                <a:ea typeface="AppleSystemUIFont"/>
              </a:rPr>
              <a:t>In his childhood</a:t>
            </a:r>
            <a:r>
              <a:rPr b="0" lang="en-PH" sz="1800" spc="-1" strike="noStrike">
                <a:solidFill>
                  <a:srgbClr val="000000"/>
                </a:solidFill>
                <a:latin typeface="Lato"/>
                <a:ea typeface="AppleSystemUIFont"/>
              </a:rPr>
              <a:t>, he was an average student in class who </a:t>
            </a:r>
            <a:r>
              <a:rPr b="0" lang="en-PH" sz="1800" spc="-1" strike="noStrike" u="sng">
                <a:solidFill>
                  <a:srgbClr val="000000"/>
                </a:solidFill>
                <a:uFillTx/>
                <a:latin typeface="Lato"/>
                <a:ea typeface="AppleSystemUIFont"/>
              </a:rPr>
              <a:t>also </a:t>
            </a:r>
            <a:r>
              <a:rPr b="0" lang="en-PH" sz="1800" spc="-1" strike="noStrike">
                <a:solidFill>
                  <a:srgbClr val="000000"/>
                </a:solidFill>
                <a:latin typeface="Lato"/>
                <a:ea typeface="AppleSystemUIFont"/>
              </a:rPr>
              <a:t>got involved in some petty or small troubles, and he also broke some rules like stealing. </a:t>
            </a:r>
            <a:r>
              <a:rPr b="0" lang="en-PH" sz="1800" spc="-1" strike="noStrike" u="sng">
                <a:solidFill>
                  <a:srgbClr val="000000"/>
                </a:solidFill>
                <a:uFillTx/>
                <a:latin typeface="Lato"/>
                <a:ea typeface="AppleSystemUIFont"/>
              </a:rPr>
              <a:t>However</a:t>
            </a:r>
            <a:r>
              <a:rPr b="0" lang="en-PH" sz="1800" spc="-1" strike="noStrike">
                <a:solidFill>
                  <a:srgbClr val="000000"/>
                </a:solidFill>
                <a:latin typeface="Lato"/>
                <a:ea typeface="AppleSystemUIFont"/>
              </a:rPr>
              <a:t>, the mischief he committed made him easily realize it, and he regretted it truly. </a:t>
            </a:r>
            <a:r>
              <a:rPr b="0" lang="en-PH" sz="1800" spc="-1" strike="noStrike" u="sng">
                <a:solidFill>
                  <a:srgbClr val="000000"/>
                </a:solidFill>
                <a:uFillTx/>
                <a:latin typeface="Lato"/>
                <a:ea typeface="AppleSystemUIFont"/>
              </a:rPr>
              <a:t>At the age of nineteen</a:t>
            </a:r>
            <a:r>
              <a:rPr b="0" lang="en-PH" sz="1800" spc="-1" strike="noStrike">
                <a:solidFill>
                  <a:srgbClr val="000000"/>
                </a:solidFill>
                <a:latin typeface="Lato"/>
                <a:ea typeface="AppleSystemUIFont"/>
              </a:rPr>
              <a:t>, he went to England and studied law.</a:t>
            </a:r>
            <a:endParaRPr b="0" lang="en-PH" sz="1800" spc="-1" strike="noStrike">
              <a:latin typeface="Arial"/>
            </a:endParaRPr>
          </a:p>
        </p:txBody>
      </p:sp>
      <p:sp>
        <p:nvSpPr>
          <p:cNvPr id="230" name=""/>
          <p:cNvSpPr txBox="1"/>
          <p:nvPr/>
        </p:nvSpPr>
        <p:spPr>
          <a:xfrm>
            <a:off x="1524960" y="2050200"/>
            <a:ext cx="9743040" cy="100980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DejaVu Sans"/>
              </a:rPr>
              <a:t>texts tell readers the events which happened from the beginning until the end, as seen in biographies, news stories, and documentaries. These are nonfiction narratives that make use of time words such as the underlined words in the given example.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
          <p:cNvSpPr/>
          <p:nvPr/>
        </p:nvSpPr>
        <p:spPr>
          <a:xfrm>
            <a:off x="360000" y="432720"/>
            <a:ext cx="107974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an Informational Text</a:t>
            </a:r>
            <a:endParaRPr b="0" lang="en-PH" sz="2800" spc="-1" strike="noStrike">
              <a:latin typeface="Arial"/>
            </a:endParaRPr>
          </a:p>
        </p:txBody>
      </p:sp>
      <p:sp>
        <p:nvSpPr>
          <p:cNvPr id="232" name=""/>
          <p:cNvSpPr/>
          <p:nvPr/>
        </p:nvSpPr>
        <p:spPr>
          <a:xfrm>
            <a:off x="792720" y="1692000"/>
            <a:ext cx="10257480" cy="1617480"/>
          </a:xfrm>
          <a:prstGeom prst="rect">
            <a:avLst/>
          </a:prstGeom>
          <a:noFill/>
          <a:ln w="0">
            <a:noFill/>
          </a:ln>
        </p:spPr>
        <p:style>
          <a:lnRef idx="0"/>
          <a:fillRef idx="0"/>
          <a:effectRef idx="0"/>
          <a:fontRef idx="minor"/>
        </p:style>
        <p:txBody>
          <a:bodyPr lIns="0" rIns="0" tIns="0" bIns="0" anchor="t">
            <a:noAutofit/>
          </a:bodyPr>
          <a:p>
            <a:pPr marL="457200" indent="-457200" algn="just">
              <a:lnSpc>
                <a:spcPct val="100000"/>
              </a:lnSpc>
              <a:spcBef>
                <a:spcPts val="1001"/>
              </a:spcBef>
              <a:spcAft>
                <a:spcPts val="499"/>
              </a:spcAft>
              <a:buNone/>
              <a:tabLst>
                <a:tab algn="l" pos="0"/>
              </a:tabLst>
            </a:pPr>
            <a:r>
              <a:rPr b="0" lang="en-PH" sz="2000" spc="-1" strike="noStrike">
                <a:solidFill>
                  <a:srgbClr val="000000"/>
                </a:solidFill>
                <a:latin typeface="Lato"/>
                <a:ea typeface="Arial;Arial"/>
              </a:rPr>
              <a:t>3. </a:t>
            </a:r>
            <a:r>
              <a:rPr b="1" lang="en-PH" sz="2000" spc="-1" strike="noStrike">
                <a:solidFill>
                  <a:srgbClr val="000000"/>
                </a:solidFill>
                <a:latin typeface="Lato"/>
                <a:ea typeface="Arial;Arial"/>
              </a:rPr>
              <a:t>Cause-and-Effect </a:t>
            </a:r>
            <a:endParaRPr b="0" lang="en-PH" sz="2000" spc="-1" strike="noStrike">
              <a:latin typeface="Arial"/>
            </a:endParaRPr>
          </a:p>
        </p:txBody>
      </p:sp>
      <p:sp>
        <p:nvSpPr>
          <p:cNvPr id="233" name=""/>
          <p:cNvSpPr/>
          <p:nvPr/>
        </p:nvSpPr>
        <p:spPr>
          <a:xfrm>
            <a:off x="947160" y="3621240"/>
            <a:ext cx="1967040" cy="768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AppleSystemUIFont"/>
              </a:rPr>
              <a:t>Example: </a:t>
            </a:r>
            <a:endParaRPr b="0" lang="en-PH" sz="2000" spc="-1" strike="noStrike">
              <a:latin typeface="Arial"/>
            </a:endParaRPr>
          </a:p>
        </p:txBody>
      </p:sp>
      <p:sp>
        <p:nvSpPr>
          <p:cNvPr id="234" name=""/>
          <p:cNvSpPr/>
          <p:nvPr/>
        </p:nvSpPr>
        <p:spPr>
          <a:xfrm>
            <a:off x="983160" y="4032000"/>
            <a:ext cx="10536840" cy="1789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The polar caps of ice in Antarctica are melting at an alarming rate. This is </a:t>
            </a:r>
            <a:r>
              <a:rPr b="0" lang="en-PH" sz="2000" spc="-1" strike="noStrike" u="sng">
                <a:solidFill>
                  <a:srgbClr val="000000"/>
                </a:solidFill>
                <a:uFillTx/>
                <a:latin typeface="Lato"/>
                <a:ea typeface="AppleSystemUIFont"/>
              </a:rPr>
              <a:t>due to </a:t>
            </a:r>
            <a:r>
              <a:rPr b="0" lang="en-PH" sz="2000" spc="-1" strike="noStrike">
                <a:solidFill>
                  <a:srgbClr val="000000"/>
                </a:solidFill>
                <a:latin typeface="Lato"/>
                <a:ea typeface="AppleSystemUIFont"/>
              </a:rPr>
              <a:t>the global warming phenomenon the Earth is experiencing at present. </a:t>
            </a:r>
            <a:r>
              <a:rPr b="0" lang="en-PH" sz="2000" spc="-1" strike="noStrike" u="sng">
                <a:solidFill>
                  <a:srgbClr val="000000"/>
                </a:solidFill>
                <a:uFillTx/>
                <a:latin typeface="Lato"/>
                <a:ea typeface="AppleSystemUIFont"/>
              </a:rPr>
              <a:t>Thus</a:t>
            </a:r>
            <a:r>
              <a:rPr b="0" lang="en-PH" sz="2000" spc="-1" strike="noStrike">
                <a:solidFill>
                  <a:srgbClr val="000000"/>
                </a:solidFill>
                <a:latin typeface="Lato"/>
                <a:ea typeface="AppleSystemUIFont"/>
              </a:rPr>
              <a:t>, the Earth is now warmer than ever. Apart from the melting of the polar caps in Antarctica, several countries are experiencing heat waves and great flooding </a:t>
            </a:r>
            <a:r>
              <a:rPr b="0" lang="en-PH" sz="2000" spc="-1" strike="noStrike" u="sng">
                <a:solidFill>
                  <a:srgbClr val="000000"/>
                </a:solidFill>
                <a:uFillTx/>
                <a:latin typeface="Lato"/>
                <a:ea typeface="AppleSystemUIFont"/>
              </a:rPr>
              <a:t>because </a:t>
            </a:r>
            <a:r>
              <a:rPr b="0" lang="en-PH" sz="2000" spc="-1" strike="noStrike">
                <a:solidFill>
                  <a:srgbClr val="000000"/>
                </a:solidFill>
                <a:latin typeface="Lato"/>
                <a:ea typeface="AppleSystemUIFont"/>
              </a:rPr>
              <a:t>of the rise in sea levels, which is also an </a:t>
            </a:r>
            <a:r>
              <a:rPr b="0" lang="en-PH" sz="2000" spc="-1" strike="noStrike" u="sng">
                <a:solidFill>
                  <a:srgbClr val="000000"/>
                </a:solidFill>
                <a:uFillTx/>
                <a:latin typeface="Lato"/>
                <a:ea typeface="AppleSystemUIFont"/>
              </a:rPr>
              <a:t>effect </a:t>
            </a:r>
            <a:r>
              <a:rPr b="0" lang="en-PH" sz="2000" spc="-1" strike="noStrike">
                <a:solidFill>
                  <a:srgbClr val="000000"/>
                </a:solidFill>
                <a:latin typeface="Lato"/>
                <a:ea typeface="AppleSystemUIFont"/>
              </a:rPr>
              <a:t>of global warming.</a:t>
            </a:r>
            <a:endParaRPr b="0" lang="en-PH" sz="2000" spc="-1" strike="noStrike">
              <a:latin typeface="Arial"/>
            </a:endParaRPr>
          </a:p>
        </p:txBody>
      </p:sp>
      <p:sp>
        <p:nvSpPr>
          <p:cNvPr id="235" name=""/>
          <p:cNvSpPr txBox="1"/>
          <p:nvPr/>
        </p:nvSpPr>
        <p:spPr>
          <a:xfrm>
            <a:off x="1227600" y="2006640"/>
            <a:ext cx="10292400" cy="145116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2000" spc="-1" strike="noStrike">
                <a:solidFill>
                  <a:srgbClr val="000000"/>
                </a:solidFill>
                <a:latin typeface="Lato"/>
                <a:ea typeface="Arial;Arial"/>
              </a:rPr>
              <a:t>texts that present their readers with relationships between reasons and outcomes. They use cue words and transitions such as </a:t>
            </a:r>
            <a:r>
              <a:rPr b="0" i="1" lang="en-PH" sz="2000" spc="-1" strike="noStrike">
                <a:solidFill>
                  <a:srgbClr val="000000"/>
                </a:solidFill>
                <a:latin typeface="Lato"/>
                <a:ea typeface="Arial;Arial"/>
              </a:rPr>
              <a:t>because, consequently, led to, cause, due to, thus, therefore, as an effect, as a result,</a:t>
            </a:r>
            <a:r>
              <a:rPr b="0" lang="en-PH" sz="2000" spc="-1" strike="noStrike">
                <a:solidFill>
                  <a:srgbClr val="000000"/>
                </a:solidFill>
                <a:latin typeface="Lato"/>
                <a:ea typeface="Arial;Arial"/>
              </a:rPr>
              <a:t> and others to signify the cause-and-effect relationship of ideas.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
          <p:cNvSpPr/>
          <p:nvPr/>
        </p:nvSpPr>
        <p:spPr>
          <a:xfrm>
            <a:off x="324720" y="561240"/>
            <a:ext cx="107974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an Informational Text</a:t>
            </a:r>
            <a:endParaRPr b="0" lang="en-PH" sz="2800" spc="-1" strike="noStrike">
              <a:latin typeface="Arial"/>
            </a:endParaRPr>
          </a:p>
        </p:txBody>
      </p:sp>
      <p:sp>
        <p:nvSpPr>
          <p:cNvPr id="237" name=""/>
          <p:cNvSpPr/>
          <p:nvPr/>
        </p:nvSpPr>
        <p:spPr>
          <a:xfrm>
            <a:off x="684000" y="1908000"/>
            <a:ext cx="10258200" cy="1891440"/>
          </a:xfrm>
          <a:prstGeom prst="rect">
            <a:avLst/>
          </a:prstGeom>
          <a:noFill/>
          <a:ln w="0">
            <a:noFill/>
          </a:ln>
        </p:spPr>
        <p:style>
          <a:lnRef idx="0"/>
          <a:fillRef idx="0"/>
          <a:effectRef idx="0"/>
          <a:fontRef idx="minor"/>
        </p:style>
        <p:txBody>
          <a:bodyPr lIns="0" rIns="0" tIns="0" bIns="0" anchor="t">
            <a:noAutofit/>
          </a:bodyPr>
          <a:p>
            <a:pPr marL="457200" indent="-457200" algn="just">
              <a:lnSpc>
                <a:spcPct val="100000"/>
              </a:lnSpc>
              <a:spcBef>
                <a:spcPts val="1001"/>
              </a:spcBef>
              <a:spcAft>
                <a:spcPts val="499"/>
              </a:spcAft>
              <a:buNone/>
              <a:tabLst>
                <a:tab algn="l" pos="0"/>
              </a:tabLst>
            </a:pPr>
            <a:r>
              <a:rPr b="0" lang="en-PH" sz="2000" spc="-1" strike="noStrike">
                <a:solidFill>
                  <a:srgbClr val="000000"/>
                </a:solidFill>
                <a:latin typeface="Lato"/>
                <a:ea typeface="Arial;Arial"/>
              </a:rPr>
              <a:t>4. </a:t>
            </a:r>
            <a:r>
              <a:rPr b="1" lang="en-PH" sz="2000" spc="-1" strike="noStrike">
                <a:solidFill>
                  <a:srgbClr val="000000"/>
                </a:solidFill>
                <a:latin typeface="Lato"/>
                <a:ea typeface="Arial;Arial"/>
              </a:rPr>
              <a:t>Comparison-and-Contrast </a:t>
            </a:r>
            <a:endParaRPr b="0" lang="en-PH" sz="2000" spc="-1" strike="noStrike">
              <a:latin typeface="Arial"/>
            </a:endParaRPr>
          </a:p>
        </p:txBody>
      </p:sp>
      <p:sp>
        <p:nvSpPr>
          <p:cNvPr id="238" name=""/>
          <p:cNvSpPr/>
          <p:nvPr/>
        </p:nvSpPr>
        <p:spPr>
          <a:xfrm>
            <a:off x="908280" y="3658680"/>
            <a:ext cx="2367720" cy="769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AppleSystemUIFont"/>
              </a:rPr>
              <a:t>Example: </a:t>
            </a:r>
            <a:endParaRPr b="0" lang="en-PH" sz="2000" spc="-1" strike="noStrike">
              <a:latin typeface="Arial"/>
            </a:endParaRPr>
          </a:p>
        </p:txBody>
      </p:sp>
      <p:sp>
        <p:nvSpPr>
          <p:cNvPr id="239" name=""/>
          <p:cNvSpPr/>
          <p:nvPr/>
        </p:nvSpPr>
        <p:spPr>
          <a:xfrm>
            <a:off x="900000" y="4104000"/>
            <a:ext cx="10620000" cy="1109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A bar graph shows quantities and volumes through horizontal or vertical bars. </a:t>
            </a:r>
            <a:r>
              <a:rPr b="0" lang="en-PH" sz="2000" spc="-1" strike="noStrike" u="sng">
                <a:solidFill>
                  <a:srgbClr val="000000"/>
                </a:solidFill>
                <a:uFillTx/>
                <a:latin typeface="Lato"/>
                <a:ea typeface="AppleSystemUIFont"/>
              </a:rPr>
              <a:t>Meanwhile</a:t>
            </a:r>
            <a:r>
              <a:rPr b="0" lang="en-PH" sz="2000" spc="-1" strike="noStrike">
                <a:solidFill>
                  <a:srgbClr val="000000"/>
                </a:solidFill>
                <a:latin typeface="Lato"/>
                <a:ea typeface="AppleSystemUIFont"/>
              </a:rPr>
              <a:t>, a line graph shows patterns or trends across time using lines that go up or down.</a:t>
            </a:r>
            <a:endParaRPr b="0" lang="en-PH" sz="2000" spc="-1" strike="noStrike">
              <a:latin typeface="Arial"/>
            </a:endParaRPr>
          </a:p>
        </p:txBody>
      </p:sp>
      <p:sp>
        <p:nvSpPr>
          <p:cNvPr id="240" name=""/>
          <p:cNvSpPr txBox="1"/>
          <p:nvPr/>
        </p:nvSpPr>
        <p:spPr>
          <a:xfrm>
            <a:off x="1260000" y="2344680"/>
            <a:ext cx="10201680" cy="111132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2000" spc="-1" strike="noStrike">
                <a:solidFill>
                  <a:srgbClr val="000000"/>
                </a:solidFill>
                <a:latin typeface="Lato"/>
                <a:ea typeface="Arial;Arial"/>
              </a:rPr>
              <a:t>texts that present a comparison involving two or more subjects, and show how they are similar or different. They use cue words such as </a:t>
            </a:r>
            <a:r>
              <a:rPr b="1" i="1" lang="en-PH" sz="2000" spc="-1" strike="noStrike">
                <a:solidFill>
                  <a:srgbClr val="000000"/>
                </a:solidFill>
                <a:latin typeface="Lato"/>
                <a:ea typeface="Arial;Arial"/>
              </a:rPr>
              <a:t>alike</a:t>
            </a:r>
            <a:r>
              <a:rPr b="0" lang="en-PH" sz="2000" spc="-1" strike="noStrike">
                <a:solidFill>
                  <a:srgbClr val="000000"/>
                </a:solidFill>
                <a:latin typeface="Lato"/>
                <a:ea typeface="Arial;Arial"/>
              </a:rPr>
              <a:t>, </a:t>
            </a:r>
            <a:r>
              <a:rPr b="1" i="1" lang="en-PH" sz="2000" spc="-1" strike="noStrike">
                <a:solidFill>
                  <a:srgbClr val="000000"/>
                </a:solidFill>
                <a:latin typeface="Lato"/>
                <a:ea typeface="Arial;Arial"/>
              </a:rPr>
              <a:t>than</a:t>
            </a:r>
            <a:r>
              <a:rPr b="0" lang="en-PH" sz="2000" spc="-1" strike="noStrike">
                <a:solidFill>
                  <a:srgbClr val="000000"/>
                </a:solidFill>
                <a:latin typeface="Lato"/>
                <a:ea typeface="Arial;Arial"/>
              </a:rPr>
              <a:t>, </a:t>
            </a:r>
            <a:r>
              <a:rPr b="1" i="1" lang="en-PH" sz="2000" spc="-1" strike="noStrike">
                <a:solidFill>
                  <a:srgbClr val="000000"/>
                </a:solidFill>
                <a:latin typeface="Lato"/>
                <a:ea typeface="Arial;Arial"/>
              </a:rPr>
              <a:t>unlike</a:t>
            </a:r>
            <a:r>
              <a:rPr b="0" lang="en-PH" sz="2000" spc="-1" strike="noStrike">
                <a:solidFill>
                  <a:srgbClr val="000000"/>
                </a:solidFill>
                <a:latin typeface="Lato"/>
                <a:ea typeface="Arial;Arial"/>
              </a:rPr>
              <a:t>, </a:t>
            </a:r>
            <a:r>
              <a:rPr b="1" i="1" lang="en-PH" sz="2000" spc="-1" strike="noStrike">
                <a:solidFill>
                  <a:srgbClr val="000000"/>
                </a:solidFill>
                <a:latin typeface="Lato"/>
                <a:ea typeface="Arial;Arial"/>
              </a:rPr>
              <a:t>both</a:t>
            </a:r>
            <a:r>
              <a:rPr b="0" lang="en-PH" sz="2000" spc="-1" strike="noStrike">
                <a:solidFill>
                  <a:srgbClr val="000000"/>
                </a:solidFill>
                <a:latin typeface="Lato"/>
                <a:ea typeface="Arial;Arial"/>
              </a:rPr>
              <a:t>, </a:t>
            </a:r>
            <a:r>
              <a:rPr b="1" i="1" lang="en-PH" sz="2000" spc="-1" strike="noStrike">
                <a:solidFill>
                  <a:srgbClr val="000000"/>
                </a:solidFill>
                <a:latin typeface="Lato"/>
                <a:ea typeface="Arial;Arial"/>
              </a:rPr>
              <a:t>just as</a:t>
            </a:r>
            <a:r>
              <a:rPr b="0" lang="en-PH" sz="2000" spc="-1" strike="noStrike">
                <a:solidFill>
                  <a:srgbClr val="000000"/>
                </a:solidFill>
                <a:latin typeface="Lato"/>
                <a:ea typeface="Arial;Arial"/>
              </a:rPr>
              <a:t>, </a:t>
            </a:r>
            <a:r>
              <a:rPr b="1" i="1" lang="en-PH" sz="2000" spc="-1" strike="noStrike">
                <a:solidFill>
                  <a:srgbClr val="000000"/>
                </a:solidFill>
                <a:latin typeface="Lato"/>
                <a:ea typeface="Arial;Arial"/>
              </a:rPr>
              <a:t>meanwhile</a:t>
            </a:r>
            <a:r>
              <a:rPr b="0" lang="en-PH" sz="2000" spc="-1" strike="noStrike">
                <a:solidFill>
                  <a:srgbClr val="000000"/>
                </a:solidFill>
                <a:latin typeface="Lato"/>
                <a:ea typeface="Arial;Arial"/>
              </a:rPr>
              <a:t>, </a:t>
            </a:r>
            <a:r>
              <a:rPr b="1" i="1" lang="en-PH" sz="2000" spc="-1" strike="noStrike">
                <a:solidFill>
                  <a:srgbClr val="000000"/>
                </a:solidFill>
                <a:latin typeface="Lato"/>
                <a:ea typeface="Arial;Arial"/>
              </a:rPr>
              <a:t>but</a:t>
            </a:r>
            <a:r>
              <a:rPr b="0" lang="en-PH" sz="2000" spc="-1" strike="noStrike">
                <a:solidFill>
                  <a:srgbClr val="000000"/>
                </a:solidFill>
                <a:latin typeface="Lato"/>
                <a:ea typeface="Arial;Arial"/>
              </a:rPr>
              <a:t>, </a:t>
            </a:r>
            <a:r>
              <a:rPr b="1" i="1" lang="en-PH" sz="2000" spc="-1" strike="noStrike">
                <a:solidFill>
                  <a:srgbClr val="000000"/>
                </a:solidFill>
                <a:latin typeface="Lato"/>
                <a:ea typeface="Arial;Arial"/>
              </a:rPr>
              <a:t>however</a:t>
            </a:r>
            <a:r>
              <a:rPr b="0" lang="en-PH" sz="2000" spc="-1" strike="noStrike">
                <a:solidFill>
                  <a:srgbClr val="000000"/>
                </a:solidFill>
                <a:latin typeface="Lato"/>
                <a:ea typeface="Arial;Arial"/>
              </a:rPr>
              <a:t>, </a:t>
            </a:r>
            <a:r>
              <a:rPr b="1" i="1" lang="en-PH" sz="2000" spc="-1" strike="noStrike">
                <a:solidFill>
                  <a:srgbClr val="000000"/>
                </a:solidFill>
                <a:latin typeface="Lato"/>
                <a:ea typeface="Arial;Arial"/>
              </a:rPr>
              <a:t>similar to</a:t>
            </a:r>
            <a:r>
              <a:rPr b="0" lang="en-PH" sz="2000" spc="-1" strike="noStrike">
                <a:solidFill>
                  <a:srgbClr val="000000"/>
                </a:solidFill>
                <a:latin typeface="Lato"/>
                <a:ea typeface="Arial;Arial"/>
              </a:rPr>
              <a:t>, </a:t>
            </a:r>
            <a:r>
              <a:rPr b="1" i="1" lang="en-PH" sz="2000" spc="-1" strike="noStrike">
                <a:solidFill>
                  <a:srgbClr val="000000"/>
                </a:solidFill>
                <a:latin typeface="Lato"/>
                <a:ea typeface="Arial;Arial"/>
              </a:rPr>
              <a:t>different from</a:t>
            </a:r>
            <a:r>
              <a:rPr b="0" lang="en-PH" sz="2000" spc="-1" strike="noStrike">
                <a:solidFill>
                  <a:srgbClr val="000000"/>
                </a:solidFill>
                <a:latin typeface="Lato"/>
                <a:ea typeface="Arial;Arial"/>
              </a:rPr>
              <a:t>, and other related words.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
          <p:cNvSpPr/>
          <p:nvPr/>
        </p:nvSpPr>
        <p:spPr>
          <a:xfrm>
            <a:off x="720000" y="1044000"/>
            <a:ext cx="107974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an Informational Text</a:t>
            </a:r>
            <a:endParaRPr b="0" lang="en-PH" sz="2800" spc="-1" strike="noStrike">
              <a:latin typeface="Arial"/>
            </a:endParaRPr>
          </a:p>
        </p:txBody>
      </p:sp>
      <p:sp>
        <p:nvSpPr>
          <p:cNvPr id="242" name=""/>
          <p:cNvSpPr/>
          <p:nvPr/>
        </p:nvSpPr>
        <p:spPr>
          <a:xfrm>
            <a:off x="561240" y="2700000"/>
            <a:ext cx="10382760" cy="112968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00000"/>
              </a:lnSpc>
              <a:buNone/>
            </a:pPr>
            <a:r>
              <a:rPr b="0" lang="en-PH" sz="2000" spc="-1" strike="noStrike">
                <a:solidFill>
                  <a:srgbClr val="000000"/>
                </a:solidFill>
                <a:latin typeface="Lato"/>
                <a:ea typeface="AppleSystemUIFont"/>
              </a:rPr>
              <a:t>5. </a:t>
            </a:r>
            <a:r>
              <a:rPr b="1" lang="en-PH" sz="2000" spc="-1" strike="noStrike">
                <a:solidFill>
                  <a:srgbClr val="000000"/>
                </a:solidFill>
                <a:latin typeface="Lato"/>
                <a:ea typeface="AppleSystemUIFontBold"/>
              </a:rPr>
              <a:t>Problem–Solution </a:t>
            </a:r>
            <a:endParaRPr b="0" lang="en-PH" sz="2000" spc="-1" strike="noStrike">
              <a:latin typeface="Arial"/>
            </a:endParaRPr>
          </a:p>
        </p:txBody>
      </p:sp>
      <p:sp>
        <p:nvSpPr>
          <p:cNvPr id="243" name=""/>
          <p:cNvSpPr txBox="1"/>
          <p:nvPr/>
        </p:nvSpPr>
        <p:spPr>
          <a:xfrm>
            <a:off x="1440000" y="3172680"/>
            <a:ext cx="9946800" cy="111132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2000" spc="-1" strike="noStrike">
                <a:solidFill>
                  <a:srgbClr val="000000"/>
                </a:solidFill>
                <a:latin typeface="Lato"/>
                <a:ea typeface="AppleSystemUIFont"/>
              </a:rPr>
              <a:t>texts that contain two parts: the problem, which is identified and described, and the presented solution. They could make use of </a:t>
            </a:r>
            <a:r>
              <a:rPr b="0" i="1" lang="en-PH" sz="2000" spc="-1" strike="noStrike">
                <a:solidFill>
                  <a:srgbClr val="000000"/>
                </a:solidFill>
                <a:latin typeface="Lato"/>
                <a:ea typeface="AppleSystemUIFontItalic"/>
              </a:rPr>
              <a:t>cause-and-effect </a:t>
            </a:r>
            <a:r>
              <a:rPr b="0" lang="en-PH" sz="2000" spc="-1" strike="noStrike">
                <a:solidFill>
                  <a:srgbClr val="000000"/>
                </a:solidFill>
                <a:latin typeface="Lato"/>
                <a:ea typeface="AppleSystemUIFont"/>
              </a:rPr>
              <a:t>or </a:t>
            </a:r>
            <a:r>
              <a:rPr b="0" i="1" lang="en-PH" sz="2000" spc="-1" strike="noStrike">
                <a:solidFill>
                  <a:srgbClr val="000000"/>
                </a:solidFill>
                <a:latin typeface="Lato"/>
                <a:ea typeface="AppleSystemUIFontItalic"/>
              </a:rPr>
              <a:t>comparison-and-contrast </a:t>
            </a:r>
            <a:r>
              <a:rPr b="0" lang="en-PH" sz="2000" spc="-1" strike="noStrike">
                <a:solidFill>
                  <a:srgbClr val="000000"/>
                </a:solidFill>
                <a:latin typeface="Lato"/>
                <a:ea typeface="AppleSystemUIFont"/>
              </a:rPr>
              <a:t>structures in presenting the details of the texts.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
          <p:cNvSpPr/>
          <p:nvPr/>
        </p:nvSpPr>
        <p:spPr>
          <a:xfrm>
            <a:off x="398520" y="396000"/>
            <a:ext cx="107974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an Informational Text</a:t>
            </a:r>
            <a:endParaRPr b="0" lang="en-PH" sz="2800" spc="-1" strike="noStrike">
              <a:latin typeface="Arial"/>
            </a:endParaRPr>
          </a:p>
        </p:txBody>
      </p:sp>
      <p:sp>
        <p:nvSpPr>
          <p:cNvPr id="245" name=""/>
          <p:cNvSpPr/>
          <p:nvPr/>
        </p:nvSpPr>
        <p:spPr>
          <a:xfrm>
            <a:off x="936000" y="4426560"/>
            <a:ext cx="10584000" cy="187344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You can start by sharing some details about yourself or your family. You can talk about your hobbies. </a:t>
            </a:r>
            <a:r>
              <a:rPr b="0" lang="en-PH" sz="2000" spc="-1" strike="noStrike" u="sng">
                <a:solidFill>
                  <a:srgbClr val="000000"/>
                </a:solidFill>
                <a:uFillTx/>
                <a:latin typeface="Lato"/>
                <a:ea typeface="Arial;Arial"/>
              </a:rPr>
              <a:t>Then</a:t>
            </a:r>
            <a:r>
              <a:rPr b="0" lang="en-PH" sz="2000" spc="-1" strike="noStrike">
                <a:solidFill>
                  <a:srgbClr val="000000"/>
                </a:solidFill>
                <a:latin typeface="Lato"/>
                <a:ea typeface="Arial;Arial"/>
              </a:rPr>
              <a:t>, you can ask the other person for some information about his or her family. It would also help to have a friendly tone to encourage your new classmate to talk and be comfortable.</a:t>
            </a:r>
            <a:endParaRPr b="0" lang="en-PH" sz="2000" spc="-1" strike="noStrike">
              <a:latin typeface="Arial"/>
            </a:endParaRPr>
          </a:p>
        </p:txBody>
      </p:sp>
      <p:sp>
        <p:nvSpPr>
          <p:cNvPr id="246" name=""/>
          <p:cNvSpPr/>
          <p:nvPr/>
        </p:nvSpPr>
        <p:spPr>
          <a:xfrm>
            <a:off x="864000" y="2322720"/>
            <a:ext cx="10656000" cy="2465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pPr>
            <a:r>
              <a:rPr b="0" lang="en-PH" sz="2000" spc="-1" strike="noStrike">
                <a:solidFill>
                  <a:srgbClr val="000000"/>
                </a:solidFill>
                <a:latin typeface="Lato"/>
                <a:ea typeface="DejaVu Sans"/>
              </a:rPr>
              <a:t>Example: </a:t>
            </a:r>
            <a:endParaRPr b="0" lang="en-PH" sz="2000" spc="-1" strike="noStrike">
              <a:latin typeface="Arial"/>
            </a:endParaRPr>
          </a:p>
          <a:p>
            <a:pPr algn="just">
              <a:lnSpc>
                <a:spcPct val="100000"/>
              </a:lnSpc>
              <a:spcBef>
                <a:spcPts val="499"/>
              </a:spcBef>
              <a:spcAft>
                <a:spcPts val="499"/>
              </a:spcAft>
              <a:buNone/>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Starting a conversation with classmates you just met can be scary. You might feel nervous about thinking of what to say to them and how they will respond to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you. You seem unprepared for any embarrassing consequence, </a:t>
            </a:r>
            <a:r>
              <a:rPr b="0" lang="en-PH" sz="2000" spc="-1" strike="noStrike" u="sng">
                <a:solidFill>
                  <a:srgbClr val="000000"/>
                </a:solidFill>
                <a:uFillTx/>
                <a:latin typeface="Lato"/>
                <a:ea typeface="Arial;Arial"/>
              </a:rPr>
              <a:t>but </a:t>
            </a:r>
            <a:r>
              <a:rPr b="0" lang="en-PH" sz="2000" spc="-1" strike="noStrike">
                <a:solidFill>
                  <a:srgbClr val="000000"/>
                </a:solidFill>
                <a:latin typeface="Lato"/>
                <a:ea typeface="Arial;Arial"/>
              </a:rPr>
              <a:t>you cannot just leave without doing anything. </a:t>
            </a:r>
            <a:r>
              <a:rPr b="0" lang="en-PH" sz="2000" spc="-1" strike="noStrike" u="sng">
                <a:solidFill>
                  <a:srgbClr val="000000"/>
                </a:solidFill>
                <a:uFillTx/>
                <a:latin typeface="Lato"/>
                <a:ea typeface="Arial;Arial"/>
              </a:rPr>
              <a:t>So</a:t>
            </a:r>
            <a:r>
              <a:rPr b="0" lang="en-PH" sz="2000" spc="-1" strike="noStrike">
                <a:solidFill>
                  <a:srgbClr val="000000"/>
                </a:solidFill>
                <a:latin typeface="Lato"/>
                <a:ea typeface="Arial;Arial"/>
              </a:rPr>
              <a:t>, face the battleground </a:t>
            </a:r>
            <a:r>
              <a:rPr b="0" lang="en-PH" sz="2000" spc="-1" strike="noStrike" u="sng">
                <a:solidFill>
                  <a:srgbClr val="000000"/>
                </a:solidFill>
                <a:uFillTx/>
                <a:latin typeface="Lato"/>
                <a:ea typeface="Arial;Arial"/>
              </a:rPr>
              <a:t>like </a:t>
            </a:r>
            <a:r>
              <a:rPr b="0" lang="en-PH" sz="2000" spc="-1" strike="noStrike">
                <a:solidFill>
                  <a:srgbClr val="000000"/>
                </a:solidFill>
                <a:latin typeface="Lato"/>
                <a:ea typeface="Arial;Arial"/>
              </a:rPr>
              <a:t>a brave soldier. </a:t>
            </a:r>
            <a:endParaRPr b="0" lang="en-PH" sz="2000" spc="-1" strike="noStrike">
              <a:latin typeface="Arial"/>
            </a:endParaRPr>
          </a:p>
        </p:txBody>
      </p:sp>
      <p:sp>
        <p:nvSpPr>
          <p:cNvPr id="247" name=""/>
          <p:cNvSpPr/>
          <p:nvPr/>
        </p:nvSpPr>
        <p:spPr>
          <a:xfrm>
            <a:off x="288000" y="1728000"/>
            <a:ext cx="10382760" cy="18000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00000"/>
              </a:lnSpc>
              <a:buNone/>
            </a:pPr>
            <a:r>
              <a:rPr b="0" lang="en-PH" sz="2000" spc="-1" strike="noStrike">
                <a:solidFill>
                  <a:srgbClr val="000000"/>
                </a:solidFill>
                <a:latin typeface="Lato"/>
                <a:ea typeface="AppleSystemUIFont"/>
              </a:rPr>
              <a:t>5. </a:t>
            </a:r>
            <a:r>
              <a:rPr b="1" lang="en-PH" sz="2000" spc="-1" strike="noStrike">
                <a:solidFill>
                  <a:srgbClr val="000000"/>
                </a:solidFill>
                <a:latin typeface="Lato"/>
                <a:ea typeface="AppleSystemUIFontBold"/>
              </a:rPr>
              <a:t>Problem–Solution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
          <p:cNvSpPr/>
          <p:nvPr/>
        </p:nvSpPr>
        <p:spPr>
          <a:xfrm>
            <a:off x="684000" y="1620000"/>
            <a:ext cx="10257480" cy="74808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0" lang="en-PH" sz="2200" spc="-1" strike="noStrike">
                <a:solidFill>
                  <a:srgbClr val="000000"/>
                </a:solidFill>
                <a:latin typeface="Lato"/>
                <a:ea typeface="Arial;Arial"/>
              </a:rPr>
              <a:t>Read each short paragraph. Identify the text structure of each model paragraph. </a:t>
            </a:r>
            <a:endParaRPr b="0" lang="en-PH" sz="2200" spc="-1" strike="noStrike">
              <a:latin typeface="Arial"/>
            </a:endParaRPr>
          </a:p>
        </p:txBody>
      </p:sp>
      <p:sp>
        <p:nvSpPr>
          <p:cNvPr id="249" name=""/>
          <p:cNvSpPr/>
          <p:nvPr/>
        </p:nvSpPr>
        <p:spPr>
          <a:xfrm>
            <a:off x="2160000" y="1080000"/>
            <a:ext cx="7917480" cy="1022760"/>
          </a:xfrm>
          <a:prstGeom prst="rect">
            <a:avLst/>
          </a:prstGeom>
          <a:noFill/>
          <a:ln w="0">
            <a:noFill/>
          </a:ln>
        </p:spPr>
        <p:style>
          <a:lnRef idx="0"/>
          <a:fillRef idx="0"/>
          <a:effectRef idx="0"/>
          <a:fontRef idx="minor"/>
        </p:style>
      </p:sp>
      <p:sp>
        <p:nvSpPr>
          <p:cNvPr id="250" name=""/>
          <p:cNvSpPr/>
          <p:nvPr/>
        </p:nvSpPr>
        <p:spPr>
          <a:xfrm>
            <a:off x="720000" y="2340000"/>
            <a:ext cx="10800000" cy="1046880"/>
          </a:xfrm>
          <a:custGeom>
            <a:avLst/>
            <a:gdLst/>
            <a:ahLst/>
            <a:rect l="l" t="t" r="r" b="b"/>
            <a:pathLst>
              <a:path w="24002" h="2917">
                <a:moveTo>
                  <a:pt x="485" y="0"/>
                </a:moveTo>
                <a:lnTo>
                  <a:pt x="486" y="0"/>
                </a:lnTo>
                <a:cubicBezTo>
                  <a:pt x="401" y="0"/>
                  <a:pt x="317" y="22"/>
                  <a:pt x="243" y="65"/>
                </a:cubicBezTo>
                <a:cubicBezTo>
                  <a:pt x="169" y="108"/>
                  <a:pt x="108" y="169"/>
                  <a:pt x="65" y="243"/>
                </a:cubicBezTo>
                <a:cubicBezTo>
                  <a:pt x="22" y="317"/>
                  <a:pt x="0" y="401"/>
                  <a:pt x="0" y="486"/>
                </a:cubicBezTo>
                <a:lnTo>
                  <a:pt x="0" y="2430"/>
                </a:lnTo>
                <a:lnTo>
                  <a:pt x="0" y="2430"/>
                </a:lnTo>
                <a:cubicBezTo>
                  <a:pt x="0" y="2515"/>
                  <a:pt x="22" y="2599"/>
                  <a:pt x="65" y="2673"/>
                </a:cubicBezTo>
                <a:cubicBezTo>
                  <a:pt x="108" y="2747"/>
                  <a:pt x="169" y="2808"/>
                  <a:pt x="243" y="2851"/>
                </a:cubicBezTo>
                <a:cubicBezTo>
                  <a:pt x="317" y="2894"/>
                  <a:pt x="401" y="2916"/>
                  <a:pt x="486" y="2916"/>
                </a:cubicBezTo>
                <a:lnTo>
                  <a:pt x="23514" y="2916"/>
                </a:lnTo>
                <a:lnTo>
                  <a:pt x="23515" y="2916"/>
                </a:lnTo>
                <a:cubicBezTo>
                  <a:pt x="23600" y="2916"/>
                  <a:pt x="23684" y="2894"/>
                  <a:pt x="23758" y="2851"/>
                </a:cubicBezTo>
                <a:cubicBezTo>
                  <a:pt x="23832" y="2808"/>
                  <a:pt x="23893" y="2747"/>
                  <a:pt x="23936" y="2673"/>
                </a:cubicBezTo>
                <a:cubicBezTo>
                  <a:pt x="23979" y="2599"/>
                  <a:pt x="24001" y="2515"/>
                  <a:pt x="24001" y="2430"/>
                </a:cubicBezTo>
                <a:lnTo>
                  <a:pt x="24000" y="486"/>
                </a:lnTo>
                <a:lnTo>
                  <a:pt x="24001" y="486"/>
                </a:lnTo>
                <a:lnTo>
                  <a:pt x="24001" y="486"/>
                </a:lnTo>
                <a:cubicBezTo>
                  <a:pt x="24001" y="401"/>
                  <a:pt x="23979" y="317"/>
                  <a:pt x="23936" y="243"/>
                </a:cubicBezTo>
                <a:cubicBezTo>
                  <a:pt x="23893" y="169"/>
                  <a:pt x="23832" y="108"/>
                  <a:pt x="23758" y="65"/>
                </a:cubicBezTo>
                <a:cubicBezTo>
                  <a:pt x="23684" y="22"/>
                  <a:pt x="23600" y="0"/>
                  <a:pt x="23515" y="0"/>
                </a:cubicBezTo>
                <a:lnTo>
                  <a:pt x="485" y="0"/>
                </a:lnTo>
              </a:path>
            </a:pathLst>
          </a:custGeom>
          <a:noFill/>
          <a:ln w="0">
            <a:solidFill>
              <a:srgbClr val="3465a4"/>
            </a:solidFill>
          </a:ln>
        </p:spPr>
        <p:style>
          <a:lnRef idx="0"/>
          <a:fillRef idx="0"/>
          <a:effectRef idx="0"/>
          <a:fontRef idx="minor"/>
        </p:style>
      </p:sp>
      <p:sp>
        <p:nvSpPr>
          <p:cNvPr id="251" name=""/>
          <p:cNvSpPr/>
          <p:nvPr/>
        </p:nvSpPr>
        <p:spPr>
          <a:xfrm>
            <a:off x="576000" y="3896640"/>
            <a:ext cx="10978560" cy="1789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1. Mahatma Gandhi was born on October 2, 1869, in Porbandar, Gujarat, India. In his childhood, he was an average student in class who also got involved in some petty or small troubles, and he also broke some rules like stealing. However, the mischief he committed made him easily realize it, and he regretted it truly. At the age of nineteen, he went to England and studied law.</a:t>
            </a:r>
            <a:endParaRPr b="0" lang="en-PH" sz="2000" spc="-1" strike="noStrike">
              <a:latin typeface="Arial"/>
            </a:endParaRPr>
          </a:p>
        </p:txBody>
      </p:sp>
      <p:sp>
        <p:nvSpPr>
          <p:cNvPr id="252" name=""/>
          <p:cNvSpPr/>
          <p:nvPr/>
        </p:nvSpPr>
        <p:spPr>
          <a:xfrm>
            <a:off x="360000" y="346320"/>
            <a:ext cx="107974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an Informational Text</a:t>
            </a:r>
            <a:endParaRPr b="0" lang="en-PH" sz="2800" spc="-1" strike="noStrike">
              <a:latin typeface="Arial"/>
            </a:endParaRPr>
          </a:p>
        </p:txBody>
      </p:sp>
      <p:sp>
        <p:nvSpPr>
          <p:cNvPr id="253" name=""/>
          <p:cNvSpPr/>
          <p:nvPr/>
        </p:nvSpPr>
        <p:spPr>
          <a:xfrm>
            <a:off x="1620000" y="2472840"/>
            <a:ext cx="9720000" cy="13143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descriptive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chronology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comparison-and-contrast</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problem-solution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cause-and-effect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527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2023-07-10T08:47:39Z</dcterms:modified>
  <cp:revision>43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