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0.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s/_rels/slide33.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2.xml.rels" ContentType="application/vnd.openxmlformats-package.relationships+xml"/>
  <Override PartName="/ppt/slides/_rels/slide27.xml.rels" ContentType="application/vnd.openxmlformats-package.relationships+xml"/>
  <Override PartName="/ppt/slides/_rels/slide13.xml.rels" ContentType="application/vnd.openxmlformats-package.relationships+xml"/>
  <Override PartName="/ppt/slides/_rels/slide5.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_rels/slide6.xml.rels" ContentType="application/vnd.openxmlformats-package.relationships+xml"/>
  <Override PartName="/ppt/slides/_rels/slide28.xml.rels" ContentType="application/vnd.openxmlformats-package.relationships+xml"/>
  <Override PartName="/ppt/slides/_rels/slide7.xml.rels" ContentType="application/vnd.openxmlformats-package.relationships+xml"/>
  <Override PartName="/ppt/slides/_rels/slide29.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2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0.xml" ContentType="application/vnd.openxmlformats-officedocument.presentationml.slide+xml"/>
  <Override PartName="/ppt/slides/slide15.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3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33.xml" ContentType="application/vnd.openxmlformats-officedocument.presentationml.slide+xml"/>
  <Override PartName="/ppt/_rels/presentation.xml.rels" ContentType="application/vnd.openxmlformats-package.relationships+xml"/>
  <Override PartName="/ppt/media/image51.png" ContentType="image/png"/>
  <Override PartName="/ppt/media/image36.png" ContentType="image/png"/>
  <Override PartName="/ppt/media/image127.png" ContentType="image/png"/>
  <Override PartName="/ppt/media/image52.png" ContentType="image/png"/>
  <Override PartName="/ppt/media/image37.png" ContentType="image/png"/>
  <Override PartName="/ppt/media/image128.png" ContentType="image/png"/>
  <Override PartName="/ppt/media/image53.png" ContentType="image/png"/>
  <Override PartName="/ppt/media/image1.png" ContentType="image/png"/>
  <Override PartName="/ppt/media/image38.png" ContentType="image/png"/>
  <Override PartName="/ppt/media/image129.png" ContentType="image/png"/>
  <Override PartName="/ppt/media/image54.png" ContentType="image/png"/>
  <Override PartName="/ppt/media/image2.png" ContentType="image/png"/>
  <Override PartName="/ppt/media/image39.png" ContentType="image/png"/>
  <Override PartName="/ppt/media/image56.png" ContentType="image/png"/>
  <Override PartName="/ppt/media/image4.png" ContentType="image/png"/>
  <Override PartName="/ppt/media/image21.png" ContentType="image/png"/>
  <Override PartName="/ppt/media/image112.png" ContentType="image/png"/>
  <Override PartName="/ppt/media/image11.png" ContentType="image/png"/>
  <Override PartName="/ppt/media/image102.png" ContentType="image/png"/>
  <Override PartName="/ppt/media/image22.png" ContentType="image/png"/>
  <Override PartName="/ppt/media/image113.png" ContentType="image/png"/>
  <Override PartName="/ppt/media/image8.png" ContentType="image/png"/>
  <Override PartName="/ppt/media/image58.png" ContentType="image/png"/>
  <Override PartName="/ppt/media/image6.png" ContentType="image/png"/>
  <Override PartName="/ppt/media/image23.png" ContentType="image/png"/>
  <Override PartName="/ppt/media/image114.png" ContentType="image/png"/>
  <Override PartName="/ppt/media/image9.png" ContentType="image/png"/>
  <Override PartName="/ppt/media/image59.png" ContentType="image/png"/>
  <Override PartName="/ppt/media/image7.png" ContentType="image/png"/>
  <Override PartName="/ppt/media/image24.png" ContentType="image/png"/>
  <Override PartName="/ppt/media/image115.png" ContentType="image/png"/>
  <Override PartName="/ppt/media/image10.png" ContentType="image/png"/>
  <Override PartName="/ppt/media/image101.png" ContentType="image/png"/>
  <Override PartName="/ppt/media/image69.png" ContentType="image/png"/>
  <Override PartName="/ppt/media/image12.png" ContentType="image/png"/>
  <Override PartName="/ppt/media/image103.png" ContentType="image/png"/>
  <Override PartName="/ppt/media/image13.png" ContentType="image/png"/>
  <Override PartName="/ppt/media/image104.png" ContentType="image/png"/>
  <Override PartName="/ppt/media/image14.png" ContentType="image/png"/>
  <Override PartName="/ppt/media/image105.png" ContentType="image/png"/>
  <Override PartName="/ppt/media/image106.png" ContentType="image/png"/>
  <Override PartName="/ppt/media/image15.png" ContentType="image/png"/>
  <Override PartName="/ppt/media/image90.png" ContentType="image/png"/>
  <Override PartName="/ppt/media/image107.png" ContentType="image/png"/>
  <Override PartName="/ppt/media/image16.png" ContentType="image/png"/>
  <Override PartName="/ppt/media/image91.png" ContentType="image/png"/>
  <Override PartName="/ppt/media/image108.png" ContentType="image/png"/>
  <Override PartName="/ppt/media/image17.png" ContentType="image/png"/>
  <Override PartName="/ppt/media/image92.png" ContentType="image/png"/>
  <Override PartName="/ppt/media/image109.png" ContentType="image/png"/>
  <Override PartName="/ppt/media/image18.png" ContentType="image/png"/>
  <Override PartName="/ppt/media/image93.png" ContentType="image/png"/>
  <Override PartName="/ppt/media/image19.png" ContentType="image/png"/>
  <Override PartName="/ppt/media/image94.png" ContentType="image/png"/>
  <Override PartName="/ppt/media/image5.png" ContentType="image/png"/>
  <Override PartName="/ppt/media/image57.png" ContentType="image/png"/>
  <Override PartName="/ppt/media/image20.png" ContentType="image/png"/>
  <Override PartName="/ppt/media/image111.png" ContentType="image/png"/>
  <Override PartName="/ppt/media/image55.png" ContentType="image/png"/>
  <Override PartName="/ppt/media/image3.png" ContentType="image/png"/>
  <Override PartName="/ppt/media/image25.png" ContentType="image/png"/>
  <Override PartName="/ppt/media/image116.png" ContentType="image/png"/>
  <Override PartName="/ppt/media/image26.png" ContentType="image/png"/>
  <Override PartName="/ppt/media/image117.png" ContentType="image/png"/>
  <Override PartName="/ppt/media/image27.png" ContentType="image/png"/>
  <Override PartName="/ppt/media/image118.png" ContentType="image/png"/>
  <Override PartName="/ppt/media/image28.png" ContentType="image/png"/>
  <Override PartName="/ppt/media/image119.png" ContentType="image/png"/>
  <Override PartName="/ppt/media/image29.png" ContentType="image/png"/>
  <Override PartName="/ppt/media/image121.png" ContentType="image/png"/>
  <Override PartName="/ppt/media/image30.png" ContentType="image/png"/>
  <Override PartName="/ppt/media/image89.png" ContentType="image/png"/>
  <Override PartName="/ppt/media/image122.png" ContentType="image/png"/>
  <Override PartName="/ppt/media/image31.png" ContentType="image/png"/>
  <Override PartName="/ppt/media/image123.png" ContentType="image/png"/>
  <Override PartName="/ppt/media/image32.png" ContentType="image/png"/>
  <Override PartName="/ppt/media/image124.png" ContentType="image/png"/>
  <Override PartName="/ppt/media/image33.png" ContentType="image/png"/>
  <Override PartName="/ppt/media/image34.png" ContentType="image/png"/>
  <Override PartName="/ppt/media/image125.png" ContentType="image/png"/>
  <Override PartName="/ppt/media/image35.png" ContentType="image/png"/>
  <Override PartName="/ppt/media/image126.png" ContentType="image/png"/>
  <Override PartName="/ppt/media/image132.png" ContentType="image/png"/>
  <Override PartName="/ppt/media/image41.png" ContentType="image/png"/>
  <Override PartName="/ppt/media/image133.png" ContentType="image/png"/>
  <Override PartName="/ppt/media/image42.png" ContentType="image/png"/>
  <Override PartName="/ppt/media/image134.png" ContentType="image/png"/>
  <Override PartName="/ppt/media/image43.png" ContentType="image/png"/>
  <Override PartName="/ppt/media/image50.png" ContentType="image/png"/>
  <Override PartName="/ppt/media/image60.png" ContentType="image/png"/>
  <Override PartName="/ppt/media/image61.png" ContentType="image/png"/>
  <Override PartName="/ppt/media/image62.png" ContentType="image/png"/>
  <Override PartName="/ppt/media/image63.png" ContentType="image/png"/>
  <Override PartName="/ppt/media/image120.png" ContentType="image/png"/>
  <Override PartName="/ppt/media/image64.png" ContentType="image/png"/>
  <Override PartName="/ppt/media/image65.png" ContentType="image/png"/>
  <Override PartName="/ppt/media/image67.png" ContentType="image/png"/>
  <Override PartName="/ppt/media/image68.png" ContentType="image/png"/>
  <Override PartName="/ppt/media/image78.png" ContentType="image/png"/>
  <Override PartName="/ppt/media/image70.png" ContentType="image/png"/>
  <Override PartName="/ppt/media/image79.png" ContentType="image/png"/>
  <Override PartName="/ppt/media/image44.png" ContentType="image/png"/>
  <Override PartName="/ppt/media/image135.png" ContentType="image/png"/>
  <Override PartName="/ppt/media/image71.png" ContentType="image/png"/>
  <Override PartName="/ppt/media/image45.png" ContentType="image/png"/>
  <Override PartName="/ppt/media/image136.png" ContentType="image/png"/>
  <Override PartName="/ppt/media/image72.png" ContentType="image/png"/>
  <Override PartName="/ppt/media/image46.png" ContentType="image/png"/>
  <Override PartName="/ppt/media/image137.png" ContentType="image/png"/>
  <Override PartName="/ppt/media/image73.png" ContentType="image/png"/>
  <Override PartName="/ppt/media/image130.png" ContentType="image/png"/>
  <Override PartName="/ppt/media/image74.png" ContentType="image/png"/>
  <Override PartName="/ppt/media/image40.png" ContentType="image/png"/>
  <Override PartName="/ppt/media/image131.png" ContentType="image/png"/>
  <Override PartName="/ppt/media/image75.png" ContentType="image/png"/>
  <Override PartName="/ppt/media/image76.png" ContentType="image/png"/>
  <Override PartName="/ppt/media/image48.png" ContentType="image/png"/>
  <Override PartName="/ppt/media/image81.png" ContentType="image/png"/>
  <Override PartName="/ppt/media/image83.png" ContentType="image/png"/>
  <Override PartName="/ppt/media/image84.png" ContentType="image/png"/>
  <Override PartName="/ppt/media/image85.png" ContentType="image/png"/>
  <Override PartName="/ppt/media/image86.png" ContentType="image/png"/>
  <Override PartName="/ppt/media/image88.png" ContentType="image/png"/>
  <Override PartName="/ppt/media/image95.png" ContentType="image/png"/>
  <Override PartName="/ppt/media/image100.png" ContentType="image/png"/>
  <Override PartName="/ppt/media/image97.png" ContentType="image/png"/>
  <Override PartName="/ppt/media/image98.png" ContentType="image/png"/>
  <Override PartName="/ppt/media/image47.png" ContentType="image/png"/>
  <Override PartName="/ppt/media/image80.png" ContentType="image/png"/>
  <Override PartName="/ppt/media/image99.png" ContentType="image/png"/>
  <Override PartName="/ppt/media/image96.png" ContentType="image/png"/>
  <Override PartName="/ppt/media/image66.png" ContentType="image/png"/>
  <Override PartName="/ppt/media/image110.png" ContentType="image/png"/>
  <Override PartName="/ppt/media/image49.png" ContentType="image/png"/>
  <Override PartName="/ppt/media/image82.png" ContentType="image/png"/>
  <Override PartName="/ppt/media/image87.png" ContentType="image/png"/>
  <Override PartName="/ppt/media/image77.png" ContentType="image/png"/>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18288000" cy="10287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8"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0"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5"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6"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1"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3"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5"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46"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51"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52"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56"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8"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59"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2"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3"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5"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6"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7"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0"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1"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3"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4"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8"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3"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4"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 name="PlaceHolder 2"/>
          <p:cNvSpPr>
            <a:spLocks noGrp="1"/>
          </p:cNvSpPr>
          <p:nvPr>
            <p:ph type="body"/>
          </p:nvPr>
        </p:nvSpPr>
        <p:spPr>
          <a:xfrm>
            <a:off x="914400" y="2406960"/>
            <a:ext cx="16458480" cy="59655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9" name="PlaceHolder 2"/>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image" Target="../media/image91.png"/><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png"/><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png"/><Relationship Id="rId3"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 Id="rId3"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116.png"/><Relationship Id="rId2" Type="http://schemas.openxmlformats.org/officeDocument/2006/relationships/image" Target="../media/image117.png"/><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126.png"/><Relationship Id="rId2" Type="http://schemas.openxmlformats.org/officeDocument/2006/relationships/image" Target="../media/image127.png"/><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134.png"/><Relationship Id="rId2" Type="http://schemas.openxmlformats.org/officeDocument/2006/relationships/image" Target="../media/image135.png"/><Relationship Id="rId3" Type="http://schemas.openxmlformats.org/officeDocument/2006/relationships/image" Target="../media/image136.png"/><Relationship Id="rId4"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137.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 name="Picture 2" descr=""/>
          <p:cNvPicPr/>
          <p:nvPr/>
        </p:nvPicPr>
        <p:blipFill>
          <a:blip r:embed="rId1"/>
          <a:stretch/>
        </p:blipFill>
        <p:spPr>
          <a:xfrm>
            <a:off x="0" y="0"/>
            <a:ext cx="18285120" cy="10284120"/>
          </a:xfrm>
          <a:prstGeom prst="rect">
            <a:avLst/>
          </a:prstGeom>
          <a:ln w="0">
            <a:noFill/>
          </a:ln>
        </p:spPr>
      </p:pic>
      <p:grpSp>
        <p:nvGrpSpPr>
          <p:cNvPr id="77" name="Group 3"/>
          <p:cNvGrpSpPr/>
          <p:nvPr/>
        </p:nvGrpSpPr>
        <p:grpSpPr>
          <a:xfrm>
            <a:off x="0" y="0"/>
            <a:ext cx="18273240" cy="10272240"/>
            <a:chOff x="0" y="0"/>
            <a:chExt cx="18273240" cy="10272240"/>
          </a:xfrm>
        </p:grpSpPr>
        <p:sp>
          <p:nvSpPr>
            <p:cNvPr id="78" name="Freeform 4"/>
            <p:cNvSpPr/>
            <p:nvPr/>
          </p:nvSpPr>
          <p:spPr>
            <a:xfrm>
              <a:off x="0" y="0"/>
              <a:ext cx="18273240" cy="10272240"/>
            </a:xfrm>
            <a:custGeom>
              <a:avLst/>
              <a:gdLst/>
              <a:ahLst/>
              <a:rect l="l" t="t" r="r" b="b"/>
              <a:pathLst>
                <a:path w="24368379" h="13700125">
                  <a:moveTo>
                    <a:pt x="0" y="0"/>
                  </a:moveTo>
                  <a:lnTo>
                    <a:pt x="24368379" y="0"/>
                  </a:lnTo>
                  <a:lnTo>
                    <a:pt x="24368379" y="13700125"/>
                  </a:lnTo>
                  <a:lnTo>
                    <a:pt x="0" y="13700125"/>
                  </a:lnTo>
                  <a:close/>
                </a:path>
              </a:pathLst>
            </a:custGeom>
            <a:solidFill>
              <a:srgbClr val="ffffff"/>
            </a:solidFill>
            <a:ln w="0">
              <a:noFill/>
            </a:ln>
          </p:spPr>
          <p:style>
            <a:lnRef idx="0"/>
            <a:fillRef idx="0"/>
            <a:effectRef idx="0"/>
            <a:fontRef idx="minor"/>
          </p:style>
        </p:sp>
      </p:grpSp>
      <p:sp>
        <p:nvSpPr>
          <p:cNvPr id="79" name="Freeform 5"/>
          <p:cNvSpPr/>
          <p:nvPr/>
        </p:nvSpPr>
        <p:spPr>
          <a:xfrm>
            <a:off x="499680" y="2701800"/>
            <a:ext cx="4183920" cy="4183920"/>
          </a:xfrm>
          <a:custGeom>
            <a:avLst/>
            <a:gdLst/>
            <a:ahLst/>
            <a:rect l="l" t="t" r="r" b="b"/>
            <a:pathLst>
              <a:path w="4186620" h="4186620">
                <a:moveTo>
                  <a:pt x="0" y="0"/>
                </a:moveTo>
                <a:lnTo>
                  <a:pt x="4186620" y="0"/>
                </a:lnTo>
                <a:lnTo>
                  <a:pt x="4186620" y="4186620"/>
                </a:lnTo>
                <a:lnTo>
                  <a:pt x="0" y="4186620"/>
                </a:lnTo>
                <a:lnTo>
                  <a:pt x="0" y="0"/>
                </a:lnTo>
                <a:close/>
              </a:path>
            </a:pathLst>
          </a:custGeom>
          <a:blipFill rotWithShape="0">
            <a:blip r:embed="rId2"/>
            <a:srcRect/>
            <a:stretch/>
          </a:blipFill>
          <a:ln w="0">
            <a:noFill/>
          </a:ln>
        </p:spPr>
        <p:style>
          <a:lnRef idx="0"/>
          <a:fillRef idx="0"/>
          <a:effectRef idx="0"/>
          <a:fontRef idx="minor"/>
        </p:style>
      </p:sp>
      <p:grpSp>
        <p:nvGrpSpPr>
          <p:cNvPr id="80" name="Group 6"/>
          <p:cNvGrpSpPr/>
          <p:nvPr/>
        </p:nvGrpSpPr>
        <p:grpSpPr>
          <a:xfrm>
            <a:off x="5231160" y="2212920"/>
            <a:ext cx="13041720" cy="5778720"/>
            <a:chOff x="5231160" y="2212920"/>
            <a:chExt cx="13041720" cy="5778720"/>
          </a:xfrm>
        </p:grpSpPr>
        <p:sp>
          <p:nvSpPr>
            <p:cNvPr id="81" name="Freeform 7"/>
            <p:cNvSpPr/>
            <p:nvPr/>
          </p:nvSpPr>
          <p:spPr>
            <a:xfrm>
              <a:off x="5231160" y="2212920"/>
              <a:ext cx="13041720" cy="5778720"/>
            </a:xfrm>
            <a:custGeom>
              <a:avLst/>
              <a:gdLst/>
              <a:ahLst/>
              <a:rect l="l" t="t" r="r" b="b"/>
              <a:pathLst>
                <a:path w="17393031" h="7709027">
                  <a:moveTo>
                    <a:pt x="0" y="0"/>
                  </a:moveTo>
                  <a:lnTo>
                    <a:pt x="17393031" y="0"/>
                  </a:lnTo>
                  <a:lnTo>
                    <a:pt x="17393031" y="7709027"/>
                  </a:lnTo>
                  <a:lnTo>
                    <a:pt x="0" y="7709027"/>
                  </a:lnTo>
                  <a:close/>
                </a:path>
              </a:pathLst>
            </a:custGeom>
            <a:solidFill>
              <a:srgbClr val="9c0000"/>
            </a:solidFill>
            <a:ln w="0">
              <a:noFill/>
            </a:ln>
          </p:spPr>
          <p:style>
            <a:lnRef idx="0"/>
            <a:fillRef idx="0"/>
            <a:effectRef idx="0"/>
            <a:fontRef idx="minor"/>
          </p:style>
        </p:sp>
      </p:grpSp>
      <p:sp>
        <p:nvSpPr>
          <p:cNvPr id="82" name="Freeform 8"/>
          <p:cNvSpPr/>
          <p:nvPr/>
        </p:nvSpPr>
        <p:spPr>
          <a:xfrm>
            <a:off x="5231160" y="8006760"/>
            <a:ext cx="13042080" cy="561600"/>
          </a:xfrm>
          <a:custGeom>
            <a:avLst/>
            <a:gdLst/>
            <a:ahLst/>
            <a:rect l="l" t="t" r="r" b="b"/>
            <a:pathLst>
              <a:path w="13044780" h="564300">
                <a:moveTo>
                  <a:pt x="0" y="0"/>
                </a:moveTo>
                <a:lnTo>
                  <a:pt x="13044780" y="0"/>
                </a:lnTo>
                <a:lnTo>
                  <a:pt x="13044780" y="564300"/>
                </a:lnTo>
                <a:lnTo>
                  <a:pt x="0" y="564300"/>
                </a:lnTo>
                <a:lnTo>
                  <a:pt x="0" y="0"/>
                </a:lnTo>
                <a:close/>
              </a:path>
            </a:pathLst>
          </a:custGeom>
          <a:blipFill rotWithShape="0">
            <a:blip r:embed="rId3"/>
            <a:srcRect/>
            <a:stretch/>
          </a:blipFill>
          <a:ln w="0">
            <a:noFill/>
          </a:ln>
        </p:spPr>
        <p:style>
          <a:lnRef idx="0"/>
          <a:fillRef idx="0"/>
          <a:effectRef idx="0"/>
          <a:fontRef idx="minor"/>
        </p:style>
      </p:sp>
      <p:sp>
        <p:nvSpPr>
          <p:cNvPr id="83" name="TextBox 9"/>
          <p:cNvSpPr/>
          <p:nvPr/>
        </p:nvSpPr>
        <p:spPr>
          <a:xfrm>
            <a:off x="6068160" y="4361040"/>
            <a:ext cx="11048040" cy="1645560"/>
          </a:xfrm>
          <a:prstGeom prst="rect">
            <a:avLst/>
          </a:prstGeom>
          <a:noFill/>
          <a:ln w="0">
            <a:noFill/>
          </a:ln>
        </p:spPr>
        <p:style>
          <a:lnRef idx="0"/>
          <a:fillRef idx="0"/>
          <a:effectRef idx="0"/>
          <a:fontRef idx="minor"/>
        </p:style>
        <p:txBody>
          <a:bodyPr lIns="0" rIns="0" tIns="0" bIns="0" anchor="t">
            <a:spAutoFit/>
          </a:bodyPr>
          <a:p>
            <a:pPr algn="ctr">
              <a:lnSpc>
                <a:spcPts val="6480"/>
              </a:lnSpc>
              <a:buNone/>
            </a:pPr>
            <a:r>
              <a:rPr b="1" lang="en-US" sz="5400" spc="-1" strike="noStrike">
                <a:solidFill>
                  <a:srgbClr val="ffffff"/>
                </a:solidFill>
                <a:latin typeface="Lato Bold"/>
                <a:ea typeface="DejaVu Sans"/>
              </a:rPr>
              <a:t>Proving Similarity of Triangles and</a:t>
            </a:r>
            <a:endParaRPr b="0" lang="en-PH" sz="5400" spc="-1" strike="noStrike">
              <a:latin typeface="Arial"/>
            </a:endParaRPr>
          </a:p>
          <a:p>
            <a:pPr algn="ctr">
              <a:lnSpc>
                <a:spcPts val="6480"/>
              </a:lnSpc>
              <a:buNone/>
            </a:pPr>
            <a:r>
              <a:rPr b="1" lang="en-US" sz="5400" spc="-1" strike="noStrike">
                <a:solidFill>
                  <a:srgbClr val="ffffff"/>
                </a:solidFill>
                <a:latin typeface="Lato Bold"/>
                <a:ea typeface="DejaVu Sans"/>
              </a:rPr>
              <a:t>Pythagorean Theorem</a:t>
            </a:r>
            <a:endParaRPr b="0" lang="en-PH" sz="5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 descr=""/>
          <p:cNvPicPr/>
          <p:nvPr/>
        </p:nvPicPr>
        <p:blipFill>
          <a:blip r:embed="rId1"/>
          <a:stretch/>
        </p:blipFill>
        <p:spPr>
          <a:xfrm>
            <a:off x="3256560" y="2124000"/>
            <a:ext cx="11774520" cy="3355560"/>
          </a:xfrm>
          <a:prstGeom prst="rect">
            <a:avLst/>
          </a:prstGeom>
          <a:ln w="0">
            <a:noFill/>
          </a:ln>
        </p:spPr>
      </p:pic>
      <p:sp>
        <p:nvSpPr>
          <p:cNvPr id="169" name="Freeform 3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70" name="Group 9"/>
          <p:cNvGrpSpPr/>
          <p:nvPr/>
        </p:nvGrpSpPr>
        <p:grpSpPr>
          <a:xfrm>
            <a:off x="16303320" y="0"/>
            <a:ext cx="1441080" cy="1441080"/>
            <a:chOff x="16303320" y="0"/>
            <a:chExt cx="1441080" cy="1441080"/>
          </a:xfrm>
        </p:grpSpPr>
        <p:sp>
          <p:nvSpPr>
            <p:cNvPr id="171" name="Freeform 3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72" name="Freeform 3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73" name="TextBox 31"/>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174" name="TextBox 32"/>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75" name="TextBox 33"/>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76" name="TextBox 34"/>
          <p:cNvSpPr/>
          <p:nvPr/>
        </p:nvSpPr>
        <p:spPr>
          <a:xfrm>
            <a:off x="453240" y="720000"/>
            <a:ext cx="17381160" cy="13712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2:</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Determine whether the triangles are similar. If so, write a similarity statement.</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Explain your answer.</a:t>
            </a:r>
            <a:endParaRPr b="0" lang="en-PH" sz="2000" spc="-1" strike="noStrike">
              <a:latin typeface="Arial"/>
            </a:endParaRPr>
          </a:p>
        </p:txBody>
      </p:sp>
    </p:spTree>
  </p:cSld>
  <p:transition>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 descr=""/>
          <p:cNvPicPr/>
          <p:nvPr/>
        </p:nvPicPr>
        <p:blipFill>
          <a:blip r:embed="rId1"/>
          <a:stretch/>
        </p:blipFill>
        <p:spPr>
          <a:xfrm>
            <a:off x="3256560" y="2124000"/>
            <a:ext cx="11774520" cy="3355560"/>
          </a:xfrm>
          <a:prstGeom prst="rect">
            <a:avLst/>
          </a:prstGeom>
          <a:ln w="0">
            <a:noFill/>
          </a:ln>
        </p:spPr>
      </p:pic>
      <p:sp>
        <p:nvSpPr>
          <p:cNvPr id="178" name="Freeform 36"/>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79" name="Group 11"/>
          <p:cNvGrpSpPr/>
          <p:nvPr/>
        </p:nvGrpSpPr>
        <p:grpSpPr>
          <a:xfrm>
            <a:off x="16303320" y="0"/>
            <a:ext cx="1441080" cy="1441080"/>
            <a:chOff x="16303320" y="0"/>
            <a:chExt cx="1441080" cy="1441080"/>
          </a:xfrm>
        </p:grpSpPr>
        <p:sp>
          <p:nvSpPr>
            <p:cNvPr id="180" name="Freeform 37"/>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81" name="Freeform 38"/>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82" name="TextBox 39"/>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KEY</a:t>
            </a:r>
            <a:endParaRPr b="0" lang="en-PH" sz="3000" spc="-1" strike="noStrike">
              <a:latin typeface="Arial"/>
            </a:endParaRPr>
          </a:p>
        </p:txBody>
      </p:sp>
      <p:sp>
        <p:nvSpPr>
          <p:cNvPr id="183" name="TextBox 40"/>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84" name="TextBox 41"/>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85" name="TextBox 42"/>
          <p:cNvSpPr/>
          <p:nvPr/>
        </p:nvSpPr>
        <p:spPr>
          <a:xfrm>
            <a:off x="453240" y="720000"/>
            <a:ext cx="17381160" cy="13712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2:</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Determine whether the triangles are similar. If so, write a similarity statement.</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Explain your answer.</a:t>
            </a:r>
            <a:endParaRPr b="0" lang="en-PH" sz="2000" spc="-1" strike="noStrike">
              <a:latin typeface="Arial"/>
            </a:endParaRPr>
          </a:p>
        </p:txBody>
      </p:sp>
      <p:sp>
        <p:nvSpPr>
          <p:cNvPr id="186" name=""/>
          <p:cNvSpPr/>
          <p:nvPr/>
        </p:nvSpPr>
        <p:spPr>
          <a:xfrm>
            <a:off x="4374000" y="5544000"/>
            <a:ext cx="9539640" cy="13341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rPr>
              <a:t>ANSWER:</a:t>
            </a:r>
            <a:endParaRPr b="0" lang="en-PH" sz="2000" spc="-1" strike="noStrike">
              <a:latin typeface="Arial"/>
            </a:endParaRPr>
          </a:p>
          <a:p>
            <a:pPr algn="ctr">
              <a:lnSpc>
                <a:spcPct val="100000"/>
              </a:lnSpc>
              <a:buNone/>
            </a:pPr>
            <a:r>
              <a:rPr b="1" lang="en-PH" sz="2000" spc="-1" strike="noStrike">
                <a:latin typeface="Montserrat"/>
              </a:rPr>
              <a:t>Checkpoint 2: </a:t>
            </a:r>
            <a:endParaRPr b="0" lang="en-PH" sz="2000" spc="-1" strike="noStrike">
              <a:latin typeface="Arial"/>
            </a:endParaRPr>
          </a:p>
          <a:p>
            <a:pPr algn="ctr">
              <a:lnSpc>
                <a:spcPct val="100000"/>
              </a:lnSpc>
              <a:buNone/>
            </a:pPr>
            <a:endParaRPr b="0" lang="en-PH" sz="2000" spc="-1" strike="noStrike">
              <a:latin typeface="Arial"/>
            </a:endParaRPr>
          </a:p>
          <a:p>
            <a:pPr algn="ctr">
              <a:lnSpc>
                <a:spcPct val="100000"/>
              </a:lnSpc>
              <a:buNone/>
            </a:pPr>
            <a:r>
              <a:rPr b="0" lang="en-PH" sz="2000" spc="-1" strike="noStrike">
                <a:latin typeface="Montserrat"/>
                <a:ea typeface="Montserrat"/>
              </a:rPr>
              <a:t>ΔRAL ~ΔMIS </a:t>
            </a:r>
            <a:r>
              <a:rPr b="0" lang="en-PH" sz="2000" spc="-1" strike="noStrike">
                <a:latin typeface="Montserrat"/>
                <a:ea typeface="çéþ"/>
              </a:rPr>
              <a:t>by AAA-Similarity Postulate</a:t>
            </a:r>
            <a:endParaRPr b="0" lang="en-PH" sz="2000" spc="-1" strike="noStrike">
              <a:latin typeface="Arial"/>
            </a:endParaRPr>
          </a:p>
        </p:txBody>
      </p:sp>
    </p:spTree>
  </p:cSld>
  <p:transition>
    <p:fad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7" name="" descr=""/>
          <p:cNvPicPr/>
          <p:nvPr/>
        </p:nvPicPr>
        <p:blipFill>
          <a:blip r:embed="rId1"/>
          <a:stretch/>
        </p:blipFill>
        <p:spPr>
          <a:xfrm>
            <a:off x="1764000" y="4788000"/>
            <a:ext cx="1403640" cy="777240"/>
          </a:xfrm>
          <a:prstGeom prst="rect">
            <a:avLst/>
          </a:prstGeom>
          <a:ln w="0">
            <a:noFill/>
          </a:ln>
        </p:spPr>
      </p:pic>
      <p:sp>
        <p:nvSpPr>
          <p:cNvPr id="188" name="Freeform 39"/>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89" name="Group 12"/>
          <p:cNvGrpSpPr/>
          <p:nvPr/>
        </p:nvGrpSpPr>
        <p:grpSpPr>
          <a:xfrm>
            <a:off x="16303320" y="0"/>
            <a:ext cx="1441080" cy="1441080"/>
            <a:chOff x="16303320" y="0"/>
            <a:chExt cx="1441080" cy="1441080"/>
          </a:xfrm>
        </p:grpSpPr>
        <p:sp>
          <p:nvSpPr>
            <p:cNvPr id="190" name="Freeform 40"/>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91" name="Freeform 41"/>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92" name="TextBox 43"/>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93" name="TextBox 44"/>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94" name="TextBox 45"/>
          <p:cNvSpPr/>
          <p:nvPr/>
        </p:nvSpPr>
        <p:spPr>
          <a:xfrm>
            <a:off x="258840" y="1080000"/>
            <a:ext cx="17380440" cy="4568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Example 3:</a:t>
            </a:r>
            <a:endParaRPr b="0" lang="en-PH" sz="2000" spc="-1" strike="noStrike">
              <a:latin typeface="Arial"/>
            </a:endParaRPr>
          </a:p>
        </p:txBody>
      </p:sp>
      <p:sp>
        <p:nvSpPr>
          <p:cNvPr id="195" name="Freeform 42"/>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196" name="TextBox 46"/>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197" name=""/>
          <p:cNvSpPr/>
          <p:nvPr/>
        </p:nvSpPr>
        <p:spPr>
          <a:xfrm>
            <a:off x="3813480" y="1548000"/>
            <a:ext cx="1066032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solidFill>
                  <a:srgbClr val="000000"/>
                </a:solidFill>
                <a:latin typeface="Montserrat"/>
                <a:ea typeface="DejaVu Sans"/>
              </a:rPr>
              <a:t>Identify the similar triangles in each figure. Explain your answer.</a:t>
            </a:r>
            <a:endParaRPr b="0" lang="en-PH" sz="2000" spc="-1" strike="noStrike">
              <a:latin typeface="Arial"/>
            </a:endParaRPr>
          </a:p>
        </p:txBody>
      </p:sp>
      <p:sp>
        <p:nvSpPr>
          <p:cNvPr id="198" name=""/>
          <p:cNvSpPr/>
          <p:nvPr/>
        </p:nvSpPr>
        <p:spPr>
          <a:xfrm>
            <a:off x="2991240" y="2267640"/>
            <a:ext cx="12305520" cy="1512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ea typeface="çéþ"/>
              </a:rPr>
              <a:t>Consider the given fi gure where RI ||NO, RI = 6, RB = 3x + 4,ON = 12, and OB = x +18</a:t>
            </a:r>
            <a:endParaRPr b="0" lang="en-PH" sz="2000" spc="-1" strike="noStrike">
              <a:latin typeface="Arial"/>
            </a:endParaRPr>
          </a:p>
          <a:p>
            <a:pPr algn="ctr">
              <a:lnSpc>
                <a:spcPct val="100000"/>
              </a:lnSpc>
              <a:buNone/>
            </a:pPr>
            <a:r>
              <a:rPr b="0" lang="en-PH" sz="2000" spc="-1" strike="noStrike">
                <a:latin typeface="Montserrat"/>
                <a:ea typeface="çéþ"/>
              </a:rPr>
              <a:t>RI ||NO, RI = 6, RB = 3x + 4,ON = 12, and OB = x +18 .</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çéþ"/>
              </a:rPr>
              <a:t>Find: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a. </a:t>
            </a:r>
            <a:r>
              <a:rPr b="0" lang="en-PH" sz="2000" spc="-1" strike="noStrike">
                <a:latin typeface="Montserrat"/>
                <a:ea typeface="çéþ"/>
              </a:rPr>
              <a:t>	</a:t>
            </a:r>
            <a:r>
              <a:rPr b="0" lang="en-PH" sz="2000" spc="-1" strike="noStrike">
                <a:latin typeface="Montserrat"/>
                <a:ea typeface="çéþ"/>
              </a:rPr>
              <a:t>RB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b. </a:t>
            </a:r>
            <a:r>
              <a:rPr b="0" lang="en-PH" sz="2000" spc="-1" strike="noStrike">
                <a:latin typeface="Montserrat"/>
                <a:ea typeface="çéþ"/>
              </a:rPr>
              <a:t>	</a:t>
            </a:r>
            <a:r>
              <a:rPr b="0" lang="en-PH" sz="2000" spc="-1" strike="noStrike">
                <a:latin typeface="Montserrat"/>
                <a:ea typeface="çéþ"/>
              </a:rPr>
              <a:t>OB</a:t>
            </a:r>
            <a:endParaRPr b="0" lang="en-PH" sz="2000" spc="-1" strike="noStrike">
              <a:latin typeface="Arial"/>
            </a:endParaRPr>
          </a:p>
        </p:txBody>
      </p:sp>
      <p:sp>
        <p:nvSpPr>
          <p:cNvPr id="199" name=""/>
          <p:cNvSpPr/>
          <p:nvPr/>
        </p:nvSpPr>
        <p:spPr>
          <a:xfrm>
            <a:off x="415800" y="3960000"/>
            <a:ext cx="17456400" cy="4133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ea typeface="çéþ"/>
              </a:rPr>
              <a:t>Solution:</a:t>
            </a:r>
            <a:endParaRPr b="0" lang="en-PH" sz="2000" spc="-1" strike="noStrike">
              <a:latin typeface="Arial"/>
            </a:endParaRPr>
          </a:p>
          <a:p>
            <a:pPr>
              <a:lnSpc>
                <a:spcPct val="150000"/>
              </a:lnSpc>
              <a:buNone/>
            </a:pPr>
            <a:r>
              <a:rPr b="0" lang="en-PH" sz="2000" spc="-1" strike="noStrike">
                <a:latin typeface="Montserrat"/>
                <a:ea typeface="çéþ"/>
              </a:rPr>
              <a:t>	</a:t>
            </a:r>
            <a:r>
              <a:rPr b="0" lang="en-PH" sz="2000" spc="-1" strike="noStrike">
                <a:latin typeface="Montserrat"/>
                <a:ea typeface="çéþ"/>
              </a:rPr>
              <a:t>Since RI ||NO , ∠I ≅ ∠N, and ∠R ≅ ∠O because of PAIC Theorem. By AA Similarity Theorem, ΔRIB ~ ΔONB. By the definition of similar</a:t>
            </a:r>
            <a:endParaRPr b="0" lang="en-PH" sz="2000" spc="-1" strike="noStrike">
              <a:latin typeface="Arial"/>
            </a:endParaRPr>
          </a:p>
          <a:p>
            <a:pPr>
              <a:lnSpc>
                <a:spcPct val="150000"/>
              </a:lnSpc>
              <a:buNone/>
            </a:pPr>
            <a:r>
              <a:rPr b="0" lang="en-PH" sz="2000" spc="-1" strike="noStrike">
                <a:latin typeface="Montserrat"/>
                <a:ea typeface="çéþ"/>
              </a:rPr>
              <a:t>Polygons,</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This means that</a:t>
            </a:r>
            <a:endParaRPr b="0" lang="en-PH" sz="2000" spc="-1" strike="noStrike">
              <a:latin typeface="Arial"/>
            </a:endParaRPr>
          </a:p>
          <a:p>
            <a:pPr>
              <a:lnSpc>
                <a:spcPct val="150000"/>
              </a:lnSpc>
              <a:buNone/>
            </a:pPr>
            <a:endParaRPr b="0" lang="en-PH" sz="2000" spc="-1" strike="noStrike">
              <a:latin typeface="Arial"/>
            </a:endParaRPr>
          </a:p>
          <a:p>
            <a:pPr algn="ctr">
              <a:lnSpc>
                <a:spcPct val="150000"/>
              </a:lnSpc>
              <a:buNone/>
            </a:pPr>
            <a:r>
              <a:rPr b="0" lang="en-PH" sz="2000" spc="-1" strike="noStrike">
                <a:latin typeface="Montserrat"/>
                <a:ea typeface="çéþ"/>
              </a:rPr>
              <a:t>Solving step by step:</a:t>
            </a:r>
            <a:endParaRPr b="0" lang="en-PH" sz="2000" spc="-1" strike="noStrike">
              <a:latin typeface="Arial"/>
            </a:endParaRPr>
          </a:p>
          <a:p>
            <a:pPr>
              <a:lnSpc>
                <a:spcPct val="150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6x + 108 </a:t>
            </a:r>
            <a:r>
              <a:rPr b="0" lang="en-PH" sz="2000" spc="-1" strike="noStrike">
                <a:latin typeface="Montserrat"/>
                <a:ea typeface="çéþ"/>
              </a:rPr>
              <a:t>	</a:t>
            </a:r>
            <a:r>
              <a:rPr b="0" lang="en-PH" sz="2000" spc="-1" strike="noStrike">
                <a:latin typeface="Montserrat"/>
                <a:ea typeface="çéþ"/>
              </a:rPr>
              <a:t>= 36x + 48</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Distributive property:</a:t>
            </a:r>
            <a:endParaRPr b="0" lang="en-PH" sz="2000" spc="-1" strike="noStrike">
              <a:latin typeface="Arial"/>
            </a:endParaRPr>
          </a:p>
          <a:p>
            <a:pPr>
              <a:lnSpc>
                <a:spcPct val="150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108</a:t>
            </a:r>
            <a:r>
              <a:rPr b="0" lang="en-PH" sz="2000" spc="-1" strike="noStrike">
                <a:latin typeface="Montserrat"/>
                <a:ea typeface="çéþ"/>
              </a:rPr>
              <a:t>	</a:t>
            </a:r>
            <a:r>
              <a:rPr b="0" lang="en-PH" sz="2000" spc="-1" strike="noStrike">
                <a:latin typeface="Montserrat"/>
                <a:ea typeface="çéþ"/>
              </a:rPr>
              <a:t>= 30x + 48</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Subtract 6x from both sides</a:t>
            </a:r>
            <a:endParaRPr b="0" lang="en-PH" sz="2000" spc="-1" strike="noStrike">
              <a:latin typeface="Arial"/>
            </a:endParaRPr>
          </a:p>
          <a:p>
            <a:pPr>
              <a:lnSpc>
                <a:spcPct val="150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60 </a:t>
            </a:r>
            <a:r>
              <a:rPr b="0" lang="en-PH" sz="2000" spc="-1" strike="noStrike">
                <a:latin typeface="Montserrat"/>
                <a:ea typeface="çéþ"/>
              </a:rPr>
              <a:t>	</a:t>
            </a:r>
            <a:r>
              <a:rPr b="0" lang="en-PH" sz="2000" spc="-1" strike="noStrike">
                <a:latin typeface="Montserrat"/>
                <a:ea typeface="çéþ"/>
              </a:rPr>
              <a:t>= 30x</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Subtract 48 from both sides:</a:t>
            </a:r>
            <a:endParaRPr b="0" lang="en-PH" sz="2000" spc="-1" strike="noStrike">
              <a:latin typeface="Arial"/>
            </a:endParaRPr>
          </a:p>
          <a:p>
            <a:pPr>
              <a:lnSpc>
                <a:spcPct val="150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X </a:t>
            </a:r>
            <a:r>
              <a:rPr b="0" lang="en-PH" sz="2000" spc="-1" strike="noStrike">
                <a:latin typeface="Montserrat"/>
                <a:ea typeface="çéþ"/>
              </a:rPr>
              <a:t>	</a:t>
            </a:r>
            <a:r>
              <a:rPr b="0" lang="en-PH" sz="2000" spc="-1" strike="noStrike">
                <a:latin typeface="Montserrat"/>
                <a:ea typeface="çéþ"/>
              </a:rPr>
              <a:t>= 2</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Divide both sides by 30:</a:t>
            </a:r>
            <a:r>
              <a:rPr b="0" lang="en-PH" sz="2000" spc="-1" strike="noStrike">
                <a:latin typeface="Montserrat"/>
                <a:ea typeface="çéþ"/>
              </a:rPr>
              <a:t>	</a:t>
            </a:r>
            <a:r>
              <a:rPr b="0" lang="en-PH" sz="2000" spc="-1" strike="noStrike">
                <a:latin typeface="Montserrat"/>
                <a:ea typeface="çéþ"/>
              </a:rPr>
              <a:t>	</a:t>
            </a:r>
            <a:endParaRPr b="0" lang="en-PH" sz="2000" spc="-1" strike="noStrike">
              <a:latin typeface="Arial"/>
            </a:endParaRPr>
          </a:p>
        </p:txBody>
      </p:sp>
      <p:pic>
        <p:nvPicPr>
          <p:cNvPr id="200" name="" descr=""/>
          <p:cNvPicPr/>
          <p:nvPr/>
        </p:nvPicPr>
        <p:blipFill>
          <a:blip r:embed="rId5"/>
          <a:stretch/>
        </p:blipFill>
        <p:spPr>
          <a:xfrm>
            <a:off x="8235360" y="5148000"/>
            <a:ext cx="1816920" cy="835560"/>
          </a:xfrm>
          <a:prstGeom prst="rect">
            <a:avLst/>
          </a:prstGeom>
          <a:ln w="0">
            <a:noFill/>
          </a:ln>
        </p:spPr>
      </p:pic>
      <p:sp>
        <p:nvSpPr>
          <p:cNvPr id="201" name=""/>
          <p:cNvSpPr/>
          <p:nvPr/>
        </p:nvSpPr>
        <p:spPr>
          <a:xfrm>
            <a:off x="5409720" y="8460000"/>
            <a:ext cx="7468560" cy="903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a.</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RB = 3x + 4 = 3(2) + 4 or 10</a:t>
            </a:r>
            <a:endParaRPr b="0" lang="en-PH" sz="2000" spc="-1" strike="noStrike">
              <a:latin typeface="Arial"/>
            </a:endParaRPr>
          </a:p>
          <a:p>
            <a:pPr>
              <a:lnSpc>
                <a:spcPct val="100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b.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OB = x + 18 = 2 + 18 or 20</a:t>
            </a:r>
            <a:endParaRPr b="0" lang="en-PH" sz="2000" spc="-1" strike="noStrike">
              <a:latin typeface="Arial"/>
            </a:endParaRPr>
          </a:p>
        </p:txBody>
      </p:sp>
    </p:spTree>
  </p:cSld>
  <p:transition>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2" name="" descr=""/>
          <p:cNvPicPr/>
          <p:nvPr/>
        </p:nvPicPr>
        <p:blipFill>
          <a:blip r:embed="rId1"/>
          <a:stretch/>
        </p:blipFill>
        <p:spPr>
          <a:xfrm>
            <a:off x="7471440" y="2088000"/>
            <a:ext cx="3344760" cy="2452680"/>
          </a:xfrm>
          <a:prstGeom prst="rect">
            <a:avLst/>
          </a:prstGeom>
          <a:ln w="0">
            <a:noFill/>
          </a:ln>
        </p:spPr>
      </p:pic>
      <p:sp>
        <p:nvSpPr>
          <p:cNvPr id="203" name="Freeform 43"/>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04" name="Group 13"/>
          <p:cNvGrpSpPr/>
          <p:nvPr/>
        </p:nvGrpSpPr>
        <p:grpSpPr>
          <a:xfrm>
            <a:off x="16303320" y="0"/>
            <a:ext cx="1441080" cy="1441080"/>
            <a:chOff x="16303320" y="0"/>
            <a:chExt cx="1441080" cy="1441080"/>
          </a:xfrm>
        </p:grpSpPr>
        <p:sp>
          <p:nvSpPr>
            <p:cNvPr id="205" name="Freeform 4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06" name="Freeform 4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07" name="TextBox 47"/>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208" name="TextBox 4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09" name="TextBox 4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10" name="TextBox 50"/>
          <p:cNvSpPr/>
          <p:nvPr/>
        </p:nvSpPr>
        <p:spPr>
          <a:xfrm>
            <a:off x="453240" y="720000"/>
            <a:ext cx="17381160" cy="13712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3:</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Consider the figure on the right where RI ||NO ,</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RI = 8, RB = 2x + 1, ON = 24, and OB = 5x + 5.</a:t>
            </a:r>
            <a:endParaRPr b="0" lang="en-PH" sz="2000" spc="-1" strike="noStrike">
              <a:latin typeface="Arial"/>
            </a:endParaRPr>
          </a:p>
        </p:txBody>
      </p:sp>
    </p:spTree>
  </p:cSld>
  <p:transition>
    <p:fad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 name="" descr=""/>
          <p:cNvPicPr/>
          <p:nvPr/>
        </p:nvPicPr>
        <p:blipFill>
          <a:blip r:embed="rId1"/>
          <a:stretch/>
        </p:blipFill>
        <p:spPr>
          <a:xfrm>
            <a:off x="7471440" y="2088000"/>
            <a:ext cx="3344760" cy="2452680"/>
          </a:xfrm>
          <a:prstGeom prst="rect">
            <a:avLst/>
          </a:prstGeom>
          <a:ln w="0">
            <a:noFill/>
          </a:ln>
        </p:spPr>
      </p:pic>
      <p:sp>
        <p:nvSpPr>
          <p:cNvPr id="212" name="Freeform 58"/>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13" name="Group 17"/>
          <p:cNvGrpSpPr/>
          <p:nvPr/>
        </p:nvGrpSpPr>
        <p:grpSpPr>
          <a:xfrm>
            <a:off x="16303320" y="0"/>
            <a:ext cx="1441080" cy="1441080"/>
            <a:chOff x="16303320" y="0"/>
            <a:chExt cx="1441080" cy="1441080"/>
          </a:xfrm>
        </p:grpSpPr>
        <p:sp>
          <p:nvSpPr>
            <p:cNvPr id="214" name="Freeform 59"/>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15" name="Freeform 60"/>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16" name="TextBox 61"/>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KEY</a:t>
            </a:r>
            <a:endParaRPr b="0" lang="en-PH" sz="3000" spc="-1" strike="noStrike">
              <a:latin typeface="Arial"/>
            </a:endParaRPr>
          </a:p>
        </p:txBody>
      </p:sp>
      <p:sp>
        <p:nvSpPr>
          <p:cNvPr id="217" name="TextBox 62"/>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18" name="TextBox 63"/>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19" name="TextBox 64"/>
          <p:cNvSpPr/>
          <p:nvPr/>
        </p:nvSpPr>
        <p:spPr>
          <a:xfrm>
            <a:off x="453240" y="720000"/>
            <a:ext cx="17381160" cy="13712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3:</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Consider the figure on the right where RI ||NO ,</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RI = 8, RB = 2x + 1, ON = 24, and OB = 5x + 5.</a:t>
            </a:r>
            <a:endParaRPr b="0" lang="en-PH" sz="2000" spc="-1" strike="noStrike">
              <a:latin typeface="Arial"/>
            </a:endParaRPr>
          </a:p>
        </p:txBody>
      </p:sp>
      <p:sp>
        <p:nvSpPr>
          <p:cNvPr id="220" name=""/>
          <p:cNvSpPr/>
          <p:nvPr/>
        </p:nvSpPr>
        <p:spPr>
          <a:xfrm>
            <a:off x="4374000" y="5004000"/>
            <a:ext cx="9539640" cy="13341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rPr>
              <a:t>ANSWER:</a:t>
            </a:r>
            <a:endParaRPr b="0" lang="en-PH" sz="2000" spc="-1" strike="noStrike">
              <a:latin typeface="Arial"/>
            </a:endParaRPr>
          </a:p>
          <a:p>
            <a:pPr algn="ctr">
              <a:lnSpc>
                <a:spcPct val="100000"/>
              </a:lnSpc>
              <a:buNone/>
            </a:pPr>
            <a:r>
              <a:rPr b="1" lang="en-PH" sz="2000" spc="-1" strike="noStrike">
                <a:latin typeface="Montserrat"/>
              </a:rPr>
              <a:t>Checkpoint 3: </a:t>
            </a:r>
            <a:endParaRPr b="0" lang="en-PH" sz="2000" spc="-1" strike="noStrike">
              <a:latin typeface="Arial"/>
            </a:endParaRPr>
          </a:p>
          <a:p>
            <a:pPr algn="ctr">
              <a:lnSpc>
                <a:spcPct val="100000"/>
              </a:lnSpc>
              <a:buNone/>
            </a:pPr>
            <a:endParaRPr b="0" lang="en-PH" sz="2000" spc="-1" strike="noStrike">
              <a:latin typeface="Arial"/>
            </a:endParaRPr>
          </a:p>
          <a:p>
            <a:pPr algn="ctr">
              <a:lnSpc>
                <a:spcPct val="100000"/>
              </a:lnSpc>
              <a:buNone/>
            </a:pPr>
            <a:r>
              <a:rPr b="0" lang="en-PH" sz="2000" spc="-1" strike="noStrike">
                <a:latin typeface="Montserrat"/>
              </a:rPr>
              <a:t>RB = 5, OB = 15</a:t>
            </a:r>
            <a:endParaRPr b="0" lang="en-PH" sz="2000" spc="-1" strike="noStrike">
              <a:latin typeface="Arial"/>
            </a:endParaRPr>
          </a:p>
        </p:txBody>
      </p:sp>
    </p:spTree>
  </p:cSld>
  <p:transition>
    <p:fade/>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1" name="" descr=""/>
          <p:cNvPicPr/>
          <p:nvPr/>
        </p:nvPicPr>
        <p:blipFill>
          <a:blip r:embed="rId1"/>
          <a:stretch/>
        </p:blipFill>
        <p:spPr>
          <a:xfrm>
            <a:off x="9334080" y="1188000"/>
            <a:ext cx="8845560" cy="7392960"/>
          </a:xfrm>
          <a:prstGeom prst="rect">
            <a:avLst/>
          </a:prstGeom>
          <a:ln w="0">
            <a:noFill/>
          </a:ln>
        </p:spPr>
      </p:pic>
      <p:pic>
        <p:nvPicPr>
          <p:cNvPr id="222" name="" descr=""/>
          <p:cNvPicPr/>
          <p:nvPr/>
        </p:nvPicPr>
        <p:blipFill>
          <a:blip r:embed="rId2"/>
          <a:stretch/>
        </p:blipFill>
        <p:spPr>
          <a:xfrm>
            <a:off x="4206960" y="7920000"/>
            <a:ext cx="5477040" cy="1439640"/>
          </a:xfrm>
          <a:prstGeom prst="rect">
            <a:avLst/>
          </a:prstGeom>
          <a:ln w="0">
            <a:noFill/>
          </a:ln>
        </p:spPr>
      </p:pic>
      <p:sp>
        <p:nvSpPr>
          <p:cNvPr id="223" name="Freeform 46"/>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224" name="Group 14"/>
          <p:cNvGrpSpPr/>
          <p:nvPr/>
        </p:nvGrpSpPr>
        <p:grpSpPr>
          <a:xfrm>
            <a:off x="16303320" y="0"/>
            <a:ext cx="1441080" cy="1441080"/>
            <a:chOff x="16303320" y="0"/>
            <a:chExt cx="1441080" cy="1441080"/>
          </a:xfrm>
        </p:grpSpPr>
        <p:sp>
          <p:nvSpPr>
            <p:cNvPr id="225" name="Freeform 47"/>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26" name="Freeform 48"/>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227" name="TextBox 5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28" name="TextBox 5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29" name="Freeform 49"/>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230" name="TextBox 54"/>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231" name=""/>
          <p:cNvSpPr/>
          <p:nvPr/>
        </p:nvSpPr>
        <p:spPr>
          <a:xfrm>
            <a:off x="291240" y="1080000"/>
            <a:ext cx="9248400" cy="151992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2000" spc="-1" strike="noStrike">
                <a:latin typeface="Montserrat"/>
                <a:ea typeface="çéþ"/>
              </a:rPr>
              <a:t>	</a:t>
            </a:r>
            <a:r>
              <a:rPr b="0" lang="en-PH" sz="2000" spc="-1" strike="noStrike">
                <a:latin typeface="Montserrat"/>
                <a:ea typeface="çéþ"/>
              </a:rPr>
              <a:t>At this point, you should have noticed that the AAA Similarity Postulate and the AA Similarity Theorem were used to prove that two triangles are similar. Other ways of proving similar triangles are given by the SAS Similarity Theorem and SSS Similarity Theorem.</a:t>
            </a:r>
            <a:endParaRPr b="0" lang="en-PH" sz="2000" spc="-1" strike="noStrike">
              <a:latin typeface="Arial"/>
            </a:endParaRPr>
          </a:p>
        </p:txBody>
      </p:sp>
      <p:pic>
        <p:nvPicPr>
          <p:cNvPr id="232" name="" descr=""/>
          <p:cNvPicPr/>
          <p:nvPr/>
        </p:nvPicPr>
        <p:blipFill>
          <a:blip r:embed="rId6"/>
          <a:stretch/>
        </p:blipFill>
        <p:spPr>
          <a:xfrm>
            <a:off x="540000" y="2664000"/>
            <a:ext cx="8459640" cy="3251520"/>
          </a:xfrm>
          <a:prstGeom prst="rect">
            <a:avLst/>
          </a:prstGeom>
          <a:ln w="0">
            <a:noFill/>
          </a:ln>
        </p:spPr>
      </p:pic>
      <p:sp>
        <p:nvSpPr>
          <p:cNvPr id="233" name=""/>
          <p:cNvSpPr/>
          <p:nvPr/>
        </p:nvSpPr>
        <p:spPr>
          <a:xfrm>
            <a:off x="720000" y="6336000"/>
            <a:ext cx="8279640" cy="2267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ea typeface="çéþ"/>
              </a:rPr>
              <a:t>	</a:t>
            </a:r>
            <a:r>
              <a:rPr b="0" lang="en-PH" sz="2000" spc="-1" strike="noStrike">
                <a:latin typeface="Montserrat"/>
                <a:ea typeface="çéþ"/>
              </a:rPr>
              <a:t>To verify the SAS Similarity Theorem, consider the following two-column proof.</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çéþ"/>
              </a:rPr>
              <a:t>Given: </a:t>
            </a:r>
            <a:endParaRPr b="0" lang="en-PH" sz="2000" spc="-1" strike="noStrike">
              <a:latin typeface="Arial"/>
            </a:endParaRPr>
          </a:p>
          <a:p>
            <a:pPr>
              <a:lnSpc>
                <a:spcPct val="100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AB/DE = AC/DF and ∠A ≅ ∠D</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çéþ"/>
              </a:rPr>
              <a:t>Prove: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ΔABC ∼ ΔDEF</a:t>
            </a:r>
            <a:endParaRPr b="0" lang="en-PH" sz="2000" spc="-1" strike="noStrike">
              <a:latin typeface="Arial"/>
            </a:endParaRPr>
          </a:p>
        </p:txBody>
      </p:sp>
      <p:pic>
        <p:nvPicPr>
          <p:cNvPr id="234" name="" descr=""/>
          <p:cNvPicPr/>
          <p:nvPr/>
        </p:nvPicPr>
        <p:blipFill>
          <a:blip r:embed="rId7"/>
          <a:stretch/>
        </p:blipFill>
        <p:spPr>
          <a:xfrm>
            <a:off x="9293040" y="1188000"/>
            <a:ext cx="8845560" cy="7392960"/>
          </a:xfrm>
          <a:prstGeom prst="rect">
            <a:avLst/>
          </a:prstGeom>
          <a:ln w="0">
            <a:noFill/>
          </a:ln>
        </p:spPr>
      </p:pic>
    </p:spTree>
  </p:cSld>
  <p:transition>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5" name="" descr=""/>
          <p:cNvPicPr/>
          <p:nvPr/>
        </p:nvPicPr>
        <p:blipFill>
          <a:blip r:embed="rId1"/>
          <a:stretch/>
        </p:blipFill>
        <p:spPr>
          <a:xfrm>
            <a:off x="9201240" y="1260000"/>
            <a:ext cx="8993160" cy="7559640"/>
          </a:xfrm>
          <a:prstGeom prst="rect">
            <a:avLst/>
          </a:prstGeom>
          <a:ln w="0">
            <a:noFill/>
          </a:ln>
        </p:spPr>
      </p:pic>
      <p:pic>
        <p:nvPicPr>
          <p:cNvPr id="236" name="" descr=""/>
          <p:cNvPicPr/>
          <p:nvPr/>
        </p:nvPicPr>
        <p:blipFill>
          <a:blip r:embed="rId2"/>
          <a:stretch/>
        </p:blipFill>
        <p:spPr>
          <a:xfrm>
            <a:off x="389880" y="6624000"/>
            <a:ext cx="8609760" cy="2319840"/>
          </a:xfrm>
          <a:prstGeom prst="rect">
            <a:avLst/>
          </a:prstGeom>
          <a:ln w="0">
            <a:noFill/>
          </a:ln>
        </p:spPr>
      </p:pic>
      <p:sp>
        <p:nvSpPr>
          <p:cNvPr id="237" name="Freeform 5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238" name="Group 15"/>
          <p:cNvGrpSpPr/>
          <p:nvPr/>
        </p:nvGrpSpPr>
        <p:grpSpPr>
          <a:xfrm>
            <a:off x="16303320" y="0"/>
            <a:ext cx="1441080" cy="1441080"/>
            <a:chOff x="16303320" y="0"/>
            <a:chExt cx="1441080" cy="1441080"/>
          </a:xfrm>
        </p:grpSpPr>
        <p:sp>
          <p:nvSpPr>
            <p:cNvPr id="239" name="Freeform 5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40" name="Freeform 5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241" name="TextBox 53"/>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42" name="TextBox 55"/>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43" name="Freeform 53"/>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244" name="TextBox 56"/>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245" name=""/>
          <p:cNvSpPr/>
          <p:nvPr/>
        </p:nvSpPr>
        <p:spPr>
          <a:xfrm>
            <a:off x="291240" y="1080000"/>
            <a:ext cx="9248400" cy="259236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2000" spc="-1" strike="noStrike">
                <a:latin typeface="Montserrat"/>
                <a:ea typeface="çéþ"/>
              </a:rPr>
              <a:t>	</a:t>
            </a:r>
            <a:r>
              <a:rPr b="0" lang="en-PH" sz="2000" spc="-1" strike="noStrike">
                <a:latin typeface="Montserrat"/>
                <a:ea typeface="çéþ"/>
              </a:rPr>
              <a:t>We defined similar triangles as triangles in which corresponding angles are congruent and corresponding sides are proportional. The </a:t>
            </a:r>
            <a:endParaRPr b="0" lang="en-PH" sz="2000" spc="-1" strike="noStrike">
              <a:latin typeface="Arial"/>
            </a:endParaRPr>
          </a:p>
          <a:p>
            <a:pPr>
              <a:lnSpc>
                <a:spcPct val="115000"/>
              </a:lnSpc>
              <a:buNone/>
            </a:pPr>
            <a:r>
              <a:rPr b="0" lang="en-PH" sz="2000" spc="-1" strike="noStrike">
                <a:latin typeface="Montserrat"/>
                <a:ea typeface="çéþ"/>
              </a:rPr>
              <a:t>first part of the definition, “corresponding angles are congruent,” is sufficient to prove that the two triangles are similar as stated by the AAA Similarity Postulate. The second part, “corresponding sides are proportional,” that will be stated in the SSS Similarity Theorem will </a:t>
            </a:r>
            <a:endParaRPr b="0" lang="en-PH" sz="2000" spc="-1" strike="noStrike">
              <a:latin typeface="Arial"/>
            </a:endParaRPr>
          </a:p>
          <a:p>
            <a:pPr>
              <a:lnSpc>
                <a:spcPct val="115000"/>
              </a:lnSpc>
              <a:buNone/>
            </a:pPr>
            <a:r>
              <a:rPr b="0" lang="en-PH" sz="2000" spc="-1" strike="noStrike">
                <a:latin typeface="Montserrat"/>
                <a:ea typeface="çéþ"/>
              </a:rPr>
              <a:t>now be proven.</a:t>
            </a:r>
            <a:endParaRPr b="0" lang="en-PH" sz="2000" spc="-1" strike="noStrike">
              <a:latin typeface="Arial"/>
            </a:endParaRPr>
          </a:p>
        </p:txBody>
      </p:sp>
      <p:pic>
        <p:nvPicPr>
          <p:cNvPr id="246" name="" descr=""/>
          <p:cNvPicPr/>
          <p:nvPr/>
        </p:nvPicPr>
        <p:blipFill>
          <a:blip r:embed="rId6"/>
          <a:stretch/>
        </p:blipFill>
        <p:spPr>
          <a:xfrm>
            <a:off x="216000" y="3708000"/>
            <a:ext cx="8965440" cy="2699640"/>
          </a:xfrm>
          <a:prstGeom prst="rect">
            <a:avLst/>
          </a:prstGeom>
          <a:ln w="0">
            <a:noFill/>
          </a:ln>
        </p:spPr>
      </p:pic>
    </p:spTree>
  </p:cSld>
  <p:transition>
    <p:fad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7" name="" descr=""/>
          <p:cNvPicPr/>
          <p:nvPr/>
        </p:nvPicPr>
        <p:blipFill>
          <a:blip r:embed="rId1"/>
          <a:stretch/>
        </p:blipFill>
        <p:spPr>
          <a:xfrm>
            <a:off x="9072000" y="6372000"/>
            <a:ext cx="1426680" cy="899640"/>
          </a:xfrm>
          <a:prstGeom prst="rect">
            <a:avLst/>
          </a:prstGeom>
          <a:ln w="0">
            <a:noFill/>
          </a:ln>
        </p:spPr>
      </p:pic>
      <p:pic>
        <p:nvPicPr>
          <p:cNvPr id="248" name="" descr=""/>
          <p:cNvPicPr/>
          <p:nvPr/>
        </p:nvPicPr>
        <p:blipFill>
          <a:blip r:embed="rId2"/>
          <a:stretch/>
        </p:blipFill>
        <p:spPr>
          <a:xfrm>
            <a:off x="5609520" y="2664000"/>
            <a:ext cx="7068960" cy="2015640"/>
          </a:xfrm>
          <a:prstGeom prst="rect">
            <a:avLst/>
          </a:prstGeom>
          <a:ln w="0">
            <a:noFill/>
          </a:ln>
        </p:spPr>
      </p:pic>
      <p:sp>
        <p:nvSpPr>
          <p:cNvPr id="249" name=""/>
          <p:cNvSpPr/>
          <p:nvPr/>
        </p:nvSpPr>
        <p:spPr>
          <a:xfrm>
            <a:off x="415800" y="2304000"/>
            <a:ext cx="17456400" cy="5222160"/>
          </a:xfrm>
          <a:prstGeom prst="rect">
            <a:avLst/>
          </a:prstGeom>
          <a:noFill/>
          <a:ln w="0">
            <a:noFill/>
          </a:ln>
        </p:spPr>
        <p:style>
          <a:lnRef idx="0"/>
          <a:fillRef idx="0"/>
          <a:effectRef idx="0"/>
          <a:fontRef idx="minor"/>
        </p:style>
        <p:txBody>
          <a:bodyPr lIns="90000" rIns="90000" tIns="45000" bIns="45000" anchor="t">
            <a:noAutofit/>
          </a:bodyPr>
          <a:p>
            <a:pPr algn="ctr">
              <a:lnSpc>
                <a:spcPct val="150000"/>
              </a:lnSpc>
              <a:buNone/>
            </a:pPr>
            <a:r>
              <a:rPr b="0" lang="en-PH" sz="2000" spc="-1" strike="noStrike">
                <a:latin typeface="Montserrat"/>
                <a:ea typeface="çéþ"/>
              </a:rPr>
              <a:t>Are the two triangles similar? Justify your answer.</a:t>
            </a:r>
            <a:endParaRPr b="0" lang="en-PH" sz="2000" spc="-1" strike="noStrike">
              <a:latin typeface="Arial"/>
            </a:endParaRPr>
          </a:p>
          <a:p>
            <a:pPr algn="ctr">
              <a:lnSpc>
                <a:spcPct val="150000"/>
              </a:lnSpc>
              <a:buNone/>
            </a:pPr>
            <a:endParaRPr b="0" lang="en-PH" sz="2000" spc="-1" strike="noStrike">
              <a:latin typeface="Arial"/>
            </a:endParaRPr>
          </a:p>
          <a:p>
            <a:pPr algn="ctr">
              <a:lnSpc>
                <a:spcPct val="150000"/>
              </a:lnSpc>
              <a:buNone/>
            </a:pPr>
            <a:endParaRPr b="0" lang="en-PH" sz="2000" spc="-1" strike="noStrike">
              <a:latin typeface="Arial"/>
            </a:endParaRPr>
          </a:p>
          <a:p>
            <a:pPr algn="ctr">
              <a:lnSpc>
                <a:spcPct val="150000"/>
              </a:lnSpc>
              <a:buNone/>
            </a:pPr>
            <a:endParaRPr b="0" lang="en-PH" sz="2000" spc="-1" strike="noStrike">
              <a:latin typeface="Arial"/>
            </a:endParaRPr>
          </a:p>
          <a:p>
            <a:pPr algn="ctr">
              <a:lnSpc>
                <a:spcPct val="150000"/>
              </a:lnSpc>
              <a:buNone/>
            </a:pPr>
            <a:endParaRPr b="0" lang="en-PH" sz="2000" spc="-1" strike="noStrike">
              <a:latin typeface="Arial"/>
            </a:endParaRPr>
          </a:p>
          <a:p>
            <a:pPr algn="ctr">
              <a:lnSpc>
                <a:spcPct val="150000"/>
              </a:lnSpc>
              <a:buNone/>
            </a:pPr>
            <a:endParaRPr b="0" lang="en-PH" sz="2000" spc="-1" strike="noStrike">
              <a:latin typeface="Arial"/>
            </a:endParaRPr>
          </a:p>
          <a:p>
            <a:pPr algn="ctr">
              <a:lnSpc>
                <a:spcPct val="150000"/>
              </a:lnSpc>
              <a:buNone/>
            </a:pPr>
            <a:endParaRPr b="0" lang="en-PH" sz="2000" spc="-1" strike="noStrike">
              <a:latin typeface="Arial"/>
            </a:endParaRPr>
          </a:p>
          <a:p>
            <a:pPr algn="ctr">
              <a:lnSpc>
                <a:spcPct val="150000"/>
              </a:lnSpc>
              <a:buNone/>
            </a:pPr>
            <a:endParaRPr b="0" lang="en-PH" sz="2000" spc="-1" strike="noStrike">
              <a:latin typeface="Arial"/>
            </a:endParaRPr>
          </a:p>
          <a:p>
            <a:pPr algn="ctr">
              <a:lnSpc>
                <a:spcPct val="150000"/>
              </a:lnSpc>
              <a:buNone/>
            </a:pPr>
            <a:endParaRPr b="0" lang="en-PH" sz="2000" spc="-1" strike="noStrike">
              <a:latin typeface="Arial"/>
            </a:endParaRPr>
          </a:p>
          <a:p>
            <a:pPr algn="ctr">
              <a:lnSpc>
                <a:spcPct val="150000"/>
              </a:lnSpc>
              <a:buNone/>
            </a:pPr>
            <a:r>
              <a:rPr b="0" lang="en-PH" sz="2000" spc="-1" strike="noStrike">
                <a:latin typeface="Montserrat"/>
                <a:ea typeface="çéþ"/>
              </a:rPr>
              <a:t>Two pairs of corresponding sides are proportional. Thus,</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eåþ"/>
              </a:rPr>
              <a:t>Moreover, m∠V = 30 = m∠Y since the included</a:t>
            </a:r>
            <a:endParaRPr b="0" lang="en-PH" sz="2000" spc="-1" strike="noStrike">
              <a:latin typeface="Arial"/>
            </a:endParaRPr>
          </a:p>
          <a:p>
            <a:pPr algn="ctr">
              <a:lnSpc>
                <a:spcPct val="150000"/>
              </a:lnSpc>
              <a:buNone/>
            </a:pPr>
            <a:r>
              <a:rPr b="0" lang="en-PH" sz="2000" spc="-1" strike="noStrike">
                <a:latin typeface="Montserrat"/>
                <a:ea typeface=".eåþ"/>
              </a:rPr>
              <a:t>angles are congruent. Therefore, ΔLOV ~ ΔRCY by the SAS Similarity Theorem.</a:t>
            </a:r>
            <a:endParaRPr b="0" lang="en-PH" sz="2000" spc="-1" strike="noStrike">
              <a:latin typeface="Arial"/>
            </a:endParaRPr>
          </a:p>
        </p:txBody>
      </p:sp>
      <p:sp>
        <p:nvSpPr>
          <p:cNvPr id="250" name="Freeform 5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251" name="Group 16"/>
          <p:cNvGrpSpPr/>
          <p:nvPr/>
        </p:nvGrpSpPr>
        <p:grpSpPr>
          <a:xfrm>
            <a:off x="16303320" y="0"/>
            <a:ext cx="1441080" cy="1441080"/>
            <a:chOff x="16303320" y="0"/>
            <a:chExt cx="1441080" cy="1441080"/>
          </a:xfrm>
        </p:grpSpPr>
        <p:sp>
          <p:nvSpPr>
            <p:cNvPr id="252" name="Freeform 5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53" name="Freeform 5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254" name="TextBox 57"/>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55" name="TextBox 58"/>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56" name="TextBox 59"/>
          <p:cNvSpPr/>
          <p:nvPr/>
        </p:nvSpPr>
        <p:spPr>
          <a:xfrm>
            <a:off x="258840" y="1728000"/>
            <a:ext cx="17380440" cy="4568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Example 4:</a:t>
            </a:r>
            <a:endParaRPr b="0" lang="en-PH" sz="2000" spc="-1" strike="noStrike">
              <a:latin typeface="Arial"/>
            </a:endParaRPr>
          </a:p>
        </p:txBody>
      </p:sp>
      <p:sp>
        <p:nvSpPr>
          <p:cNvPr id="257" name="Freeform 57"/>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258" name="TextBox 60"/>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259" name=""/>
          <p:cNvSpPr/>
          <p:nvPr/>
        </p:nvSpPr>
        <p:spPr>
          <a:xfrm>
            <a:off x="2991240" y="1080000"/>
            <a:ext cx="12305520" cy="792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ea typeface="çéþ"/>
              </a:rPr>
              <a:t>The following examples illustrate how you can use the SAS and SSS Similarity</a:t>
            </a:r>
            <a:endParaRPr b="0" lang="en-PH" sz="2000" spc="-1" strike="noStrike">
              <a:latin typeface="Arial"/>
            </a:endParaRPr>
          </a:p>
          <a:p>
            <a:pPr algn="ctr">
              <a:lnSpc>
                <a:spcPct val="100000"/>
              </a:lnSpc>
              <a:buNone/>
            </a:pPr>
            <a:r>
              <a:rPr b="0" lang="en-PH" sz="2000" spc="-1" strike="noStrike">
                <a:latin typeface="Montserrat"/>
                <a:ea typeface="çéþ"/>
              </a:rPr>
              <a:t>Theorems to prove that two triangles are similar.</a:t>
            </a:r>
            <a:endParaRPr b="0" lang="en-PH" sz="2000" spc="-1" strike="noStrike">
              <a:latin typeface="Arial"/>
            </a:endParaRPr>
          </a:p>
        </p:txBody>
      </p:sp>
      <p:sp>
        <p:nvSpPr>
          <p:cNvPr id="260" name=""/>
          <p:cNvSpPr/>
          <p:nvPr/>
        </p:nvSpPr>
        <p:spPr>
          <a:xfrm>
            <a:off x="8492760" y="4536000"/>
            <a:ext cx="1302120" cy="7120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ea typeface=".eåþ"/>
              </a:rPr>
              <a:t>Solution:</a:t>
            </a:r>
            <a:endParaRPr b="0" lang="en-PH" sz="2000" spc="-1" strike="noStrike">
              <a:latin typeface="Arial"/>
            </a:endParaRPr>
          </a:p>
        </p:txBody>
      </p:sp>
      <p:pic>
        <p:nvPicPr>
          <p:cNvPr id="261" name="" descr=""/>
          <p:cNvPicPr/>
          <p:nvPr/>
        </p:nvPicPr>
        <p:blipFill>
          <a:blip r:embed="rId6"/>
          <a:stretch/>
        </p:blipFill>
        <p:spPr>
          <a:xfrm>
            <a:off x="8166960" y="4968000"/>
            <a:ext cx="1954080" cy="1396800"/>
          </a:xfrm>
          <a:prstGeom prst="rect">
            <a:avLst/>
          </a:prstGeom>
          <a:ln w="0">
            <a:noFill/>
          </a:ln>
        </p:spPr>
      </p:pic>
    </p:spTree>
  </p:cSld>
  <p:transition>
    <p:fad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Freeform 61"/>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63" name="Group 18"/>
          <p:cNvGrpSpPr/>
          <p:nvPr/>
        </p:nvGrpSpPr>
        <p:grpSpPr>
          <a:xfrm>
            <a:off x="16303320" y="0"/>
            <a:ext cx="1441080" cy="1441080"/>
            <a:chOff x="16303320" y="0"/>
            <a:chExt cx="1441080" cy="1441080"/>
          </a:xfrm>
        </p:grpSpPr>
        <p:sp>
          <p:nvSpPr>
            <p:cNvPr id="264" name="Freeform 62"/>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65" name="Freeform 63"/>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66" name="TextBox 65"/>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267" name="TextBox 6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68" name="TextBox 6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69" name="TextBox 68"/>
          <p:cNvSpPr/>
          <p:nvPr/>
        </p:nvSpPr>
        <p:spPr>
          <a:xfrm>
            <a:off x="453240" y="720000"/>
            <a:ext cx="17381160" cy="91440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4:</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Are the two triangles similar? Justify your answer.</a:t>
            </a:r>
            <a:endParaRPr b="0" lang="en-PH" sz="2000" spc="-1" strike="noStrike">
              <a:latin typeface="Arial"/>
            </a:endParaRPr>
          </a:p>
        </p:txBody>
      </p:sp>
      <p:pic>
        <p:nvPicPr>
          <p:cNvPr id="270" name="" descr=""/>
          <p:cNvPicPr/>
          <p:nvPr/>
        </p:nvPicPr>
        <p:blipFill>
          <a:blip r:embed="rId3"/>
          <a:stretch/>
        </p:blipFill>
        <p:spPr>
          <a:xfrm>
            <a:off x="4182840" y="1764000"/>
            <a:ext cx="9922320" cy="2555640"/>
          </a:xfrm>
          <a:prstGeom prst="rect">
            <a:avLst/>
          </a:prstGeom>
          <a:ln w="0">
            <a:noFill/>
          </a:ln>
        </p:spPr>
      </p:pic>
      <p:pic>
        <p:nvPicPr>
          <p:cNvPr id="271" name="" descr=""/>
          <p:cNvPicPr/>
          <p:nvPr/>
        </p:nvPicPr>
        <p:blipFill>
          <a:blip r:embed="rId4"/>
          <a:stretch/>
        </p:blipFill>
        <p:spPr>
          <a:xfrm rot="10800000">
            <a:off x="9792360" y="5183640"/>
            <a:ext cx="1750320" cy="738000"/>
          </a:xfrm>
          <a:prstGeom prst="rect">
            <a:avLst/>
          </a:prstGeom>
          <a:ln w="0">
            <a:noFill/>
          </a:ln>
        </p:spPr>
      </p:pic>
    </p:spTree>
  </p:cSld>
  <p:transition>
    <p:fad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Freeform 6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73" name="Group 19"/>
          <p:cNvGrpSpPr/>
          <p:nvPr/>
        </p:nvGrpSpPr>
        <p:grpSpPr>
          <a:xfrm>
            <a:off x="16303320" y="0"/>
            <a:ext cx="1441080" cy="1441080"/>
            <a:chOff x="16303320" y="0"/>
            <a:chExt cx="1441080" cy="1441080"/>
          </a:xfrm>
        </p:grpSpPr>
        <p:sp>
          <p:nvSpPr>
            <p:cNvPr id="274" name="Freeform 6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75" name="Freeform 6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76" name="TextBox 69"/>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KEY</a:t>
            </a:r>
            <a:endParaRPr b="0" lang="en-PH" sz="3000" spc="-1" strike="noStrike">
              <a:latin typeface="Arial"/>
            </a:endParaRPr>
          </a:p>
        </p:txBody>
      </p:sp>
      <p:sp>
        <p:nvSpPr>
          <p:cNvPr id="277" name="TextBox 70"/>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78" name="TextBox 71"/>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79" name="TextBox 72"/>
          <p:cNvSpPr/>
          <p:nvPr/>
        </p:nvSpPr>
        <p:spPr>
          <a:xfrm>
            <a:off x="453240" y="720000"/>
            <a:ext cx="17381160" cy="91440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4:</a:t>
            </a: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Are the two triangles similar? Justify your answer.</a:t>
            </a:r>
            <a:endParaRPr b="0" lang="en-PH" sz="2000" spc="-1" strike="noStrike">
              <a:latin typeface="Arial"/>
            </a:endParaRPr>
          </a:p>
        </p:txBody>
      </p:sp>
      <p:pic>
        <p:nvPicPr>
          <p:cNvPr id="280" name="" descr=""/>
          <p:cNvPicPr/>
          <p:nvPr/>
        </p:nvPicPr>
        <p:blipFill>
          <a:blip r:embed="rId3"/>
          <a:stretch/>
        </p:blipFill>
        <p:spPr>
          <a:xfrm>
            <a:off x="4182840" y="1764000"/>
            <a:ext cx="9922320" cy="2555640"/>
          </a:xfrm>
          <a:prstGeom prst="rect">
            <a:avLst/>
          </a:prstGeom>
          <a:ln w="0">
            <a:noFill/>
          </a:ln>
        </p:spPr>
      </p:pic>
      <p:sp>
        <p:nvSpPr>
          <p:cNvPr id="281" name=""/>
          <p:cNvSpPr/>
          <p:nvPr/>
        </p:nvSpPr>
        <p:spPr>
          <a:xfrm>
            <a:off x="1314000" y="4680000"/>
            <a:ext cx="15659640" cy="16452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ea typeface="_x005F_x0019_eåþ"/>
              </a:rPr>
              <a:t>ANSWER:</a:t>
            </a:r>
            <a:endParaRPr b="0" lang="en-PH" sz="2000" spc="-1" strike="noStrike">
              <a:latin typeface="Arial"/>
            </a:endParaRPr>
          </a:p>
          <a:p>
            <a:pPr algn="ctr">
              <a:lnSpc>
                <a:spcPct val="100000"/>
              </a:lnSpc>
              <a:buNone/>
            </a:pPr>
            <a:endParaRPr b="0" lang="en-PH" sz="2000" spc="-1" strike="noStrike">
              <a:latin typeface="Arial"/>
            </a:endParaRPr>
          </a:p>
          <a:p>
            <a:pPr algn="ctr">
              <a:lnSpc>
                <a:spcPct val="100000"/>
              </a:lnSpc>
              <a:buNone/>
            </a:pPr>
            <a:r>
              <a:rPr b="0" lang="en-PH" sz="2000" spc="-1" strike="noStrike">
                <a:latin typeface="Montserrat"/>
                <a:ea typeface="_x005F_x0019_eåþ"/>
              </a:rPr>
              <a:t>Yes. Since</a:t>
            </a:r>
            <a:endParaRPr b="0" lang="en-PH" sz="2000" spc="-1" strike="noStrike">
              <a:latin typeface="Arial"/>
            </a:endParaRPr>
          </a:p>
          <a:p>
            <a:pPr algn="ctr">
              <a:lnSpc>
                <a:spcPct val="100000"/>
              </a:lnSpc>
              <a:buNone/>
            </a:pPr>
            <a:endParaRPr b="0" lang="en-PH" sz="2000" spc="-1" strike="noStrike">
              <a:latin typeface="Arial"/>
            </a:endParaRPr>
          </a:p>
          <a:p>
            <a:pPr algn="ctr">
              <a:lnSpc>
                <a:spcPct val="100000"/>
              </a:lnSpc>
              <a:buNone/>
            </a:pPr>
            <a:r>
              <a:rPr b="0" lang="en-PH" sz="2000" spc="-1" strike="noStrike">
                <a:latin typeface="Montserrat"/>
                <a:ea typeface="_x005F_x0019_eåþ"/>
              </a:rPr>
              <a:t>and  ∠V </a:t>
            </a:r>
            <a:r>
              <a:rPr b="0" lang="en-PH" sz="2000" spc="-1" strike="noStrike">
                <a:latin typeface="Montserrat"/>
                <a:ea typeface="çéþ"/>
              </a:rPr>
              <a:t>≅ </a:t>
            </a:r>
            <a:r>
              <a:rPr b="0" lang="en-PH" sz="2000" spc="-1" strike="noStrike">
                <a:latin typeface="Montserrat"/>
                <a:ea typeface="_x005F_x0019_eåþ"/>
              </a:rPr>
              <a:t>∠Y . By SAS Similarity Theorem, the triangles are similar.</a:t>
            </a:r>
            <a:endParaRPr b="0" lang="en-PH" sz="2000" spc="-1" strike="noStrike">
              <a:latin typeface="Arial"/>
            </a:endParaRPr>
          </a:p>
        </p:txBody>
      </p:sp>
      <p:pic>
        <p:nvPicPr>
          <p:cNvPr id="282" name="" descr=""/>
          <p:cNvPicPr/>
          <p:nvPr/>
        </p:nvPicPr>
        <p:blipFill>
          <a:blip r:embed="rId4"/>
          <a:stretch/>
        </p:blipFill>
        <p:spPr>
          <a:xfrm rot="10800000">
            <a:off x="9792360" y="5183640"/>
            <a:ext cx="1750320" cy="738000"/>
          </a:xfrm>
          <a:prstGeom prst="rect">
            <a:avLst/>
          </a:prstGeom>
          <a:ln w="0">
            <a:noFill/>
          </a:ln>
        </p:spPr>
      </p:pic>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Freeform 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85" name="Group 3"/>
          <p:cNvGrpSpPr/>
          <p:nvPr/>
        </p:nvGrpSpPr>
        <p:grpSpPr>
          <a:xfrm>
            <a:off x="16303320" y="0"/>
            <a:ext cx="1441080" cy="1441080"/>
            <a:chOff x="16303320" y="0"/>
            <a:chExt cx="1441080" cy="1441080"/>
          </a:xfrm>
        </p:grpSpPr>
        <p:sp>
          <p:nvSpPr>
            <p:cNvPr id="86" name="Freeform 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87" name="Freeform 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88" name="TextBox 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89" name="TextBox 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90" name="TextBox 8"/>
          <p:cNvSpPr/>
          <p:nvPr/>
        </p:nvSpPr>
        <p:spPr>
          <a:xfrm>
            <a:off x="438840" y="1414800"/>
            <a:ext cx="17380440" cy="77720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In the previous lessons, you learned several ways to prove congruent triangles. Can you recall the following statements that were used to prove that triangles are congruent?</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1.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SAS Postulate (Side-Angle-Side)</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2.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SSS Postulate (Side-Side-Side)</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3.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ASA Postulate (Angle-Side-Angle)</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a:t>
            </a:r>
            <a:r>
              <a:rPr b="1" lang="en-US" sz="1800" spc="-1" strike="noStrike">
                <a:solidFill>
                  <a:srgbClr val="000000"/>
                </a:solidFill>
                <a:latin typeface="Montserrat"/>
                <a:ea typeface="DejaVu Sans"/>
              </a:rPr>
              <a:t>SAS Postulate</a:t>
            </a:r>
            <a:r>
              <a:rPr b="0" lang="en-US" sz="1800" spc="-1" strike="noStrike">
                <a:solidFill>
                  <a:srgbClr val="000000"/>
                </a:solidFill>
                <a:latin typeface="Montserrat"/>
                <a:ea typeface="DejaVu Sans"/>
              </a:rPr>
              <a:t> states that if two sides and the included angle of one triangle are congruent to two sides and the included angle of another triangle, then these two triangles are congruent.</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a:t>
            </a:r>
            <a:r>
              <a:rPr b="1" lang="en-US" sz="1800" spc="-1" strike="noStrike">
                <a:solidFill>
                  <a:srgbClr val="000000"/>
                </a:solidFill>
                <a:latin typeface="Montserrat"/>
                <a:ea typeface="DejaVu Sans"/>
              </a:rPr>
              <a:t>SSS Postulate</a:t>
            </a:r>
            <a:r>
              <a:rPr b="0" lang="en-US" sz="1800" spc="-1" strike="noStrike">
                <a:solidFill>
                  <a:srgbClr val="000000"/>
                </a:solidFill>
                <a:latin typeface="Montserrat"/>
                <a:ea typeface="DejaVu Sans"/>
              </a:rPr>
              <a:t> states that if three sides of one triangle are congruent to three sides of another triangle, then the two triangles are congruent.</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a:t>
            </a:r>
            <a:r>
              <a:rPr b="1" lang="en-US" sz="1800" spc="-1" strike="noStrike">
                <a:solidFill>
                  <a:srgbClr val="000000"/>
                </a:solidFill>
                <a:latin typeface="Montserrat"/>
                <a:ea typeface="DejaVu Sans"/>
              </a:rPr>
              <a:t> ASA Postulate</a:t>
            </a:r>
            <a:r>
              <a:rPr b="0" lang="en-US" sz="1800" spc="-1" strike="noStrike">
                <a:solidFill>
                  <a:srgbClr val="000000"/>
                </a:solidFill>
                <a:latin typeface="Montserrat"/>
                <a:ea typeface="DejaVu Sans"/>
              </a:rPr>
              <a:t> states that if two angles and the included side of one triangle are congruent to two angles and the included side of a second triangle, then the triangles are congruent.</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These postulates and theorems were used to simplify the writing of proofs for congruent triangles. In the same way as we have postulates and theorems in proving congruency between triangles, we also have postulates and theorems to prove similarity between triangles. We list some of the similarity postulate and theorems between triangles that you will learn in this module.</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AAA Similarity Postulate</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SAS Similarity Theorem</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AA Similarity Theorem</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SSS Similarity Theorem</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following postulate allows you to conclude that two triangles are similar if you can show that all three corresponding angles of the two triangles are congruent.</a:t>
            </a:r>
            <a:endParaRPr b="0" lang="en-PH" sz="1800" spc="-1" strike="noStrike">
              <a:latin typeface="Arial"/>
            </a:endParaRPr>
          </a:p>
        </p:txBody>
      </p:sp>
      <p:sp>
        <p:nvSpPr>
          <p:cNvPr id="91" name="Freeform 9"/>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92" name="TextBox 1"/>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Tree>
  </p:cSld>
  <p:transition>
    <p:fad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3" name="" descr=""/>
          <p:cNvPicPr/>
          <p:nvPr/>
        </p:nvPicPr>
        <p:blipFill>
          <a:blip r:embed="rId1"/>
          <a:stretch/>
        </p:blipFill>
        <p:spPr>
          <a:xfrm>
            <a:off x="4472280" y="5220000"/>
            <a:ext cx="9343440" cy="3378600"/>
          </a:xfrm>
          <a:prstGeom prst="rect">
            <a:avLst/>
          </a:prstGeom>
          <a:ln w="0">
            <a:noFill/>
          </a:ln>
        </p:spPr>
      </p:pic>
      <p:pic>
        <p:nvPicPr>
          <p:cNvPr id="284" name="" descr=""/>
          <p:cNvPicPr/>
          <p:nvPr/>
        </p:nvPicPr>
        <p:blipFill>
          <a:blip r:embed="rId2"/>
          <a:stretch/>
        </p:blipFill>
        <p:spPr>
          <a:xfrm>
            <a:off x="6413040" y="1800000"/>
            <a:ext cx="5461920" cy="3010320"/>
          </a:xfrm>
          <a:prstGeom prst="rect">
            <a:avLst/>
          </a:prstGeom>
          <a:ln w="0">
            <a:noFill/>
          </a:ln>
        </p:spPr>
      </p:pic>
      <p:sp>
        <p:nvSpPr>
          <p:cNvPr id="285" name="Freeform 67"/>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286" name="Group 20"/>
          <p:cNvGrpSpPr/>
          <p:nvPr/>
        </p:nvGrpSpPr>
        <p:grpSpPr>
          <a:xfrm>
            <a:off x="16303320" y="0"/>
            <a:ext cx="1441080" cy="1441080"/>
            <a:chOff x="16303320" y="0"/>
            <a:chExt cx="1441080" cy="1441080"/>
          </a:xfrm>
        </p:grpSpPr>
        <p:sp>
          <p:nvSpPr>
            <p:cNvPr id="287" name="Freeform 68"/>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88" name="Freeform 69"/>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289" name="TextBox 73"/>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90" name="TextBox 74"/>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91" name="TextBox 75"/>
          <p:cNvSpPr/>
          <p:nvPr/>
        </p:nvSpPr>
        <p:spPr>
          <a:xfrm>
            <a:off x="453600" y="1008000"/>
            <a:ext cx="17380440" cy="3045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5:</a:t>
            </a:r>
            <a:endParaRPr b="0" lang="en-PH" sz="2000" spc="-1" strike="noStrike">
              <a:latin typeface="Arial"/>
            </a:endParaRPr>
          </a:p>
        </p:txBody>
      </p:sp>
      <p:sp>
        <p:nvSpPr>
          <p:cNvPr id="292" name="Freeform 70"/>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293" name="TextBox 76"/>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294" name=""/>
          <p:cNvSpPr/>
          <p:nvPr/>
        </p:nvSpPr>
        <p:spPr>
          <a:xfrm>
            <a:off x="8492760" y="4788000"/>
            <a:ext cx="1302120" cy="7120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ea typeface=".eåþ"/>
              </a:rPr>
              <a:t>Solution:</a:t>
            </a:r>
            <a:endParaRPr b="0" lang="en-PH" sz="2000" spc="-1" strike="noStrike">
              <a:latin typeface="Arial"/>
            </a:endParaRPr>
          </a:p>
        </p:txBody>
      </p:sp>
      <p:sp>
        <p:nvSpPr>
          <p:cNvPr id="295" name=""/>
          <p:cNvSpPr/>
          <p:nvPr/>
        </p:nvSpPr>
        <p:spPr>
          <a:xfrm>
            <a:off x="2312640" y="1368000"/>
            <a:ext cx="13662720" cy="53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rPr>
              <a:t>Consider the triangles below</a:t>
            </a:r>
            <a:r>
              <a:rPr b="0" lang="en-PH" sz="2000" spc="-1" strike="noStrike">
                <a:latin typeface="Montserrat"/>
                <a:ea typeface=".eåþ"/>
              </a:rPr>
              <a:t>. Is ΔDOG or ΔCAT similar to ΔHRS?</a:t>
            </a:r>
            <a:endParaRPr b="0" lang="en-PH" sz="2000" spc="-1" strike="noStrike">
              <a:latin typeface="Arial"/>
            </a:endParaRPr>
          </a:p>
        </p:txBody>
      </p:sp>
      <p:sp>
        <p:nvSpPr>
          <p:cNvPr id="296" name=""/>
          <p:cNvSpPr/>
          <p:nvPr/>
        </p:nvSpPr>
        <p:spPr>
          <a:xfrm>
            <a:off x="4226760" y="8784000"/>
            <a:ext cx="9834120" cy="4010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ea typeface=".eåþ"/>
              </a:rPr>
              <a:t>Since the ratios are not equal, ΔHRS and ΔCAT are not similar.</a:t>
            </a:r>
            <a:endParaRPr b="0" lang="en-PH" sz="2000" spc="-1" strike="noStrike">
              <a:latin typeface="Arial"/>
            </a:endParaRPr>
          </a:p>
        </p:txBody>
      </p:sp>
    </p:spTree>
  </p:cSld>
  <p:transition>
    <p:fade/>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7" name="" descr=""/>
          <p:cNvPicPr/>
          <p:nvPr/>
        </p:nvPicPr>
        <p:blipFill>
          <a:blip r:embed="rId1"/>
          <a:stretch/>
        </p:blipFill>
        <p:spPr>
          <a:xfrm>
            <a:off x="1440000" y="6714000"/>
            <a:ext cx="4704480" cy="2649960"/>
          </a:xfrm>
          <a:prstGeom prst="rect">
            <a:avLst/>
          </a:prstGeom>
          <a:ln w="0">
            <a:noFill/>
          </a:ln>
        </p:spPr>
      </p:pic>
      <p:pic>
        <p:nvPicPr>
          <p:cNvPr id="298" name="" descr=""/>
          <p:cNvPicPr/>
          <p:nvPr/>
        </p:nvPicPr>
        <p:blipFill>
          <a:blip r:embed="rId2"/>
          <a:stretch/>
        </p:blipFill>
        <p:spPr>
          <a:xfrm>
            <a:off x="5868000" y="5220000"/>
            <a:ext cx="1432080" cy="808920"/>
          </a:xfrm>
          <a:prstGeom prst="rect">
            <a:avLst/>
          </a:prstGeom>
          <a:ln w="0">
            <a:noFill/>
          </a:ln>
        </p:spPr>
      </p:pic>
      <p:sp>
        <p:nvSpPr>
          <p:cNvPr id="299" name="Freeform 71"/>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300" name="Group 21"/>
          <p:cNvGrpSpPr/>
          <p:nvPr/>
        </p:nvGrpSpPr>
        <p:grpSpPr>
          <a:xfrm>
            <a:off x="16303320" y="0"/>
            <a:ext cx="1441080" cy="1441080"/>
            <a:chOff x="16303320" y="0"/>
            <a:chExt cx="1441080" cy="1441080"/>
          </a:xfrm>
        </p:grpSpPr>
        <p:sp>
          <p:nvSpPr>
            <p:cNvPr id="301" name="Freeform 72"/>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02" name="Freeform 73"/>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303" name="TextBox 77"/>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04" name="TextBox 78"/>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05" name="TextBox 79"/>
          <p:cNvSpPr/>
          <p:nvPr/>
        </p:nvSpPr>
        <p:spPr>
          <a:xfrm>
            <a:off x="453600" y="1008000"/>
            <a:ext cx="17380440" cy="3045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5:</a:t>
            </a:r>
            <a:endParaRPr b="0" lang="en-PH" sz="2000" spc="-1" strike="noStrike">
              <a:latin typeface="Arial"/>
            </a:endParaRPr>
          </a:p>
        </p:txBody>
      </p:sp>
      <p:sp>
        <p:nvSpPr>
          <p:cNvPr id="306" name="Freeform 74"/>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307" name="TextBox 80"/>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308" name=""/>
          <p:cNvSpPr/>
          <p:nvPr/>
        </p:nvSpPr>
        <p:spPr>
          <a:xfrm>
            <a:off x="54000" y="1548000"/>
            <a:ext cx="18179640" cy="19562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	</a:t>
            </a:r>
            <a:r>
              <a:rPr b="0" lang="en-PH" sz="2000" spc="-1" strike="noStrike">
                <a:latin typeface="Montserrat"/>
              </a:rPr>
              <a:t>You may have noticed that the AA Similarity Theorem allows you to prove that two triangles are congruent when two of the corresponding angles in the two triangles are congruent. You may have asked yourself: Is there a theorem where you only need to verify two corresponding sides to be congruent to show that the two triangles are similar? The following theorems show that this is only true when the triangles are right triangles.</a:t>
            </a:r>
            <a:endParaRPr b="0" lang="en-PH" sz="2000" spc="-1" strike="noStrike">
              <a:latin typeface="Arial"/>
            </a:endParaRPr>
          </a:p>
        </p:txBody>
      </p:sp>
      <p:pic>
        <p:nvPicPr>
          <p:cNvPr id="309" name="" descr=""/>
          <p:cNvPicPr/>
          <p:nvPr/>
        </p:nvPicPr>
        <p:blipFill>
          <a:blip r:embed="rId6"/>
          <a:stretch/>
        </p:blipFill>
        <p:spPr>
          <a:xfrm>
            <a:off x="4340520" y="2664000"/>
            <a:ext cx="9606600" cy="2512080"/>
          </a:xfrm>
          <a:prstGeom prst="rect">
            <a:avLst/>
          </a:prstGeom>
          <a:ln w="0">
            <a:noFill/>
          </a:ln>
        </p:spPr>
      </p:pic>
      <p:sp>
        <p:nvSpPr>
          <p:cNvPr id="310" name=""/>
          <p:cNvSpPr/>
          <p:nvPr/>
        </p:nvSpPr>
        <p:spPr>
          <a:xfrm>
            <a:off x="360000" y="5400000"/>
            <a:ext cx="7019640" cy="1645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Given: </a:t>
            </a:r>
            <a:r>
              <a:rPr b="0" lang="en-PH" sz="2000" spc="-1" strike="noStrike">
                <a:latin typeface="Montserrat"/>
              </a:rPr>
              <a:t>	</a:t>
            </a:r>
            <a:r>
              <a:rPr b="0" lang="en-PH" sz="2000" spc="-1" strike="noStrike">
                <a:latin typeface="Montserrat"/>
              </a:rPr>
              <a:t>	</a:t>
            </a:r>
            <a:r>
              <a:rPr b="0" lang="en-PH" sz="2000" spc="-1" strike="noStrike">
                <a:latin typeface="Montserrat"/>
                <a:ea typeface=".eåþ"/>
              </a:rPr>
              <a:t>∠C and ∠F are right angles and</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eåþ"/>
              </a:rPr>
              <a:t>Prove:  </a:t>
            </a:r>
            <a:r>
              <a:rPr b="0" lang="en-PH" sz="2000" spc="-1" strike="noStrike">
                <a:latin typeface="Montserrat"/>
                <a:ea typeface=".eåþ"/>
              </a:rPr>
              <a:t>	</a:t>
            </a:r>
            <a:r>
              <a:rPr b="0" lang="en-PH" sz="2000" spc="-1" strike="noStrike">
                <a:latin typeface="Montserrat"/>
                <a:ea typeface=".eåþ"/>
              </a:rPr>
              <a:t>ΔABC ∼ ΔDEF</a:t>
            </a:r>
            <a:endParaRPr b="0" lang="en-PH" sz="2000" spc="-1" strike="noStrike">
              <a:latin typeface="Arial"/>
            </a:endParaRPr>
          </a:p>
          <a:p>
            <a:pPr>
              <a:lnSpc>
                <a:spcPct val="100000"/>
              </a:lnSpc>
              <a:buNone/>
            </a:pPr>
            <a:endParaRPr b="0" lang="en-PH" sz="2000" spc="-1" strike="noStrike">
              <a:latin typeface="Arial"/>
            </a:endParaRPr>
          </a:p>
        </p:txBody>
      </p:sp>
      <p:sp>
        <p:nvSpPr>
          <p:cNvPr id="311" name=""/>
          <p:cNvSpPr/>
          <p:nvPr/>
        </p:nvSpPr>
        <p:spPr>
          <a:xfrm>
            <a:off x="8436960" y="5176440"/>
            <a:ext cx="1282680" cy="712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ea typeface=".eåþ"/>
              </a:rPr>
              <a:t>Proof:</a:t>
            </a:r>
            <a:endParaRPr b="0" lang="en-PH" sz="2000" spc="-1" strike="noStrike">
              <a:latin typeface="Arial"/>
            </a:endParaRPr>
          </a:p>
        </p:txBody>
      </p:sp>
      <p:pic>
        <p:nvPicPr>
          <p:cNvPr id="312" name="" descr=""/>
          <p:cNvPicPr/>
          <p:nvPr/>
        </p:nvPicPr>
        <p:blipFill>
          <a:blip r:embed="rId7"/>
          <a:stretch/>
        </p:blipFill>
        <p:spPr>
          <a:xfrm>
            <a:off x="7594200" y="5580000"/>
            <a:ext cx="10564560" cy="2378160"/>
          </a:xfrm>
          <a:prstGeom prst="rect">
            <a:avLst/>
          </a:prstGeom>
          <a:ln w="0">
            <a:noFill/>
          </a:ln>
        </p:spPr>
      </p:pic>
    </p:spTree>
  </p:cSld>
  <p:transition>
    <p:fad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3" name="" descr=""/>
          <p:cNvPicPr/>
          <p:nvPr/>
        </p:nvPicPr>
        <p:blipFill>
          <a:blip r:embed="rId1"/>
          <a:stretch/>
        </p:blipFill>
        <p:spPr>
          <a:xfrm>
            <a:off x="9360000" y="1332000"/>
            <a:ext cx="7991640" cy="8056440"/>
          </a:xfrm>
          <a:prstGeom prst="rect">
            <a:avLst/>
          </a:prstGeom>
          <a:ln w="0">
            <a:noFill/>
          </a:ln>
        </p:spPr>
      </p:pic>
      <p:pic>
        <p:nvPicPr>
          <p:cNvPr id="314" name="" descr=""/>
          <p:cNvPicPr/>
          <p:nvPr/>
        </p:nvPicPr>
        <p:blipFill>
          <a:blip r:embed="rId2"/>
          <a:stretch/>
        </p:blipFill>
        <p:spPr>
          <a:xfrm>
            <a:off x="611280" y="5674680"/>
            <a:ext cx="6565320" cy="3324960"/>
          </a:xfrm>
          <a:prstGeom prst="rect">
            <a:avLst/>
          </a:prstGeom>
          <a:ln w="0">
            <a:noFill/>
          </a:ln>
        </p:spPr>
      </p:pic>
      <p:sp>
        <p:nvSpPr>
          <p:cNvPr id="315" name="Freeform 75"/>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316" name="Group 22"/>
          <p:cNvGrpSpPr/>
          <p:nvPr/>
        </p:nvGrpSpPr>
        <p:grpSpPr>
          <a:xfrm>
            <a:off x="16303320" y="0"/>
            <a:ext cx="1441080" cy="1441080"/>
            <a:chOff x="16303320" y="0"/>
            <a:chExt cx="1441080" cy="1441080"/>
          </a:xfrm>
        </p:grpSpPr>
        <p:sp>
          <p:nvSpPr>
            <p:cNvPr id="317" name="Freeform 76"/>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18" name="Freeform 77"/>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319" name="TextBox 8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20" name="TextBox 8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21" name="Freeform 78"/>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322" name="TextBox 84"/>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323" name=""/>
          <p:cNvSpPr/>
          <p:nvPr/>
        </p:nvSpPr>
        <p:spPr>
          <a:xfrm>
            <a:off x="540000" y="4294440"/>
            <a:ext cx="7019640" cy="1645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Given: </a:t>
            </a:r>
            <a:r>
              <a:rPr b="0" lang="en-PH" sz="2000" spc="-1" strike="noStrike">
                <a:latin typeface="Montserrat"/>
              </a:rPr>
              <a:t>	</a:t>
            </a:r>
            <a:r>
              <a:rPr b="0" lang="en-PH" sz="2000" spc="-1" strike="noStrike">
                <a:latin typeface="Montserrat"/>
              </a:rPr>
              <a:t>	</a:t>
            </a:r>
            <a:r>
              <a:rPr b="0" lang="en-PH" sz="2000" spc="-1" strike="noStrike">
                <a:latin typeface="Montserrat"/>
                <a:ea typeface=".eåþ"/>
              </a:rPr>
              <a:t>∠C and ∠F are right angles and</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eåþ"/>
              </a:rPr>
              <a:t>Prove:  </a:t>
            </a:r>
            <a:r>
              <a:rPr b="0" lang="en-PH" sz="2000" spc="-1" strike="noStrike">
                <a:latin typeface="Montserrat"/>
                <a:ea typeface=".eåþ"/>
              </a:rPr>
              <a:t>	</a:t>
            </a:r>
            <a:r>
              <a:rPr b="0" lang="en-PH" sz="2000" spc="-1" strike="noStrike">
                <a:latin typeface="Montserrat"/>
                <a:ea typeface=".eåþ"/>
              </a:rPr>
              <a:t>ΔABC ∼ ΔDEF</a:t>
            </a:r>
            <a:endParaRPr b="0" lang="en-PH" sz="2000" spc="-1" strike="noStrike">
              <a:latin typeface="Arial"/>
            </a:endParaRPr>
          </a:p>
          <a:p>
            <a:pPr>
              <a:lnSpc>
                <a:spcPct val="100000"/>
              </a:lnSpc>
              <a:buNone/>
            </a:pPr>
            <a:endParaRPr b="0" lang="en-PH" sz="2000" spc="-1" strike="noStrike">
              <a:latin typeface="Arial"/>
            </a:endParaRPr>
          </a:p>
        </p:txBody>
      </p:sp>
      <p:sp>
        <p:nvSpPr>
          <p:cNvPr id="324" name=""/>
          <p:cNvSpPr/>
          <p:nvPr/>
        </p:nvSpPr>
        <p:spPr>
          <a:xfrm>
            <a:off x="9216000" y="1008000"/>
            <a:ext cx="1282680" cy="7120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ea typeface=".eåþ"/>
              </a:rPr>
              <a:t>Proof:</a:t>
            </a:r>
            <a:endParaRPr b="0" lang="en-PH" sz="2000" spc="-1" strike="noStrike">
              <a:latin typeface="Arial"/>
            </a:endParaRPr>
          </a:p>
        </p:txBody>
      </p:sp>
      <p:pic>
        <p:nvPicPr>
          <p:cNvPr id="325" name="" descr=""/>
          <p:cNvPicPr/>
          <p:nvPr/>
        </p:nvPicPr>
        <p:blipFill>
          <a:blip r:embed="rId6"/>
          <a:stretch/>
        </p:blipFill>
        <p:spPr>
          <a:xfrm>
            <a:off x="229320" y="1211400"/>
            <a:ext cx="8767080" cy="2928240"/>
          </a:xfrm>
          <a:prstGeom prst="rect">
            <a:avLst/>
          </a:prstGeom>
          <a:ln w="0">
            <a:noFill/>
          </a:ln>
        </p:spPr>
      </p:pic>
      <p:pic>
        <p:nvPicPr>
          <p:cNvPr id="326" name="" descr=""/>
          <p:cNvPicPr/>
          <p:nvPr/>
        </p:nvPicPr>
        <p:blipFill>
          <a:blip r:embed="rId7"/>
          <a:stretch/>
        </p:blipFill>
        <p:spPr>
          <a:xfrm>
            <a:off x="5904000" y="4104000"/>
            <a:ext cx="1366200" cy="738720"/>
          </a:xfrm>
          <a:prstGeom prst="rect">
            <a:avLst/>
          </a:prstGeom>
          <a:ln w="0">
            <a:noFill/>
          </a:ln>
        </p:spPr>
      </p:pic>
    </p:spTree>
  </p:cSld>
  <p:transition>
    <p:fad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Freeform 1"/>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28" name="Group 1"/>
          <p:cNvGrpSpPr/>
          <p:nvPr/>
        </p:nvGrpSpPr>
        <p:grpSpPr>
          <a:xfrm>
            <a:off x="16303320" y="0"/>
            <a:ext cx="1441080" cy="1441080"/>
            <a:chOff x="16303320" y="0"/>
            <a:chExt cx="1441080" cy="1441080"/>
          </a:xfrm>
        </p:grpSpPr>
        <p:sp>
          <p:nvSpPr>
            <p:cNvPr id="329" name="Freeform 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30" name="Freeform 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31" name="TextBox 3"/>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32" name="TextBox 4"/>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33" name="TextBox 5"/>
          <p:cNvSpPr/>
          <p:nvPr/>
        </p:nvSpPr>
        <p:spPr>
          <a:xfrm>
            <a:off x="453600" y="1008000"/>
            <a:ext cx="17380440" cy="3045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6:</a:t>
            </a:r>
            <a:endParaRPr b="0" lang="en-PH" sz="2000" spc="-1" strike="noStrike">
              <a:latin typeface="Arial"/>
            </a:endParaRPr>
          </a:p>
        </p:txBody>
      </p:sp>
      <p:sp>
        <p:nvSpPr>
          <p:cNvPr id="334" name="Freeform 79"/>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335" name="TextBox 10"/>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336" name=""/>
          <p:cNvSpPr txBox="1"/>
          <p:nvPr/>
        </p:nvSpPr>
        <p:spPr>
          <a:xfrm>
            <a:off x="414000" y="1620000"/>
            <a:ext cx="17460000" cy="5067000"/>
          </a:xfrm>
          <a:prstGeom prst="rect">
            <a:avLst/>
          </a:prstGeom>
          <a:noFill/>
          <a:ln w="0">
            <a:noFill/>
          </a:ln>
        </p:spPr>
        <p:txBody>
          <a:bodyPr lIns="90000" rIns="90000" tIns="45000" bIns="45000" anchor="t">
            <a:noAutofit/>
          </a:bodyPr>
          <a:p>
            <a:pPr algn="ctr">
              <a:buNone/>
            </a:pPr>
            <a:r>
              <a:rPr b="0" lang="en-PH" sz="2000" spc="-1" strike="noStrike">
                <a:latin typeface="Montserrat"/>
                <a:ea typeface="ÐY&gt;êþ"/>
              </a:rPr>
              <a:t>In the figure, UA </a:t>
            </a:r>
            <a:r>
              <a:rPr b="0" lang="en-PH" sz="2000" spc="-1" strike="noStrike">
                <a:solidFill>
                  <a:srgbClr val="050a1e"/>
                </a:solidFill>
                <a:latin typeface="Montserrat"/>
                <a:ea typeface="ÐY&gt;êþ"/>
              </a:rPr>
              <a:t>⊥</a:t>
            </a:r>
            <a:r>
              <a:rPr b="0" lang="en-PH" sz="2000" spc="-1" strike="noStrike">
                <a:latin typeface="Montserrat"/>
                <a:ea typeface="ÐY&gt;êþ"/>
              </a:rPr>
              <a:t> AM,ME </a:t>
            </a:r>
            <a:r>
              <a:rPr b="0" lang="en-PH" sz="2000" spc="-1" strike="noStrike">
                <a:solidFill>
                  <a:srgbClr val="050a1e"/>
                </a:solidFill>
                <a:latin typeface="Montserrat"/>
                <a:ea typeface="ÐY&gt;êþ"/>
              </a:rPr>
              <a:t>⊥</a:t>
            </a:r>
            <a:r>
              <a:rPr b="0" lang="en-PH" sz="2000" spc="-1" strike="noStrike">
                <a:latin typeface="Montserrat"/>
                <a:ea typeface="ÐY&gt;êþ"/>
              </a:rPr>
              <a:t> ER,UA = 24, AM = 10,</a:t>
            </a:r>
            <a:endParaRPr b="0" lang="en-PH" sz="2000" spc="-1" strike="noStrike">
              <a:latin typeface="Arial"/>
            </a:endParaRPr>
          </a:p>
          <a:p>
            <a:pPr algn="ctr">
              <a:buNone/>
            </a:pPr>
            <a:r>
              <a:rPr b="0" lang="en-PH" sz="2000" spc="-1" strike="noStrike">
                <a:latin typeface="Montserrat"/>
                <a:ea typeface=""/>
              </a:rPr>
              <a:t>EM = 5x + 2, and RE = x + </a:t>
            </a:r>
            <a:r>
              <a:rPr b="0" lang="en-PH" sz="2000" spc="-1" strike="noStrike">
                <a:latin typeface="Montserrat"/>
                <a:ea typeface="ÐY&gt;êþ"/>
              </a:rPr>
              <a:t>3. Determine x so that </a:t>
            </a:r>
            <a:r>
              <a:rPr b="0" lang="en-PH" sz="2000" spc="-1" strike="noStrike">
                <a:latin typeface="Montserrat"/>
                <a:ea typeface="Montserrat"/>
              </a:rPr>
              <a:t>Δ</a:t>
            </a:r>
            <a:r>
              <a:rPr b="0" lang="en-PH" sz="2000" spc="-1" strike="noStrike">
                <a:latin typeface="Montserrat"/>
                <a:ea typeface=""/>
              </a:rPr>
              <a:t>UAM ~</a:t>
            </a:r>
            <a:r>
              <a:rPr b="0" lang="en-PH" sz="2000" spc="-1" strike="noStrike">
                <a:latin typeface="Montserrat"/>
                <a:ea typeface="ÐY&gt;êþ"/>
              </a:rPr>
              <a:t> </a:t>
            </a:r>
            <a:r>
              <a:rPr b="0" lang="en-PH" sz="2000" spc="-1" strike="noStrike">
                <a:latin typeface="Montserrat"/>
                <a:ea typeface="Montserrat"/>
              </a:rPr>
              <a:t>Δ</a:t>
            </a:r>
            <a:r>
              <a:rPr b="0" lang="en-PH" sz="2000" spc="-1" strike="noStrike">
                <a:latin typeface="Montserrat"/>
                <a:ea typeface=""/>
              </a:rPr>
              <a:t>REM</a:t>
            </a:r>
            <a:r>
              <a:rPr b="0" lang="en-PH" sz="2000" spc="-1" strike="noStrike">
                <a:latin typeface="Montserrat"/>
                <a:ea typeface="ÐY&gt;êþ"/>
              </a:rPr>
              <a:t>.</a:t>
            </a: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r>
              <a:rPr b="0" lang="en-PH" sz="2000" spc="-1" strike="noStrike">
                <a:latin typeface="Montserrat"/>
                <a:ea typeface="ÐY&gt;êþ"/>
              </a:rPr>
              <a:t>Solution:</a:t>
            </a:r>
            <a:endParaRPr b="0" lang="en-PH" sz="2000" spc="-1" strike="noStrike">
              <a:latin typeface="Montserrat"/>
              <a:ea typeface="ÐY&gt;êþ"/>
            </a:endParaRPr>
          </a:p>
          <a:p>
            <a:pPr algn="ctr">
              <a:buNone/>
            </a:pPr>
            <a:r>
              <a:rPr b="0" lang="en-PH" sz="2000" spc="-1" strike="noStrike">
                <a:latin typeface="Montserrat"/>
                <a:ea typeface="ÐY&gt;êþ"/>
              </a:rPr>
              <a:t>UA ⊥ AM, ME ⊥ ER, ∠UAM, and ∠REM are right angles because of the definition</a:t>
            </a:r>
            <a:endParaRPr b="0" lang="en-PH" sz="2000" spc="-1" strike="noStrike">
              <a:latin typeface="Montserrat"/>
              <a:ea typeface="ÐY&gt;êþ"/>
            </a:endParaRPr>
          </a:p>
          <a:p>
            <a:pPr algn="ctr">
              <a:buNone/>
            </a:pPr>
            <a:r>
              <a:rPr b="0" lang="en-PH" sz="2000" spc="-1" strike="noStrike">
                <a:latin typeface="Montserrat"/>
                <a:ea typeface="ÐY&gt;êþ"/>
              </a:rPr>
              <a:t>of perpendicularity. Hence, ΔUAM and ΔREM are right triangles by definition of right</a:t>
            </a:r>
            <a:endParaRPr b="0" lang="en-PH" sz="2000" spc="-1" strike="noStrike">
              <a:latin typeface="Montserrat"/>
              <a:ea typeface="ÐY&gt;êþ"/>
            </a:endParaRPr>
          </a:p>
          <a:p>
            <a:pPr algn="ctr">
              <a:buNone/>
            </a:pPr>
            <a:r>
              <a:rPr b="0" lang="en-PH" sz="2000" spc="-1" strike="noStrike">
                <a:latin typeface="Montserrat"/>
                <a:ea typeface="ÐY&gt;êþ"/>
              </a:rPr>
              <a:t>triangles. If the corresponding legs of ΔUAM are proportional to the corresponding</a:t>
            </a:r>
            <a:endParaRPr b="0" lang="en-PH" sz="2000" spc="-1" strike="noStrike">
              <a:latin typeface="Montserrat"/>
              <a:ea typeface="ÐY&gt;êþ"/>
            </a:endParaRPr>
          </a:p>
          <a:p>
            <a:pPr algn="ctr">
              <a:buNone/>
            </a:pPr>
            <a:r>
              <a:rPr b="0" lang="en-PH" sz="2000" spc="-1" strike="noStrike">
                <a:latin typeface="Montserrat"/>
                <a:ea typeface="ÐY&gt;êþ"/>
              </a:rPr>
              <a:t>legs of ΔREM, then the triangles are similar.</a:t>
            </a:r>
            <a:endParaRPr b="0" lang="en-PH" sz="2000" spc="-1" strike="noStrike">
              <a:latin typeface="Montserrat"/>
              <a:ea typeface="ÐY&gt;êþ"/>
            </a:endParaRPr>
          </a:p>
        </p:txBody>
      </p:sp>
      <p:pic>
        <p:nvPicPr>
          <p:cNvPr id="337" name="" descr=""/>
          <p:cNvPicPr/>
          <p:nvPr/>
        </p:nvPicPr>
        <p:blipFill>
          <a:blip r:embed="rId4"/>
          <a:stretch/>
        </p:blipFill>
        <p:spPr>
          <a:xfrm>
            <a:off x="7410240" y="2304000"/>
            <a:ext cx="3467520" cy="2675880"/>
          </a:xfrm>
          <a:prstGeom prst="rect">
            <a:avLst/>
          </a:prstGeom>
          <a:ln w="0">
            <a:noFill/>
          </a:ln>
        </p:spPr>
      </p:pic>
      <p:pic>
        <p:nvPicPr>
          <p:cNvPr id="338" name="" descr=""/>
          <p:cNvPicPr/>
          <p:nvPr/>
        </p:nvPicPr>
        <p:blipFill>
          <a:blip r:embed="rId5"/>
          <a:stretch/>
        </p:blipFill>
        <p:spPr>
          <a:xfrm>
            <a:off x="7733160" y="6687000"/>
            <a:ext cx="2821680" cy="2686320"/>
          </a:xfrm>
          <a:prstGeom prst="rect">
            <a:avLst/>
          </a:prstGeom>
          <a:ln w="0">
            <a:noFill/>
          </a:ln>
        </p:spPr>
      </p:pic>
    </p:spTree>
  </p:cSld>
  <p:transition>
    <p:fade/>
  </p:transition>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9" name="" descr=""/>
          <p:cNvPicPr/>
          <p:nvPr/>
        </p:nvPicPr>
        <p:blipFill>
          <a:blip r:embed="rId1"/>
          <a:stretch/>
        </p:blipFill>
        <p:spPr>
          <a:xfrm>
            <a:off x="6791400" y="2232000"/>
            <a:ext cx="4705560" cy="3445200"/>
          </a:xfrm>
          <a:prstGeom prst="rect">
            <a:avLst/>
          </a:prstGeom>
          <a:ln w="0">
            <a:noFill/>
          </a:ln>
        </p:spPr>
      </p:pic>
      <p:sp>
        <p:nvSpPr>
          <p:cNvPr id="340" name="Freeform 8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341" name="Group 23"/>
          <p:cNvGrpSpPr/>
          <p:nvPr/>
        </p:nvGrpSpPr>
        <p:grpSpPr>
          <a:xfrm>
            <a:off x="16303320" y="0"/>
            <a:ext cx="1441080" cy="1441080"/>
            <a:chOff x="16303320" y="0"/>
            <a:chExt cx="1441080" cy="1441080"/>
          </a:xfrm>
        </p:grpSpPr>
        <p:sp>
          <p:nvSpPr>
            <p:cNvPr id="342" name="Freeform 8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43" name="Freeform 8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344" name="TextBox 83"/>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45" name="TextBox 85"/>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46" name="TextBox 86"/>
          <p:cNvSpPr/>
          <p:nvPr/>
        </p:nvSpPr>
        <p:spPr>
          <a:xfrm>
            <a:off x="453600" y="1008000"/>
            <a:ext cx="17380440" cy="3045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7:</a:t>
            </a:r>
            <a:endParaRPr b="0" lang="en-PH" sz="2000" spc="-1" strike="noStrike">
              <a:latin typeface="Arial"/>
            </a:endParaRPr>
          </a:p>
        </p:txBody>
      </p:sp>
      <p:sp>
        <p:nvSpPr>
          <p:cNvPr id="347" name="Freeform 83"/>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348" name="TextBox 87"/>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349" name=""/>
          <p:cNvSpPr txBox="1"/>
          <p:nvPr/>
        </p:nvSpPr>
        <p:spPr>
          <a:xfrm>
            <a:off x="414000" y="1620000"/>
            <a:ext cx="17460000" cy="7555320"/>
          </a:xfrm>
          <a:prstGeom prst="rect">
            <a:avLst/>
          </a:prstGeom>
          <a:noFill/>
          <a:ln w="0">
            <a:noFill/>
          </a:ln>
        </p:spPr>
        <p:txBody>
          <a:bodyPr lIns="90000" rIns="90000" tIns="45000" bIns="45000" anchor="t">
            <a:noAutofit/>
          </a:bodyPr>
          <a:p>
            <a:pPr algn="ctr">
              <a:buNone/>
            </a:pPr>
            <a:r>
              <a:rPr b="0" lang="en-PH" sz="2000" spc="-1" strike="noStrike">
                <a:latin typeface="Montserrat"/>
                <a:ea typeface="ÐY&gt;êþ"/>
              </a:rPr>
              <a:t>If your classmate is 5-feet tall and casts a shadow of 4 feet at the same time that the flagpole casts a 12-feet shadow, what is the height of the flagpole?</a:t>
            </a: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pPr algn="ctr">
              <a:buNone/>
            </a:pPr>
            <a:endParaRPr b="0" lang="en-PH" sz="2000" spc="-1" strike="noStrike">
              <a:latin typeface="Arial"/>
            </a:endParaRPr>
          </a:p>
          <a:p>
            <a:r>
              <a:rPr b="0" lang="en-PH" sz="2000" spc="-1" strike="noStrike">
                <a:latin typeface="Montserrat"/>
                <a:ea typeface="ÐY&gt;êþ"/>
              </a:rPr>
              <a:t>Solution:</a:t>
            </a:r>
            <a:endParaRPr b="0" lang="en-PH" sz="2000" spc="-1" strike="noStrike">
              <a:latin typeface="Ðn&gt;êþ"/>
              <a:ea typeface="Ðn&gt;êþ"/>
            </a:endParaRPr>
          </a:p>
          <a:p>
            <a:endParaRPr b="0" lang="en-PH" sz="2000" spc="-1" strike="noStrike">
              <a:latin typeface="Ðn&gt;êþ"/>
              <a:ea typeface="Ðn&gt;êþ"/>
            </a:endParaRPr>
          </a:p>
          <a:p>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endParaRPr b="0" lang="en-PH" sz="2000" spc="-1" strike="noStrike">
              <a:latin typeface="Ðn&gt;êþ"/>
              <a:ea typeface="Ðn&gt;êþ"/>
            </a:endParaRPr>
          </a:p>
          <a:p>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Cross-Product Property of Proportion</a:t>
            </a:r>
            <a:endParaRPr b="0" lang="en-PH" sz="2000" spc="-1" strike="noStrike">
              <a:latin typeface="Ðn&gt;êþ"/>
              <a:ea typeface="Ðn&gt;êþ"/>
            </a:endParaRPr>
          </a:p>
          <a:p>
            <a:endParaRPr b="0" lang="en-PH" sz="2000" spc="-1" strike="noStrike">
              <a:latin typeface="Ðn&gt;êþ"/>
              <a:ea typeface="Ðn&gt;êþ"/>
            </a:endParaRPr>
          </a:p>
          <a:p>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	</a:t>
            </a:r>
            <a:r>
              <a:rPr b="0" lang="en-PH" sz="2000" spc="-1" strike="noStrike">
                <a:latin typeface="Montserrat"/>
                <a:ea typeface="ÐY&gt;êþ"/>
              </a:rPr>
              <a:t>Divide each side by 4.</a:t>
            </a:r>
            <a:endParaRPr b="0" lang="en-PH" sz="2000" spc="-1" strike="noStrike">
              <a:latin typeface="Ðn&gt;êþ"/>
              <a:ea typeface="Ðn&gt;êþ"/>
            </a:endParaRPr>
          </a:p>
          <a:p>
            <a:endParaRPr b="0" lang="en-PH" sz="2000" spc="-1" strike="noStrike">
              <a:latin typeface="Ðn&gt;êþ"/>
              <a:ea typeface="Ðn&gt;êþ"/>
            </a:endParaRPr>
          </a:p>
          <a:p>
            <a:r>
              <a:rPr b="0" lang="en-PH" sz="2000" spc="-1" strike="noStrike">
                <a:latin typeface="Montserrat"/>
                <a:ea typeface="ÐY&gt;êþ"/>
              </a:rPr>
              <a:t>	</a:t>
            </a:r>
            <a:r>
              <a:rPr b="0" lang="en-PH" sz="2000" spc="-1" strike="noStrike">
                <a:latin typeface="Montserrat"/>
                <a:ea typeface="ÐY&gt;êþ"/>
              </a:rPr>
              <a:t>This shows that the flagpole is about 15 feet tall.</a:t>
            </a:r>
            <a:endParaRPr b="0" lang="en-PH" sz="2000" spc="-1" strike="noStrike">
              <a:latin typeface="Ðn&gt;êþ"/>
              <a:ea typeface="Ðn&gt;êþ"/>
            </a:endParaRPr>
          </a:p>
          <a:p>
            <a:endParaRPr b="0" lang="en-PH" sz="2000" spc="-1" strike="noStrike">
              <a:latin typeface="Ðn&gt;êþ"/>
              <a:ea typeface="Ðn&gt;êþ"/>
            </a:endParaRPr>
          </a:p>
          <a:p>
            <a:endParaRPr b="0" lang="en-PH" sz="2000" spc="-1" strike="noStrike">
              <a:latin typeface="Ðn&gt;êþ"/>
              <a:ea typeface="Ðn&gt;êþ"/>
            </a:endParaRPr>
          </a:p>
        </p:txBody>
      </p:sp>
      <p:pic>
        <p:nvPicPr>
          <p:cNvPr id="350" name="" descr=""/>
          <p:cNvPicPr/>
          <p:nvPr/>
        </p:nvPicPr>
        <p:blipFill>
          <a:blip r:embed="rId5"/>
          <a:stretch/>
        </p:blipFill>
        <p:spPr>
          <a:xfrm>
            <a:off x="8604000" y="6012000"/>
            <a:ext cx="1260000" cy="1857240"/>
          </a:xfrm>
          <a:prstGeom prst="rect">
            <a:avLst/>
          </a:prstGeom>
          <a:ln w="0">
            <a:noFill/>
          </a:ln>
        </p:spPr>
      </p:pic>
    </p:spTree>
  </p:cSld>
  <p:transition>
    <p:fade/>
  </p:transition>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Freeform 8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52" name="Group 24"/>
          <p:cNvGrpSpPr/>
          <p:nvPr/>
        </p:nvGrpSpPr>
        <p:grpSpPr>
          <a:xfrm>
            <a:off x="16303320" y="0"/>
            <a:ext cx="1441080" cy="1441080"/>
            <a:chOff x="16303320" y="0"/>
            <a:chExt cx="1441080" cy="1441080"/>
          </a:xfrm>
        </p:grpSpPr>
        <p:sp>
          <p:nvSpPr>
            <p:cNvPr id="353" name="Freeform 8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54" name="Freeform 8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55" name="TextBox 8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56" name="TextBox 8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57" name="TextBox 90"/>
          <p:cNvSpPr/>
          <p:nvPr/>
        </p:nvSpPr>
        <p:spPr>
          <a:xfrm>
            <a:off x="453600" y="1008000"/>
            <a:ext cx="17380440" cy="3045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6:</a:t>
            </a:r>
            <a:endParaRPr b="0" lang="en-PH" sz="2000" spc="-1" strike="noStrike">
              <a:latin typeface="Arial"/>
            </a:endParaRPr>
          </a:p>
        </p:txBody>
      </p:sp>
      <p:sp>
        <p:nvSpPr>
          <p:cNvPr id="358" name="Freeform 87"/>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359" name="TextBox 91"/>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360" name=""/>
          <p:cNvSpPr txBox="1"/>
          <p:nvPr/>
        </p:nvSpPr>
        <p:spPr>
          <a:xfrm>
            <a:off x="414000" y="1620000"/>
            <a:ext cx="17460000" cy="5067000"/>
          </a:xfrm>
          <a:prstGeom prst="rect">
            <a:avLst/>
          </a:prstGeom>
          <a:noFill/>
          <a:ln w="0">
            <a:noFill/>
          </a:ln>
        </p:spPr>
        <p:txBody>
          <a:bodyPr lIns="90000" rIns="90000" tIns="45000" bIns="45000" anchor="t">
            <a:noAutofit/>
          </a:bodyPr>
          <a:p>
            <a:pPr algn="ctr">
              <a:buNone/>
            </a:pPr>
            <a:r>
              <a:rPr b="0" lang="en-PH" sz="2000" spc="-1" strike="noStrike">
                <a:latin typeface="Montserrat"/>
                <a:ea typeface="ÐY&gt;êþ"/>
              </a:rPr>
              <a:t>In the figure, UA </a:t>
            </a:r>
            <a:r>
              <a:rPr b="0" lang="en-PH" sz="2000" spc="-1" strike="noStrike">
                <a:solidFill>
                  <a:srgbClr val="050a1e"/>
                </a:solidFill>
                <a:latin typeface="Montserrat"/>
                <a:ea typeface="ÐY&gt;êþ"/>
              </a:rPr>
              <a:t>⊥</a:t>
            </a:r>
            <a:r>
              <a:rPr b="0" lang="en-PH" sz="2000" spc="-1" strike="noStrike">
                <a:latin typeface="Montserrat"/>
                <a:ea typeface="ÐY&gt;êþ"/>
              </a:rPr>
              <a:t> AM,ME </a:t>
            </a:r>
            <a:r>
              <a:rPr b="0" lang="en-PH" sz="2000" spc="-1" strike="noStrike">
                <a:solidFill>
                  <a:srgbClr val="050a1e"/>
                </a:solidFill>
                <a:latin typeface="Montserrat"/>
                <a:ea typeface="ÐY&gt;êþ"/>
              </a:rPr>
              <a:t>⊥</a:t>
            </a:r>
            <a:r>
              <a:rPr b="0" lang="en-PH" sz="2000" spc="-1" strike="noStrike">
                <a:latin typeface="Montserrat"/>
                <a:ea typeface="ÐY&gt;êþ"/>
              </a:rPr>
              <a:t> ER,UA = 24, AM = 10,</a:t>
            </a:r>
            <a:endParaRPr b="0" lang="en-PH" sz="2000" spc="-1" strike="noStrike">
              <a:latin typeface="Arial"/>
            </a:endParaRPr>
          </a:p>
          <a:p>
            <a:pPr algn="ctr">
              <a:buNone/>
            </a:pPr>
            <a:r>
              <a:rPr b="0" lang="en-PH" sz="2000" spc="-1" strike="noStrike">
                <a:latin typeface="Montserrat"/>
                <a:ea typeface=""/>
              </a:rPr>
              <a:t>EM = 5x + 2, and RE = x + </a:t>
            </a:r>
            <a:r>
              <a:rPr b="0" lang="en-PH" sz="2000" spc="-1" strike="noStrike">
                <a:latin typeface="Montserrat"/>
                <a:ea typeface="ÐY&gt;êþ"/>
              </a:rPr>
              <a:t>3. Determine x so that </a:t>
            </a:r>
            <a:r>
              <a:rPr b="0" lang="en-PH" sz="2000" spc="-1" strike="noStrike">
                <a:latin typeface="Montserrat"/>
                <a:ea typeface="Montserrat"/>
              </a:rPr>
              <a:t>Δ</a:t>
            </a:r>
            <a:r>
              <a:rPr b="0" lang="en-PH" sz="2000" spc="-1" strike="noStrike">
                <a:latin typeface="Montserrat"/>
                <a:ea typeface=""/>
              </a:rPr>
              <a:t>UAM ~</a:t>
            </a:r>
            <a:r>
              <a:rPr b="0" lang="en-PH" sz="2000" spc="-1" strike="noStrike">
                <a:latin typeface="Montserrat"/>
                <a:ea typeface="ÐY&gt;êþ"/>
              </a:rPr>
              <a:t> </a:t>
            </a:r>
            <a:r>
              <a:rPr b="0" lang="en-PH" sz="2000" spc="-1" strike="noStrike">
                <a:latin typeface="Montserrat"/>
                <a:ea typeface="Montserrat"/>
              </a:rPr>
              <a:t>Δ</a:t>
            </a:r>
            <a:r>
              <a:rPr b="0" lang="en-PH" sz="2000" spc="-1" strike="noStrike">
                <a:latin typeface="Montserrat"/>
                <a:ea typeface=""/>
              </a:rPr>
              <a:t>REM</a:t>
            </a:r>
            <a:r>
              <a:rPr b="0" lang="en-PH" sz="2000" spc="-1" strike="noStrike">
                <a:latin typeface="Montserrat"/>
                <a:ea typeface="ÐY&gt;êþ"/>
              </a:rPr>
              <a:t>.</a:t>
            </a: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endParaRPr b="0" lang="en-PH" sz="2000" spc="-1" strike="noStrike">
              <a:latin typeface="Montserrat"/>
              <a:ea typeface="ÐY&gt;êþ"/>
            </a:endParaRPr>
          </a:p>
          <a:p>
            <a:pPr algn="ctr">
              <a:buNone/>
            </a:pPr>
            <a:r>
              <a:rPr b="0" lang="en-PH" sz="2000" spc="-1" strike="noStrike">
                <a:latin typeface="Montserrat"/>
                <a:ea typeface="ÐY&gt;êþ"/>
              </a:rPr>
              <a:t>Solution:</a:t>
            </a:r>
            <a:endParaRPr b="0" lang="en-PH" sz="2000" spc="-1" strike="noStrike">
              <a:latin typeface="Montserrat"/>
              <a:ea typeface="ÐY&gt;êþ"/>
            </a:endParaRPr>
          </a:p>
          <a:p>
            <a:pPr algn="ctr">
              <a:buNone/>
            </a:pPr>
            <a:r>
              <a:rPr b="0" lang="en-PH" sz="2000" spc="-1" strike="noStrike">
                <a:latin typeface="Montserrat"/>
                <a:ea typeface="ÐY&gt;êþ"/>
              </a:rPr>
              <a:t>UA ⊥ AM, ME ⊥ ER, ∠UAM, and ∠REM are right angles because of the definition</a:t>
            </a:r>
            <a:endParaRPr b="0" lang="en-PH" sz="2000" spc="-1" strike="noStrike">
              <a:latin typeface="Montserrat"/>
              <a:ea typeface="ÐY&gt;êþ"/>
            </a:endParaRPr>
          </a:p>
          <a:p>
            <a:pPr algn="ctr">
              <a:buNone/>
            </a:pPr>
            <a:r>
              <a:rPr b="0" lang="en-PH" sz="2000" spc="-1" strike="noStrike">
                <a:latin typeface="Montserrat"/>
                <a:ea typeface="ÐY&gt;êþ"/>
              </a:rPr>
              <a:t>of perpendicularity. Hence, ΔUAM and ΔREM are right triangles by definition of right</a:t>
            </a:r>
            <a:endParaRPr b="0" lang="en-PH" sz="2000" spc="-1" strike="noStrike">
              <a:latin typeface="Montserrat"/>
              <a:ea typeface="ÐY&gt;êþ"/>
            </a:endParaRPr>
          </a:p>
          <a:p>
            <a:pPr algn="ctr">
              <a:buNone/>
            </a:pPr>
            <a:r>
              <a:rPr b="0" lang="en-PH" sz="2000" spc="-1" strike="noStrike">
                <a:latin typeface="Montserrat"/>
                <a:ea typeface="ÐY&gt;êþ"/>
              </a:rPr>
              <a:t>triangles. If the corresponding legs of ΔUAM are proportional to the corresponding</a:t>
            </a:r>
            <a:endParaRPr b="0" lang="en-PH" sz="2000" spc="-1" strike="noStrike">
              <a:latin typeface="Montserrat"/>
              <a:ea typeface="ÐY&gt;êþ"/>
            </a:endParaRPr>
          </a:p>
          <a:p>
            <a:pPr algn="ctr">
              <a:buNone/>
            </a:pPr>
            <a:r>
              <a:rPr b="0" lang="en-PH" sz="2000" spc="-1" strike="noStrike">
                <a:latin typeface="Montserrat"/>
                <a:ea typeface="ÐY&gt;êþ"/>
              </a:rPr>
              <a:t>legs of ΔREM, then the triangles are similar.</a:t>
            </a:r>
            <a:endParaRPr b="0" lang="en-PH" sz="2000" spc="-1" strike="noStrike">
              <a:latin typeface="Montserrat"/>
              <a:ea typeface="ÐY&gt;êþ"/>
            </a:endParaRPr>
          </a:p>
        </p:txBody>
      </p:sp>
      <p:pic>
        <p:nvPicPr>
          <p:cNvPr id="361" name="" descr=""/>
          <p:cNvPicPr/>
          <p:nvPr/>
        </p:nvPicPr>
        <p:blipFill>
          <a:blip r:embed="rId4"/>
          <a:stretch/>
        </p:blipFill>
        <p:spPr>
          <a:xfrm>
            <a:off x="7410240" y="2304000"/>
            <a:ext cx="3467520" cy="2675880"/>
          </a:xfrm>
          <a:prstGeom prst="rect">
            <a:avLst/>
          </a:prstGeom>
          <a:ln w="0">
            <a:noFill/>
          </a:ln>
        </p:spPr>
      </p:pic>
      <p:pic>
        <p:nvPicPr>
          <p:cNvPr id="362" name="" descr=""/>
          <p:cNvPicPr/>
          <p:nvPr/>
        </p:nvPicPr>
        <p:blipFill>
          <a:blip r:embed="rId5"/>
          <a:stretch/>
        </p:blipFill>
        <p:spPr>
          <a:xfrm>
            <a:off x="7733160" y="6687000"/>
            <a:ext cx="2821680" cy="2686320"/>
          </a:xfrm>
          <a:prstGeom prst="rect">
            <a:avLst/>
          </a:prstGeom>
          <a:ln w="0">
            <a:noFill/>
          </a:ln>
        </p:spPr>
      </p:pic>
    </p:spTree>
  </p:cSld>
  <p:transition>
    <p:fade/>
  </p:transition>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Freeform 88"/>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64" name="Group 25"/>
          <p:cNvGrpSpPr/>
          <p:nvPr/>
        </p:nvGrpSpPr>
        <p:grpSpPr>
          <a:xfrm>
            <a:off x="16303320" y="0"/>
            <a:ext cx="1441080" cy="1441080"/>
            <a:chOff x="16303320" y="0"/>
            <a:chExt cx="1441080" cy="1441080"/>
          </a:xfrm>
        </p:grpSpPr>
        <p:sp>
          <p:nvSpPr>
            <p:cNvPr id="365" name="Freeform 89"/>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66" name="Freeform 90"/>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67" name="TextBox 92"/>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368" name="TextBox 93"/>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69" name="TextBox 94"/>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70" name="TextBox 95"/>
          <p:cNvSpPr/>
          <p:nvPr/>
        </p:nvSpPr>
        <p:spPr>
          <a:xfrm>
            <a:off x="453240" y="720000"/>
            <a:ext cx="17381160" cy="22856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CHECKPOINT 5:</a:t>
            </a: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If your classmate is 6 feet tall and casts a shadow of 4 feet at the same time that</a:t>
            </a: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the flagpole casts a 20-ft shadow, what is the height of the flagpole?</a:t>
            </a:r>
            <a:endParaRPr b="0" lang="en-PH" sz="2000" spc="-1" strike="noStrike">
              <a:latin typeface="Arial"/>
            </a:endParaRPr>
          </a:p>
        </p:txBody>
      </p:sp>
    </p:spTree>
  </p:cSld>
  <p:transition>
    <p:fade/>
  </p:transition>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Freeform 91"/>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72" name="Group 26"/>
          <p:cNvGrpSpPr/>
          <p:nvPr/>
        </p:nvGrpSpPr>
        <p:grpSpPr>
          <a:xfrm>
            <a:off x="16303320" y="0"/>
            <a:ext cx="1441080" cy="1441080"/>
            <a:chOff x="16303320" y="0"/>
            <a:chExt cx="1441080" cy="1441080"/>
          </a:xfrm>
        </p:grpSpPr>
        <p:sp>
          <p:nvSpPr>
            <p:cNvPr id="373" name="Freeform 92"/>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74" name="Freeform 93"/>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75" name="TextBox 96"/>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KEY</a:t>
            </a:r>
            <a:endParaRPr b="0" lang="en-PH" sz="3000" spc="-1" strike="noStrike">
              <a:latin typeface="Arial"/>
            </a:endParaRPr>
          </a:p>
        </p:txBody>
      </p:sp>
      <p:sp>
        <p:nvSpPr>
          <p:cNvPr id="376" name="TextBox 97"/>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77" name="TextBox 98"/>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78" name="TextBox 99"/>
          <p:cNvSpPr/>
          <p:nvPr/>
        </p:nvSpPr>
        <p:spPr>
          <a:xfrm>
            <a:off x="453240" y="720000"/>
            <a:ext cx="17381160" cy="22856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5:</a:t>
            </a: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If your classmate is 6 feet tall and casts a shadow of 4 feet at the same time that</a:t>
            </a: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the flagpole casts a 20-ft shadow, what is the height of the flagpole?</a:t>
            </a:r>
            <a:endParaRPr b="0" lang="en-PH" sz="2000" spc="-1" strike="noStrike">
              <a:latin typeface="Arial"/>
            </a:endParaRPr>
          </a:p>
        </p:txBody>
      </p:sp>
      <p:sp>
        <p:nvSpPr>
          <p:cNvPr id="379" name=""/>
          <p:cNvSpPr/>
          <p:nvPr/>
        </p:nvSpPr>
        <p:spPr>
          <a:xfrm>
            <a:off x="1314000" y="4680000"/>
            <a:ext cx="15659640" cy="16452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ea typeface="_x005F_x0019_eåþ"/>
              </a:rPr>
              <a:t>ANSWER:</a:t>
            </a:r>
            <a:endParaRPr b="0" lang="en-PH" sz="2000" spc="-1" strike="noStrike">
              <a:latin typeface="Arial"/>
            </a:endParaRPr>
          </a:p>
          <a:p>
            <a:pPr algn="ctr">
              <a:lnSpc>
                <a:spcPct val="100000"/>
              </a:lnSpc>
              <a:buNone/>
            </a:pPr>
            <a:endParaRPr b="0" lang="en-PH" sz="2000" spc="-1" strike="noStrike">
              <a:latin typeface="Arial"/>
            </a:endParaRPr>
          </a:p>
          <a:p>
            <a:pPr algn="ctr">
              <a:lnSpc>
                <a:spcPct val="100000"/>
              </a:lnSpc>
              <a:buNone/>
            </a:pPr>
            <a:r>
              <a:rPr b="0" lang="en-PH" sz="2000" spc="-1" strike="noStrike">
                <a:latin typeface="Montserrat"/>
                <a:ea typeface="_x005F_x0019_eåþ"/>
              </a:rPr>
              <a:t>The height of the flagpole is 30 ft.</a:t>
            </a:r>
            <a:endParaRPr b="0" lang="en-PH" sz="2000" spc="-1" strike="noStrike">
              <a:latin typeface="Arial"/>
            </a:endParaRPr>
          </a:p>
        </p:txBody>
      </p:sp>
    </p:spTree>
  </p:cSld>
  <p:transition>
    <p:fade/>
  </p:transition>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Freeform 9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81" name="Group 27"/>
          <p:cNvGrpSpPr/>
          <p:nvPr/>
        </p:nvGrpSpPr>
        <p:grpSpPr>
          <a:xfrm>
            <a:off x="16303320" y="0"/>
            <a:ext cx="1441080" cy="1441080"/>
            <a:chOff x="16303320" y="0"/>
            <a:chExt cx="1441080" cy="1441080"/>
          </a:xfrm>
        </p:grpSpPr>
        <p:sp>
          <p:nvSpPr>
            <p:cNvPr id="382" name="Freeform 9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83" name="Freeform 9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84" name="TextBox 100"/>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85" name="TextBox 101"/>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86" name="Freeform 97"/>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387" name="TextBox 103"/>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388" name=""/>
          <p:cNvSpPr txBox="1"/>
          <p:nvPr/>
        </p:nvSpPr>
        <p:spPr>
          <a:xfrm>
            <a:off x="180000" y="1188000"/>
            <a:ext cx="8820000" cy="5067000"/>
          </a:xfrm>
          <a:prstGeom prst="rect">
            <a:avLst/>
          </a:prstGeom>
          <a:noFill/>
          <a:ln w="0">
            <a:noFill/>
          </a:ln>
        </p:spPr>
        <p:txBody>
          <a:bodyPr lIns="90000" rIns="90000" tIns="45000" bIns="45000" anchor="t">
            <a:noAutofit/>
          </a:bodyPr>
          <a:p>
            <a:r>
              <a:rPr b="0" lang="en-PH" sz="2000" spc="-1" strike="noStrike">
                <a:latin typeface="Montserrat"/>
                <a:ea typeface="ÐY&gt;êþ"/>
              </a:rPr>
              <a:t>	</a:t>
            </a:r>
            <a:r>
              <a:rPr b="0" lang="en-PH" sz="2000" spc="-1" strike="noStrike">
                <a:latin typeface="Montserrat"/>
                <a:ea typeface="ÐY&gt;êþ"/>
              </a:rPr>
              <a:t>The next theorem states that the sum of the squares of two legs of a right triangle is equal to the square of its hypothenuse. This is the famous Pythagorean theorem.</a:t>
            </a:r>
            <a:endParaRPr b="0" lang="en-PH" sz="2000" spc="-1" strike="noStrike">
              <a:latin typeface="Arial"/>
            </a:endParaRPr>
          </a:p>
          <a:p>
            <a:endParaRPr b="0" lang="en-PH" sz="2000" spc="-1" strike="noStrike">
              <a:latin typeface="Arial"/>
            </a:endParaRPr>
          </a:p>
          <a:p>
            <a:r>
              <a:rPr b="0" lang="en-PH" sz="2000" spc="-1" strike="noStrike">
                <a:latin typeface="Montserrat"/>
                <a:ea typeface="ÐY&gt;êþ"/>
              </a:rPr>
              <a:t>You might have encountered this idea before. In this lesson, you will see the proof of why this theorem is true as well as it is converse.</a:t>
            </a:r>
            <a:endParaRPr b="0" lang="en-PH" sz="2000" spc="-1" strike="noStrike">
              <a:latin typeface="Arial"/>
            </a:endParaRPr>
          </a:p>
          <a:p>
            <a:endParaRPr b="0" lang="en-PH" sz="2000" spc="-1" strike="noStrike">
              <a:latin typeface="Arial"/>
            </a:endParaRPr>
          </a:p>
          <a:p>
            <a:pPr algn="ctr">
              <a:spcAft>
                <a:spcPts val="283"/>
              </a:spcAft>
              <a:buNone/>
            </a:pPr>
            <a:r>
              <a:rPr b="1" lang="en-PH" sz="2000" spc="-1" strike="noStrike">
                <a:latin typeface="Montserrat"/>
                <a:ea typeface="ÐY&gt;êþ"/>
              </a:rPr>
              <a:t>Pythagorean theorem:</a:t>
            </a:r>
            <a:endParaRPr b="0" lang="en-PH" sz="2000" spc="-1" strike="noStrike">
              <a:latin typeface="Arial"/>
            </a:endParaRPr>
          </a:p>
          <a:p>
            <a:r>
              <a:rPr b="0" lang="en-PH" sz="2000" spc="-1" strike="noStrike">
                <a:latin typeface="Montserrat"/>
                <a:ea typeface="ÐY&gt;êþ"/>
              </a:rPr>
              <a:t>If triangle ABC is a right Δ, then c</a:t>
            </a:r>
            <a:r>
              <a:rPr b="0" lang="en-PH" sz="2000" spc="-1" strike="noStrike" baseline="33000">
                <a:latin typeface="Montserrat"/>
                <a:ea typeface="ÐY&gt;êþ"/>
              </a:rPr>
              <a:t>2</a:t>
            </a:r>
            <a:r>
              <a:rPr b="0" lang="en-PH" sz="2000" spc="-1" strike="noStrike">
                <a:latin typeface="Montserrat"/>
                <a:ea typeface="ÐY&gt;êþ"/>
              </a:rPr>
              <a:t> = a</a:t>
            </a:r>
            <a:r>
              <a:rPr b="0" lang="en-PH" sz="2000" spc="-1" strike="noStrike" baseline="33000">
                <a:latin typeface="Montserrat"/>
                <a:ea typeface="ÐY&gt;êþ"/>
              </a:rPr>
              <a:t>2</a:t>
            </a:r>
            <a:r>
              <a:rPr b="0" lang="en-PH" sz="2000" spc="-1" strike="noStrike">
                <a:latin typeface="Montserrat"/>
                <a:ea typeface="ÐY&gt;êþ"/>
              </a:rPr>
              <a:t> + b</a:t>
            </a:r>
            <a:r>
              <a:rPr b="0" lang="en-PH" sz="2000" spc="-1" strike="noStrike" baseline="33000">
                <a:latin typeface="Montserrat"/>
                <a:ea typeface="ÐY&gt;êþ"/>
              </a:rPr>
              <a:t>2</a:t>
            </a:r>
            <a:r>
              <a:rPr b="0" lang="en-PH" sz="2000" spc="-1" strike="noStrike">
                <a:latin typeface="Montserrat"/>
                <a:ea typeface="ÐY&gt;êþ"/>
              </a:rPr>
              <a:t>.</a:t>
            </a:r>
            <a:endParaRPr b="0" lang="en-PH" sz="2000" spc="-1" strike="noStrike">
              <a:latin typeface="Arial"/>
            </a:endParaRPr>
          </a:p>
          <a:p>
            <a:pPr algn="ctr">
              <a:spcAft>
                <a:spcPts val="283"/>
              </a:spcAft>
              <a:buNone/>
            </a:pPr>
            <a:r>
              <a:rPr b="1" lang="en-PH" sz="2000" spc="-1" strike="noStrike">
                <a:latin typeface="Montserrat"/>
                <a:ea typeface="ÐY&gt;êþ"/>
              </a:rPr>
              <a:t>Pythagorean theorem converse:</a:t>
            </a:r>
            <a:endParaRPr b="0" lang="en-PH" sz="2000" spc="-1" strike="noStrike">
              <a:latin typeface="Arial"/>
            </a:endParaRPr>
          </a:p>
          <a:p>
            <a:r>
              <a:rPr b="0" lang="en-PH" sz="2000" spc="-1" strike="noStrike">
                <a:latin typeface="Montserrat"/>
                <a:ea typeface="ÐY&gt;êþ"/>
              </a:rPr>
              <a:t>If c</a:t>
            </a:r>
            <a:r>
              <a:rPr b="0" lang="en-PH" sz="2000" spc="-1" strike="noStrike" baseline="33000">
                <a:latin typeface="Montserrat"/>
                <a:ea typeface="ÐY&gt;êþ"/>
              </a:rPr>
              <a:t>2</a:t>
            </a:r>
            <a:r>
              <a:rPr b="0" lang="en-PH" sz="2000" spc="-1" strike="noStrike">
                <a:latin typeface="Montserrat"/>
                <a:ea typeface="ÐY&gt;êþ"/>
              </a:rPr>
              <a:t> = a</a:t>
            </a:r>
            <a:r>
              <a:rPr b="0" lang="en-PH" sz="2000" spc="-1" strike="noStrike" baseline="33000">
                <a:latin typeface="Montserrat"/>
                <a:ea typeface="ÐY&gt;êþ"/>
              </a:rPr>
              <a:t>2</a:t>
            </a:r>
            <a:r>
              <a:rPr b="0" lang="en-PH" sz="2000" spc="-1" strike="noStrike">
                <a:latin typeface="Montserrat"/>
                <a:ea typeface="ÐY&gt;êþ"/>
              </a:rPr>
              <a:t> + b</a:t>
            </a:r>
            <a:r>
              <a:rPr b="0" lang="en-PH" sz="2000" spc="-1" strike="noStrike" baseline="33000">
                <a:latin typeface="Montserrat"/>
                <a:ea typeface="ÐY&gt;êþ"/>
              </a:rPr>
              <a:t>2</a:t>
            </a:r>
            <a:r>
              <a:rPr b="0" lang="en-PH" sz="2000" spc="-1" strike="noStrike">
                <a:latin typeface="Montserrat"/>
                <a:ea typeface="ÐY&gt;êþ"/>
              </a:rPr>
              <a:t> , then ΔABC is a right triangle. There are several proofs of the Pythagorean theorem, and one of them is the following:</a:t>
            </a:r>
            <a:endParaRPr b="0" lang="en-PH" sz="2000" spc="-1" strike="noStrike">
              <a:latin typeface="Arial"/>
            </a:endParaRPr>
          </a:p>
        </p:txBody>
      </p:sp>
      <p:sp>
        <p:nvSpPr>
          <p:cNvPr id="389" name=""/>
          <p:cNvSpPr txBox="1"/>
          <p:nvPr/>
        </p:nvSpPr>
        <p:spPr>
          <a:xfrm>
            <a:off x="9360000" y="1440000"/>
            <a:ext cx="8766000" cy="5067000"/>
          </a:xfrm>
          <a:prstGeom prst="rect">
            <a:avLst/>
          </a:prstGeom>
          <a:noFill/>
          <a:ln w="0">
            <a:noFill/>
          </a:ln>
        </p:spPr>
        <p:txBody>
          <a:bodyPr lIns="90000" rIns="90000" tIns="45000" bIns="45000" anchor="t">
            <a:noAutofit/>
          </a:bodyPr>
          <a:p>
            <a:pPr algn="ctr">
              <a:lnSpc>
                <a:spcPct val="115000"/>
              </a:lnSpc>
              <a:spcAft>
                <a:spcPts val="283"/>
              </a:spcAft>
              <a:buNone/>
            </a:pPr>
            <a:r>
              <a:rPr b="0" lang="en-PH" sz="2000" spc="-1" strike="noStrike">
                <a:latin typeface="Montserrat"/>
                <a:ea typeface="ÐY&gt;êþ"/>
              </a:rPr>
              <a:t>There are several proofs of the Pythagorean theorem, and one of them is the following:</a:t>
            </a:r>
            <a:endParaRPr b="0" lang="en-PH" sz="2000" spc="-1" strike="noStrike">
              <a:latin typeface="Arial"/>
            </a:endParaRPr>
          </a:p>
        </p:txBody>
      </p:sp>
      <p:pic>
        <p:nvPicPr>
          <p:cNvPr id="390" name="" descr=""/>
          <p:cNvPicPr/>
          <p:nvPr/>
        </p:nvPicPr>
        <p:blipFill>
          <a:blip r:embed="rId4"/>
          <a:stretch/>
        </p:blipFill>
        <p:spPr>
          <a:xfrm>
            <a:off x="9792000" y="2304000"/>
            <a:ext cx="8100000" cy="6860520"/>
          </a:xfrm>
          <a:prstGeom prst="rect">
            <a:avLst/>
          </a:prstGeom>
          <a:ln w="0">
            <a:noFill/>
          </a:ln>
        </p:spPr>
      </p:pic>
      <p:sp>
        <p:nvSpPr>
          <p:cNvPr id="391" name=""/>
          <p:cNvSpPr txBox="1"/>
          <p:nvPr/>
        </p:nvSpPr>
        <p:spPr>
          <a:xfrm>
            <a:off x="0" y="5796000"/>
            <a:ext cx="9792000" cy="1023480"/>
          </a:xfrm>
          <a:prstGeom prst="rect">
            <a:avLst/>
          </a:prstGeom>
          <a:noFill/>
          <a:ln w="0">
            <a:noFill/>
          </a:ln>
        </p:spPr>
        <p:txBody>
          <a:bodyPr lIns="90000" rIns="90000" tIns="45000" bIns="45000" anchor="t">
            <a:noAutofit/>
          </a:bodyPr>
          <a:p>
            <a:pPr algn="ctr">
              <a:lnSpc>
                <a:spcPct val="150000"/>
              </a:lnSpc>
              <a:buNone/>
            </a:pPr>
            <a:r>
              <a:rPr b="1" lang="en-PH" sz="2000" spc="-1" strike="noStrike">
                <a:latin typeface="Montserrat"/>
              </a:rPr>
              <a:t>Proof of Pythagorean Theorem by Area Formula</a:t>
            </a:r>
            <a:endParaRPr b="0" lang="en-PH" sz="2000" spc="-1" strike="noStrike">
              <a:latin typeface="Montserrat"/>
              <a:ea typeface=""/>
            </a:endParaRPr>
          </a:p>
          <a:p>
            <a:pPr algn="ctr">
              <a:lnSpc>
                <a:spcPct val="150000"/>
              </a:lnSpc>
              <a:buNone/>
            </a:pPr>
            <a:r>
              <a:rPr b="0" lang="en-PH" sz="1800" spc="-1" strike="noStrike">
                <a:latin typeface="Montserrat"/>
                <a:ea typeface="Ðn&gt;êþ"/>
              </a:rPr>
              <a:t>Area of the larger square = Area of the smaller square + Area of the 4 right Δ</a:t>
            </a:r>
            <a:r>
              <a:rPr b="0" lang="en-PH" sz="1800" spc="-1" strike="noStrike">
                <a:latin typeface="Montserrat"/>
                <a:ea typeface=""/>
              </a:rPr>
              <a:t>s</a:t>
            </a:r>
            <a:endParaRPr b="0" lang="en-PH" sz="1800" spc="-1" strike="noStrike">
              <a:latin typeface="Montserrat"/>
              <a:ea typeface=""/>
            </a:endParaRPr>
          </a:p>
        </p:txBody>
      </p:sp>
      <p:pic>
        <p:nvPicPr>
          <p:cNvPr id="392" name="" descr=""/>
          <p:cNvPicPr/>
          <p:nvPr/>
        </p:nvPicPr>
        <p:blipFill>
          <a:blip r:embed="rId5"/>
          <a:stretch/>
        </p:blipFill>
        <p:spPr>
          <a:xfrm>
            <a:off x="2700000" y="6819480"/>
            <a:ext cx="4140000" cy="2016360"/>
          </a:xfrm>
          <a:prstGeom prst="rect">
            <a:avLst/>
          </a:prstGeom>
          <a:ln w="0">
            <a:noFill/>
          </a:ln>
        </p:spPr>
      </p:pic>
    </p:spTree>
  </p:cSld>
  <p:transition>
    <p:fade/>
  </p:transition>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Freeform 98"/>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94" name="Group 28"/>
          <p:cNvGrpSpPr/>
          <p:nvPr/>
        </p:nvGrpSpPr>
        <p:grpSpPr>
          <a:xfrm>
            <a:off x="16303320" y="0"/>
            <a:ext cx="1441080" cy="1441080"/>
            <a:chOff x="16303320" y="0"/>
            <a:chExt cx="1441080" cy="1441080"/>
          </a:xfrm>
        </p:grpSpPr>
        <p:sp>
          <p:nvSpPr>
            <p:cNvPr id="395" name="Freeform 99"/>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96" name="Freeform 100"/>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97" name="TextBox 102"/>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98" name="TextBox 104"/>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99" name="TextBox 105"/>
          <p:cNvSpPr/>
          <p:nvPr/>
        </p:nvSpPr>
        <p:spPr>
          <a:xfrm>
            <a:off x="5760000" y="1188000"/>
            <a:ext cx="12074040" cy="3045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Proof of Pythagorean Theorem Converse</a:t>
            </a:r>
            <a:endParaRPr b="0" lang="en-PH" sz="2000" spc="-1" strike="noStrike">
              <a:latin typeface="Arial"/>
            </a:endParaRPr>
          </a:p>
        </p:txBody>
      </p:sp>
      <p:sp>
        <p:nvSpPr>
          <p:cNvPr id="400" name="Freeform 101"/>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401" name="TextBox 106"/>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402" name=""/>
          <p:cNvSpPr txBox="1"/>
          <p:nvPr/>
        </p:nvSpPr>
        <p:spPr>
          <a:xfrm>
            <a:off x="720000" y="2988000"/>
            <a:ext cx="5436000" cy="1080000"/>
          </a:xfrm>
          <a:prstGeom prst="rect">
            <a:avLst/>
          </a:prstGeom>
          <a:noFill/>
          <a:ln w="0">
            <a:noFill/>
          </a:ln>
        </p:spPr>
        <p:txBody>
          <a:bodyPr lIns="90000" rIns="90000" tIns="45000" bIns="45000" anchor="t">
            <a:noAutofit/>
          </a:bodyPr>
          <a:p>
            <a:r>
              <a:rPr b="0" lang="en-PH" sz="2000" spc="-1" strike="noStrike">
                <a:latin typeface="Montserrat"/>
                <a:ea typeface=""/>
              </a:rPr>
              <a:t>Given: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Ðn&gt;êþ"/>
              </a:rPr>
              <a:t>ΔABC with </a:t>
            </a:r>
            <a:r>
              <a:rPr b="0" lang="en-PH" sz="2000" spc="-1" strike="noStrike">
                <a:latin typeface="Montserrat"/>
                <a:ea typeface=""/>
              </a:rPr>
              <a:t>a</a:t>
            </a:r>
            <a:r>
              <a:rPr b="0" lang="en-PH" sz="2000" spc="-1" strike="noStrike" baseline="33000">
                <a:latin typeface="Montserrat"/>
                <a:ea typeface=""/>
              </a:rPr>
              <a:t>2</a:t>
            </a:r>
            <a:r>
              <a:rPr b="0" lang="en-PH" sz="2000" spc="-1" strike="noStrike">
                <a:latin typeface="Montserrat"/>
                <a:ea typeface=""/>
              </a:rPr>
              <a:t> + b</a:t>
            </a:r>
            <a:r>
              <a:rPr b="0" lang="en-PH" sz="2000" spc="-1" strike="noStrike" baseline="33000">
                <a:latin typeface="Montserrat"/>
                <a:ea typeface=""/>
              </a:rPr>
              <a:t>2</a:t>
            </a:r>
            <a:r>
              <a:rPr b="0" lang="en-PH" sz="2000" spc="-1" strike="noStrike">
                <a:latin typeface="Montserrat"/>
                <a:ea typeface=""/>
              </a:rPr>
              <a:t> = c</a:t>
            </a:r>
            <a:r>
              <a:rPr b="0" lang="en-PH" sz="2000" spc="-1" strike="noStrike" baseline="33000">
                <a:latin typeface="Montserrat"/>
                <a:ea typeface=""/>
              </a:rPr>
              <a:t>2</a:t>
            </a:r>
            <a:endParaRPr b="0" lang="en-PH" sz="2000" spc="-1" strike="noStrike">
              <a:latin typeface="Montserrat"/>
              <a:ea typeface=""/>
            </a:endParaRPr>
          </a:p>
          <a:p>
            <a:r>
              <a:rPr b="0" lang="en-PH" sz="2000" spc="-1" strike="noStrike">
                <a:latin typeface="Montserrat"/>
                <a:ea typeface=""/>
              </a:rPr>
              <a:t>Prove: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Ðn&gt;êþ"/>
              </a:rPr>
              <a:t>ΔABC is a right Δ.</a:t>
            </a:r>
            <a:endParaRPr b="0" lang="en-PH" sz="2000" spc="-1" strike="noStrike">
              <a:latin typeface="Montserrat"/>
              <a:ea typeface=""/>
            </a:endParaRPr>
          </a:p>
        </p:txBody>
      </p:sp>
      <p:pic>
        <p:nvPicPr>
          <p:cNvPr id="403" name="" descr=""/>
          <p:cNvPicPr/>
          <p:nvPr/>
        </p:nvPicPr>
        <p:blipFill>
          <a:blip r:embed="rId4"/>
          <a:stretch/>
        </p:blipFill>
        <p:spPr>
          <a:xfrm>
            <a:off x="775800" y="4068000"/>
            <a:ext cx="4756680" cy="2160000"/>
          </a:xfrm>
          <a:prstGeom prst="rect">
            <a:avLst/>
          </a:prstGeom>
          <a:ln w="0">
            <a:noFill/>
          </a:ln>
        </p:spPr>
      </p:pic>
      <p:pic>
        <p:nvPicPr>
          <p:cNvPr id="404" name="" descr=""/>
          <p:cNvPicPr/>
          <p:nvPr/>
        </p:nvPicPr>
        <p:blipFill>
          <a:blip r:embed="rId5"/>
          <a:stretch/>
        </p:blipFill>
        <p:spPr>
          <a:xfrm>
            <a:off x="5580000" y="1620000"/>
            <a:ext cx="12600000" cy="6218280"/>
          </a:xfrm>
          <a:prstGeom prst="rect">
            <a:avLst/>
          </a:prstGeom>
          <a:ln w="0">
            <a:noFill/>
          </a:ln>
        </p:spPr>
      </p:pic>
    </p:spTree>
  </p:cSld>
  <p:transition>
    <p:fad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Freeform 1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94" name="Group 2"/>
          <p:cNvGrpSpPr/>
          <p:nvPr/>
        </p:nvGrpSpPr>
        <p:grpSpPr>
          <a:xfrm>
            <a:off x="16303320" y="0"/>
            <a:ext cx="1441080" cy="1441080"/>
            <a:chOff x="16303320" y="0"/>
            <a:chExt cx="1441080" cy="1441080"/>
          </a:xfrm>
        </p:grpSpPr>
        <p:sp>
          <p:nvSpPr>
            <p:cNvPr id="95" name="Freeform 1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96" name="Freeform 1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97" name="TextBox 1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98" name="TextBox 1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99" name="TextBox 13"/>
          <p:cNvSpPr/>
          <p:nvPr/>
        </p:nvSpPr>
        <p:spPr>
          <a:xfrm>
            <a:off x="453600" y="5220000"/>
            <a:ext cx="17380440" cy="4568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From the AAA Similarity Postulate, we can conclude that congruent triangles are similar triangles.</a:t>
            </a:r>
            <a:endParaRPr b="0" lang="en-PH" sz="2000" spc="-1" strike="noStrike">
              <a:latin typeface="Arial"/>
            </a:endParaRPr>
          </a:p>
        </p:txBody>
      </p:sp>
      <p:sp>
        <p:nvSpPr>
          <p:cNvPr id="100" name="Freeform 13"/>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01" name="TextBox 14"/>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pic>
        <p:nvPicPr>
          <p:cNvPr id="102" name="" descr=""/>
          <p:cNvPicPr/>
          <p:nvPr/>
        </p:nvPicPr>
        <p:blipFill>
          <a:blip r:embed="rId4"/>
          <a:stretch/>
        </p:blipFill>
        <p:spPr>
          <a:xfrm>
            <a:off x="2464920" y="1080000"/>
            <a:ext cx="13358160" cy="3589560"/>
          </a:xfrm>
          <a:prstGeom prst="rect">
            <a:avLst/>
          </a:prstGeom>
          <a:ln w="0">
            <a:noFill/>
          </a:ln>
        </p:spPr>
      </p:pic>
    </p:spTree>
  </p:cSld>
  <p:transition>
    <p:fade/>
  </p:transition>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5" name="" descr=""/>
          <p:cNvPicPr/>
          <p:nvPr/>
        </p:nvPicPr>
        <p:blipFill>
          <a:blip r:embed="rId1"/>
          <a:stretch/>
        </p:blipFill>
        <p:spPr>
          <a:xfrm>
            <a:off x="4611240" y="2232000"/>
            <a:ext cx="9065520" cy="3088440"/>
          </a:xfrm>
          <a:prstGeom prst="rect">
            <a:avLst/>
          </a:prstGeom>
          <a:ln w="0">
            <a:noFill/>
          </a:ln>
        </p:spPr>
      </p:pic>
      <p:sp>
        <p:nvSpPr>
          <p:cNvPr id="406" name="Freeform 10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407" name="Group 29"/>
          <p:cNvGrpSpPr/>
          <p:nvPr/>
        </p:nvGrpSpPr>
        <p:grpSpPr>
          <a:xfrm>
            <a:off x="16303320" y="0"/>
            <a:ext cx="1441080" cy="1441080"/>
            <a:chOff x="16303320" y="0"/>
            <a:chExt cx="1441080" cy="1441080"/>
          </a:xfrm>
        </p:grpSpPr>
        <p:sp>
          <p:nvSpPr>
            <p:cNvPr id="408" name="Freeform 10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409" name="Freeform 104"/>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410" name="TextBox 107"/>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411" name="TextBox 108"/>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412" name="TextBox 109"/>
          <p:cNvSpPr/>
          <p:nvPr/>
        </p:nvSpPr>
        <p:spPr>
          <a:xfrm>
            <a:off x="3107160" y="1188000"/>
            <a:ext cx="12074040" cy="3045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8:</a:t>
            </a:r>
            <a:endParaRPr b="0" lang="en-PH" sz="2000" spc="-1" strike="noStrike">
              <a:latin typeface="Arial"/>
            </a:endParaRPr>
          </a:p>
        </p:txBody>
      </p:sp>
      <p:sp>
        <p:nvSpPr>
          <p:cNvPr id="413" name="Freeform 105"/>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414" name="TextBox 110"/>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415" name=""/>
          <p:cNvSpPr txBox="1"/>
          <p:nvPr/>
        </p:nvSpPr>
        <p:spPr>
          <a:xfrm>
            <a:off x="1764000" y="1800000"/>
            <a:ext cx="14760000" cy="720000"/>
          </a:xfrm>
          <a:prstGeom prst="rect">
            <a:avLst/>
          </a:prstGeom>
          <a:noFill/>
          <a:ln w="0">
            <a:noFill/>
          </a:ln>
        </p:spPr>
        <p:txBody>
          <a:bodyPr lIns="90000" rIns="90000" tIns="45000" bIns="45000" anchor="t">
            <a:noAutofit/>
          </a:bodyPr>
          <a:p>
            <a:pPr algn="ctr">
              <a:buNone/>
            </a:pPr>
            <a:r>
              <a:rPr b="0" lang="en-PH" sz="2000" spc="-1" strike="noStrike">
                <a:latin typeface="Montserrat"/>
              </a:rPr>
              <a:t>Use the Pythagorean theorem to find each missing length. All measurements are in centimeters. </a:t>
            </a:r>
            <a:endParaRPr b="0" lang="en-PH" sz="2000" spc="-1" strike="noStrike">
              <a:latin typeface="Montserrat"/>
              <a:ea typeface="Ðn&gt;êþ"/>
            </a:endParaRPr>
          </a:p>
        </p:txBody>
      </p:sp>
      <p:pic>
        <p:nvPicPr>
          <p:cNvPr id="416" name="" descr=""/>
          <p:cNvPicPr/>
          <p:nvPr/>
        </p:nvPicPr>
        <p:blipFill>
          <a:blip r:embed="rId5"/>
          <a:stretch/>
        </p:blipFill>
        <p:spPr>
          <a:xfrm>
            <a:off x="3964680" y="5472000"/>
            <a:ext cx="10359000" cy="3579120"/>
          </a:xfrm>
          <a:prstGeom prst="rect">
            <a:avLst/>
          </a:prstGeom>
          <a:ln w="0">
            <a:noFill/>
          </a:ln>
        </p:spPr>
      </p:pic>
    </p:spTree>
  </p:cSld>
  <p:transition>
    <p:fade/>
  </p:transition>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Freeform 106"/>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418" name="Group 30"/>
          <p:cNvGrpSpPr/>
          <p:nvPr/>
        </p:nvGrpSpPr>
        <p:grpSpPr>
          <a:xfrm>
            <a:off x="16303320" y="0"/>
            <a:ext cx="1441080" cy="1441080"/>
            <a:chOff x="16303320" y="0"/>
            <a:chExt cx="1441080" cy="1441080"/>
          </a:xfrm>
        </p:grpSpPr>
        <p:sp>
          <p:nvSpPr>
            <p:cNvPr id="419" name="Freeform 107"/>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420" name="Freeform 108"/>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421" name="TextBox 11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422" name="TextBox 11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423" name="TextBox 113"/>
          <p:cNvSpPr/>
          <p:nvPr/>
        </p:nvSpPr>
        <p:spPr>
          <a:xfrm>
            <a:off x="3107160" y="1188000"/>
            <a:ext cx="12074040" cy="3045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9:</a:t>
            </a:r>
            <a:endParaRPr b="0" lang="en-PH" sz="2000" spc="-1" strike="noStrike">
              <a:latin typeface="Arial"/>
            </a:endParaRPr>
          </a:p>
        </p:txBody>
      </p:sp>
      <p:sp>
        <p:nvSpPr>
          <p:cNvPr id="424" name="Freeform 109"/>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425" name="TextBox 114"/>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426" name=""/>
          <p:cNvSpPr txBox="1"/>
          <p:nvPr/>
        </p:nvSpPr>
        <p:spPr>
          <a:xfrm>
            <a:off x="594000" y="1800000"/>
            <a:ext cx="17100000" cy="5452560"/>
          </a:xfrm>
          <a:prstGeom prst="rect">
            <a:avLst/>
          </a:prstGeom>
          <a:noFill/>
          <a:ln w="0">
            <a:noFill/>
          </a:ln>
        </p:spPr>
        <p:txBody>
          <a:bodyPr lIns="90000" rIns="90000" tIns="45000" bIns="45000" anchor="t">
            <a:noAutofit/>
          </a:bodyPr>
          <a:p>
            <a:pPr algn="ctr">
              <a:lnSpc>
                <a:spcPct val="115000"/>
              </a:lnSpc>
              <a:buNone/>
            </a:pPr>
            <a:r>
              <a:rPr b="0" lang="en-PH" sz="2000" spc="-1" strike="noStrike">
                <a:latin typeface="Montserrat"/>
              </a:rPr>
              <a:t>Determine if the given measures are the lengths of the sides of a right triangle.</a:t>
            </a:r>
            <a:endParaRPr b="0" lang="en-PH" sz="2000" spc="-1" strike="noStrike">
              <a:latin typeface="Montserrat"/>
              <a:ea typeface="Ðn&gt;êþ"/>
            </a:endParaRPr>
          </a:p>
          <a:p>
            <a:pPr algn="ctr">
              <a:lnSpc>
                <a:spcPct val="115000"/>
              </a:lnSpc>
              <a:buNone/>
            </a:pP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A. 9, 12, 15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B. 12, 35, 36</a:t>
            </a:r>
            <a:endParaRPr b="0" lang="en-PH" sz="2000" spc="-1" strike="noStrike">
              <a:latin typeface="Montserrat"/>
              <a:ea typeface="Ðn&gt;êþ"/>
            </a:endParaRPr>
          </a:p>
          <a:p>
            <a:pPr>
              <a:lnSpc>
                <a:spcPct val="115000"/>
              </a:lnSpc>
              <a:buNone/>
            </a:pP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Solution:</a:t>
            </a: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A. </a:t>
            </a:r>
            <a:r>
              <a:rPr b="0" lang="en-PH" sz="2000" spc="-1" strike="noStrike">
                <a:latin typeface="Montserrat"/>
              </a:rPr>
              <a:t>	</a:t>
            </a:r>
            <a:r>
              <a:rPr b="0" lang="en-PH" sz="2000" spc="-1" strike="noStrike">
                <a:latin typeface="Montserrat"/>
              </a:rPr>
              <a:t>Show that</a:t>
            </a: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92 +122</a:t>
            </a:r>
            <a:r>
              <a:rPr b="0" lang="en-PH" sz="2000" spc="-1" strike="noStrike">
                <a:latin typeface="Montserrat"/>
              </a:rPr>
              <a:t>	</a:t>
            </a:r>
            <a:r>
              <a:rPr b="0" lang="en-PH" sz="2000" spc="-1" strike="noStrike">
                <a:latin typeface="Montserrat"/>
              </a:rPr>
              <a:t>= ?152</a:t>
            </a: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81+144 </a:t>
            </a:r>
            <a:r>
              <a:rPr b="0" lang="en-PH" sz="2000" spc="-1" strike="noStrike">
                <a:latin typeface="Montserrat"/>
              </a:rPr>
              <a:t>	</a:t>
            </a:r>
            <a:r>
              <a:rPr b="0" lang="en-PH" sz="2000" spc="-1" strike="noStrike">
                <a:latin typeface="Montserrat"/>
              </a:rPr>
              <a:t>= ?225</a:t>
            </a: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225 </a:t>
            </a:r>
            <a:r>
              <a:rPr b="0" lang="en-PH" sz="2000" spc="-1" strike="noStrike">
                <a:latin typeface="Montserrat"/>
              </a:rPr>
              <a:t>	</a:t>
            </a:r>
            <a:r>
              <a:rPr b="0" lang="en-PH" sz="2000" spc="-1" strike="noStrike">
                <a:latin typeface="Montserrat"/>
              </a:rPr>
              <a:t>= 225</a:t>
            </a: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Because</a:t>
            </a:r>
            <a:r>
              <a:rPr b="0" lang="en-PH" sz="2000" spc="-1" strike="noStrike">
                <a:latin typeface="Montserrat"/>
              </a:rPr>
              <a:t>	</a:t>
            </a:r>
            <a:r>
              <a:rPr b="0" lang="en-PH" sz="2000" spc="-1" strike="noStrike">
                <a:latin typeface="Montserrat"/>
              </a:rPr>
              <a:t>9</a:t>
            </a:r>
            <a:r>
              <a:rPr b="0" lang="en-PH" sz="2000" spc="-1" strike="noStrike" baseline="33000">
                <a:latin typeface="Montserrat"/>
              </a:rPr>
              <a:t>2</a:t>
            </a:r>
            <a:r>
              <a:rPr b="0" lang="en-PH" sz="2000" spc="-1" strike="noStrike">
                <a:latin typeface="Montserrat"/>
              </a:rPr>
              <a:t> +12</a:t>
            </a:r>
            <a:r>
              <a:rPr b="0" lang="en-PH" sz="2000" spc="-1" strike="noStrike" baseline="33000">
                <a:latin typeface="Montserrat"/>
              </a:rPr>
              <a:t>2</a:t>
            </a:r>
            <a:r>
              <a:rPr b="0" lang="en-PH" sz="2000" spc="-1" strike="noStrike">
                <a:latin typeface="Montserrat"/>
              </a:rPr>
              <a:t> = 15</a:t>
            </a:r>
            <a:r>
              <a:rPr b="0" lang="en-PH" sz="2000" spc="-1" strike="noStrike" baseline="33000">
                <a:latin typeface="Montserrat"/>
              </a:rPr>
              <a:t>2</a:t>
            </a:r>
            <a:r>
              <a:rPr b="0" lang="en-PH" sz="2000" spc="-1" strike="noStrike">
                <a:latin typeface="Montserrat"/>
              </a:rPr>
              <a:t>, it follows that the triangle formed is a right triangle.</a:t>
            </a:r>
            <a:endParaRPr b="0" lang="en-PH" sz="2000" spc="-1" strike="noStrike">
              <a:latin typeface="Montserrat"/>
              <a:ea typeface="Ðn&gt;êþ"/>
            </a:endParaRPr>
          </a:p>
          <a:p>
            <a:pPr>
              <a:lnSpc>
                <a:spcPct val="115000"/>
              </a:lnSpc>
              <a:buNone/>
            </a:pP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B. </a:t>
            </a:r>
            <a:r>
              <a:rPr b="0" lang="en-PH" sz="2000" spc="-1" strike="noStrike">
                <a:latin typeface="Montserrat"/>
              </a:rPr>
              <a:t>	</a:t>
            </a:r>
            <a:r>
              <a:rPr b="0" lang="en-PH" sz="2000" spc="-1" strike="noStrike">
                <a:latin typeface="Montserrat"/>
              </a:rPr>
              <a:t>Show that 12</a:t>
            </a:r>
            <a:r>
              <a:rPr b="0" lang="en-PH" sz="2000" spc="-1" strike="noStrike" baseline="33000">
                <a:latin typeface="Montserrat"/>
              </a:rPr>
              <a:t>2</a:t>
            </a:r>
            <a:r>
              <a:rPr b="0" lang="en-PH" sz="2000" spc="-1" strike="noStrike">
                <a:latin typeface="Montserrat"/>
              </a:rPr>
              <a:t> + 35</a:t>
            </a:r>
            <a:r>
              <a:rPr b="0" lang="en-PH" sz="2000" spc="-1" strike="noStrike" baseline="33000">
                <a:latin typeface="Montserrat"/>
              </a:rPr>
              <a:t>2</a:t>
            </a:r>
            <a:r>
              <a:rPr b="0" lang="en-PH" sz="2000" spc="-1" strike="noStrike">
                <a:latin typeface="Montserrat"/>
              </a:rPr>
              <a:t> = ?36</a:t>
            </a:r>
            <a:r>
              <a:rPr b="0" lang="en-PH" sz="2000" spc="-1" strike="noStrike" baseline="33000">
                <a:latin typeface="Montserrat"/>
              </a:rPr>
              <a:t>2</a:t>
            </a: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144 + 1,225 = ? 1, 296</a:t>
            </a: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	</a:t>
            </a:r>
            <a:r>
              <a:rPr b="0" lang="en-PH" sz="2000" spc="-1" strike="noStrike">
                <a:latin typeface="Montserrat"/>
              </a:rPr>
              <a:t>1369 </a:t>
            </a:r>
            <a:r>
              <a:rPr b="0" lang="en-PH" sz="2000" spc="-1" strike="noStrike">
                <a:latin typeface="Montserrat"/>
                <a:ea typeface="Montserrat"/>
              </a:rPr>
              <a:t>≠</a:t>
            </a:r>
            <a:r>
              <a:rPr b="0" lang="en-PH" sz="2000" spc="-1" strike="noStrike">
                <a:latin typeface="Montserrat"/>
                <a:ea typeface="Montserrat"/>
              </a:rPr>
              <a:t> </a:t>
            </a:r>
            <a:r>
              <a:rPr b="0" lang="en-PH" sz="2000" spc="-1" strike="noStrike">
                <a:latin typeface="Montserrat"/>
              </a:rPr>
              <a:t>1,296</a:t>
            </a:r>
            <a:endParaRPr b="0" lang="en-PH" sz="2000" spc="-1" strike="noStrike">
              <a:latin typeface="Montserrat"/>
              <a:ea typeface="Ðn&gt;êþ"/>
            </a:endParaRPr>
          </a:p>
          <a:p>
            <a:pPr>
              <a:lnSpc>
                <a:spcPct val="115000"/>
              </a:lnSpc>
              <a:buNone/>
            </a:pPr>
            <a:r>
              <a:rPr b="0" lang="en-PH" sz="2000" spc="-1" strike="noStrike">
                <a:latin typeface="Montserrat"/>
              </a:rPr>
              <a:t>	</a:t>
            </a:r>
            <a:r>
              <a:rPr b="0" lang="en-PH" sz="2000" spc="-1" strike="noStrike">
                <a:latin typeface="Montserrat"/>
              </a:rPr>
              <a:t>Because 12</a:t>
            </a:r>
            <a:r>
              <a:rPr b="0" lang="en-PH" sz="2000" spc="-1" strike="noStrike" baseline="33000">
                <a:latin typeface="Montserrat"/>
              </a:rPr>
              <a:t>2</a:t>
            </a:r>
            <a:r>
              <a:rPr b="0" lang="en-PH" sz="2000" spc="-1" strike="noStrike">
                <a:latin typeface="Montserrat"/>
              </a:rPr>
              <a:t> + 35</a:t>
            </a:r>
            <a:r>
              <a:rPr b="0" lang="en-PH" sz="2000" spc="-1" strike="noStrike" baseline="33000">
                <a:latin typeface="Montserrat"/>
              </a:rPr>
              <a:t>2 </a:t>
            </a:r>
            <a:r>
              <a:rPr b="0" lang="en-PH" sz="2000" spc="-1" strike="noStrike">
                <a:latin typeface="Montserrat"/>
              </a:rPr>
              <a:t>= 36</a:t>
            </a:r>
            <a:r>
              <a:rPr b="0" lang="en-PH" sz="2000" spc="-1" strike="noStrike" baseline="33000">
                <a:latin typeface="Montserrat"/>
              </a:rPr>
              <a:t>2</a:t>
            </a:r>
            <a:r>
              <a:rPr b="0" lang="en-PH" sz="2000" spc="-1" strike="noStrike">
                <a:latin typeface="Montserrat"/>
              </a:rPr>
              <a:t> , it follows that the triangle formed is not a right triangle.</a:t>
            </a:r>
            <a:endParaRPr b="0" lang="en-PH" sz="2000" spc="-1" strike="noStrike">
              <a:latin typeface="Montserrat"/>
              <a:ea typeface="Ðn&gt;êþ"/>
            </a:endParaRPr>
          </a:p>
        </p:txBody>
      </p:sp>
    </p:spTree>
  </p:cSld>
  <p:transition>
    <p:fade/>
  </p:transition>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Freeform 11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428" name="Group 31"/>
          <p:cNvGrpSpPr/>
          <p:nvPr/>
        </p:nvGrpSpPr>
        <p:grpSpPr>
          <a:xfrm>
            <a:off x="16303320" y="0"/>
            <a:ext cx="1441080" cy="1441080"/>
            <a:chOff x="16303320" y="0"/>
            <a:chExt cx="1441080" cy="1441080"/>
          </a:xfrm>
        </p:grpSpPr>
        <p:sp>
          <p:nvSpPr>
            <p:cNvPr id="429" name="Freeform 11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430" name="Freeform 11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431" name="TextBox 115"/>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KEY</a:t>
            </a:r>
            <a:endParaRPr b="0" lang="en-PH" sz="3000" spc="-1" strike="noStrike">
              <a:latin typeface="Arial"/>
            </a:endParaRPr>
          </a:p>
        </p:txBody>
      </p:sp>
      <p:sp>
        <p:nvSpPr>
          <p:cNvPr id="432" name="TextBox 11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433" name="TextBox 11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434" name="TextBox 118"/>
          <p:cNvSpPr/>
          <p:nvPr/>
        </p:nvSpPr>
        <p:spPr>
          <a:xfrm>
            <a:off x="453240" y="720000"/>
            <a:ext cx="17381160" cy="13712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6:</a:t>
            </a: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Use the Pythagorean theorem to find each missing length. All measurements are in centimeters.</a:t>
            </a:r>
            <a:endParaRPr b="0" lang="en-PH" sz="2000" spc="-1" strike="noStrike">
              <a:latin typeface="Arial"/>
            </a:endParaRPr>
          </a:p>
        </p:txBody>
      </p:sp>
      <p:sp>
        <p:nvSpPr>
          <p:cNvPr id="435" name=""/>
          <p:cNvSpPr/>
          <p:nvPr/>
        </p:nvSpPr>
        <p:spPr>
          <a:xfrm>
            <a:off x="1620000" y="6274800"/>
            <a:ext cx="15659640" cy="16452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ea typeface="_x005F_x0019_eåþ"/>
              </a:rPr>
              <a:t>ANSWER:</a:t>
            </a:r>
            <a:endParaRPr b="0" lang="en-PH" sz="2000" spc="-1" strike="noStrike">
              <a:latin typeface="Arial"/>
            </a:endParaRPr>
          </a:p>
          <a:p>
            <a:pPr algn="ctr">
              <a:lnSpc>
                <a:spcPct val="100000"/>
              </a:lnSpc>
              <a:buNone/>
            </a:pPr>
            <a:endParaRPr b="0" lang="en-PH" sz="2000" spc="-1" strike="noStrike">
              <a:latin typeface="Arial"/>
            </a:endParaRPr>
          </a:p>
          <a:p>
            <a:pPr algn="ctr">
              <a:buNone/>
            </a:pPr>
            <a:endParaRPr b="0" lang="en-PH" sz="2000" spc="-1" strike="noStrike">
              <a:latin typeface=""/>
              <a:ea typeface=""/>
            </a:endParaRPr>
          </a:p>
          <a:p>
            <a:pPr algn="ctr">
              <a:buNone/>
            </a:pPr>
            <a:r>
              <a:rPr b="0" lang="en-PH" sz="2000" spc="-1" strike="noStrike">
                <a:latin typeface="Montserrat"/>
                <a:ea typeface="_x005F_x0019_eåþ"/>
              </a:rPr>
              <a:t>X </a:t>
            </a:r>
            <a:r>
              <a:rPr b="0" lang="en-PH" sz="2000" spc="-1" strike="noStrike">
                <a:latin typeface="Montserrat"/>
                <a:ea typeface="Ðn&gt;êþ"/>
              </a:rPr>
              <a:t>= 7</a:t>
            </a:r>
            <a:endParaRPr b="0" lang="en-PH" sz="2000" spc="-1" strike="noStrike">
              <a:latin typeface=""/>
              <a:ea typeface=""/>
            </a:endParaRPr>
          </a:p>
          <a:p>
            <a:pPr algn="ctr">
              <a:buNone/>
            </a:pPr>
            <a:r>
              <a:rPr b="0" lang="en-PH" sz="2000" spc="-1" strike="noStrike">
                <a:latin typeface="Montserrat"/>
                <a:ea typeface="_x005F_x0019_eåþ"/>
              </a:rPr>
              <a:t>x </a:t>
            </a:r>
            <a:r>
              <a:rPr b="0" lang="en-PH" sz="2000" spc="-1" strike="noStrike">
                <a:latin typeface="Montserrat"/>
                <a:ea typeface="Ðn&gt;êþ"/>
              </a:rPr>
              <a:t>= </a:t>
            </a:r>
            <a:r>
              <a:rPr b="0" lang="en-PH" sz="2000" spc="-1" strike="noStrike">
                <a:latin typeface="Montserrat"/>
                <a:ea typeface="_x005F_x0019_eåþ"/>
              </a:rPr>
              <a:t>8 √2</a:t>
            </a:r>
            <a:endParaRPr b="0" lang="en-PH" sz="2000" spc="-1" strike="noStrike">
              <a:latin typeface=""/>
              <a:ea typeface=""/>
            </a:endParaRPr>
          </a:p>
        </p:txBody>
      </p:sp>
      <p:pic>
        <p:nvPicPr>
          <p:cNvPr id="436" name="" descr=""/>
          <p:cNvPicPr/>
          <p:nvPr/>
        </p:nvPicPr>
        <p:blipFill>
          <a:blip r:embed="rId3"/>
          <a:stretch/>
        </p:blipFill>
        <p:spPr>
          <a:xfrm>
            <a:off x="6005160" y="2808000"/>
            <a:ext cx="6277680" cy="2330280"/>
          </a:xfrm>
          <a:prstGeom prst="rect">
            <a:avLst/>
          </a:prstGeom>
          <a:ln w="0">
            <a:noFill/>
          </a:ln>
        </p:spPr>
      </p:pic>
    </p:spTree>
  </p:cSld>
  <p:transition>
    <p:fade/>
  </p:transition>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Freeform 2"/>
          <p:cNvSpPr/>
          <p:nvPr/>
        </p:nvSpPr>
        <p:spPr>
          <a:xfrm>
            <a:off x="4133880" y="2263320"/>
            <a:ext cx="9910080" cy="5062320"/>
          </a:xfrm>
          <a:custGeom>
            <a:avLst/>
            <a:gdLst/>
            <a:ahLst/>
            <a:rect l="l" t="t" r="r" b="b"/>
            <a:pathLst>
              <a:path w="9912780" h="5065200">
                <a:moveTo>
                  <a:pt x="0" y="0"/>
                </a:moveTo>
                <a:lnTo>
                  <a:pt x="9912780" y="0"/>
                </a:lnTo>
                <a:lnTo>
                  <a:pt x="9912780" y="5065200"/>
                </a:lnTo>
                <a:lnTo>
                  <a:pt x="0" y="5065200"/>
                </a:lnTo>
                <a:lnTo>
                  <a:pt x="0" y="0"/>
                </a:lnTo>
                <a:close/>
              </a:path>
            </a:pathLst>
          </a:custGeom>
          <a:blipFill rotWithShape="0">
            <a:blip r:embed="rId1"/>
            <a:srcRect/>
            <a:stretch/>
          </a:blipFill>
          <a:ln w="0">
            <a:noFill/>
          </a:ln>
        </p:spPr>
        <p:style>
          <a:lnRef idx="0"/>
          <a:fillRef idx="0"/>
          <a:effectRef idx="0"/>
          <a:fontRef idx="minor"/>
        </p:style>
      </p:sp>
    </p:spTree>
  </p:cSld>
  <p:transition>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Freeform 1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04" name="Group 4"/>
          <p:cNvGrpSpPr/>
          <p:nvPr/>
        </p:nvGrpSpPr>
        <p:grpSpPr>
          <a:xfrm>
            <a:off x="16303320" y="0"/>
            <a:ext cx="1441080" cy="1441080"/>
            <a:chOff x="16303320" y="0"/>
            <a:chExt cx="1441080" cy="1441080"/>
          </a:xfrm>
        </p:grpSpPr>
        <p:sp>
          <p:nvSpPr>
            <p:cNvPr id="105" name="Freeform 1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06" name="Freeform 1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07" name="TextBox 15"/>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08" name="TextBox 16"/>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09" name="TextBox 17"/>
          <p:cNvSpPr/>
          <p:nvPr/>
        </p:nvSpPr>
        <p:spPr>
          <a:xfrm>
            <a:off x="258840" y="1080000"/>
            <a:ext cx="17380440" cy="9140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next theorem now shows that you do not need to check if all three corresponding angles are congruent. It is enough to show that </a:t>
            </a:r>
            <a:endParaRPr b="0" lang="en-PH" sz="1800" spc="-1" strike="noStrike">
              <a:latin typeface="Arial"/>
            </a:endParaRPr>
          </a:p>
          <a:p>
            <a:pPr>
              <a:lnSpc>
                <a:spcPts val="3600"/>
              </a:lnSpc>
              <a:buNone/>
            </a:pPr>
            <a:r>
              <a:rPr b="0" lang="en-US" sz="1800" spc="-1" strike="noStrike">
                <a:solidFill>
                  <a:srgbClr val="000000"/>
                </a:solidFill>
                <a:latin typeface="Montserrat"/>
                <a:ea typeface="DejaVu Sans"/>
              </a:rPr>
              <a:t>two of the corresponding angles are congruent. Then, you can already conclude that the two triangles are similar.</a:t>
            </a:r>
            <a:endParaRPr b="0" lang="en-PH" sz="1800" spc="-1" strike="noStrike">
              <a:latin typeface="Arial"/>
            </a:endParaRPr>
          </a:p>
        </p:txBody>
      </p:sp>
      <p:sp>
        <p:nvSpPr>
          <p:cNvPr id="110" name="Freeform 17"/>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11" name="TextBox 18"/>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pic>
        <p:nvPicPr>
          <p:cNvPr id="112" name="" descr=""/>
          <p:cNvPicPr/>
          <p:nvPr/>
        </p:nvPicPr>
        <p:blipFill>
          <a:blip r:embed="rId4"/>
          <a:stretch/>
        </p:blipFill>
        <p:spPr>
          <a:xfrm>
            <a:off x="252000" y="2340000"/>
            <a:ext cx="7487280" cy="1971360"/>
          </a:xfrm>
          <a:prstGeom prst="rect">
            <a:avLst/>
          </a:prstGeom>
          <a:ln w="0">
            <a:noFill/>
          </a:ln>
        </p:spPr>
      </p:pic>
      <p:sp>
        <p:nvSpPr>
          <p:cNvPr id="113" name=""/>
          <p:cNvSpPr/>
          <p:nvPr/>
        </p:nvSpPr>
        <p:spPr>
          <a:xfrm>
            <a:off x="8820000" y="2088000"/>
            <a:ext cx="8999280" cy="89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solidFill>
                  <a:srgbClr val="000000"/>
                </a:solidFill>
                <a:latin typeface="Montserrat"/>
                <a:ea typeface="ÎJçþ"/>
              </a:rPr>
              <a:t>To verify the AA Similarity Theorem, consider the following two-column proof.</a:t>
            </a:r>
            <a:endParaRPr b="0" lang="en-PH" sz="2000" spc="-1" strike="noStrike">
              <a:latin typeface="Arial"/>
            </a:endParaRPr>
          </a:p>
        </p:txBody>
      </p:sp>
      <p:pic>
        <p:nvPicPr>
          <p:cNvPr id="114" name="" descr=""/>
          <p:cNvPicPr/>
          <p:nvPr/>
        </p:nvPicPr>
        <p:blipFill>
          <a:blip r:embed="rId5"/>
          <a:stretch/>
        </p:blipFill>
        <p:spPr>
          <a:xfrm>
            <a:off x="7791480" y="2880000"/>
            <a:ext cx="10265760" cy="4749840"/>
          </a:xfrm>
          <a:prstGeom prst="rect">
            <a:avLst/>
          </a:prstGeom>
          <a:ln w="0">
            <a:noFill/>
          </a:ln>
        </p:spPr>
      </p:pic>
    </p:spTree>
  </p:cSld>
  <p:transition>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 name="" descr=""/>
          <p:cNvPicPr/>
          <p:nvPr/>
        </p:nvPicPr>
        <p:blipFill>
          <a:blip r:embed="rId1"/>
          <a:stretch/>
        </p:blipFill>
        <p:spPr>
          <a:xfrm>
            <a:off x="2040120" y="2520000"/>
            <a:ext cx="14207400" cy="6590160"/>
          </a:xfrm>
          <a:prstGeom prst="rect">
            <a:avLst/>
          </a:prstGeom>
          <a:ln w="0">
            <a:noFill/>
          </a:ln>
        </p:spPr>
      </p:pic>
      <p:sp>
        <p:nvSpPr>
          <p:cNvPr id="116" name="Freeform 18"/>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17" name="Group 5"/>
          <p:cNvGrpSpPr/>
          <p:nvPr/>
        </p:nvGrpSpPr>
        <p:grpSpPr>
          <a:xfrm>
            <a:off x="16303320" y="0"/>
            <a:ext cx="1441080" cy="1441080"/>
            <a:chOff x="16303320" y="0"/>
            <a:chExt cx="1441080" cy="1441080"/>
          </a:xfrm>
        </p:grpSpPr>
        <p:sp>
          <p:nvSpPr>
            <p:cNvPr id="118" name="Freeform 19"/>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19" name="Freeform 20"/>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20" name="TextBox 19"/>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21" name="TextBox 20"/>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22" name="TextBox 21"/>
          <p:cNvSpPr/>
          <p:nvPr/>
        </p:nvSpPr>
        <p:spPr>
          <a:xfrm>
            <a:off x="258840" y="1080000"/>
            <a:ext cx="17380440" cy="13712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From the first theorem on similarity, we can conclude that if two angles of one triangle are congruent to the corresponding angles of another triangle, then the third pair must also be congruent. Also from this theorem, two more statements can be derived that will allow you to conclude that two triangles are similar.</a:t>
            </a:r>
            <a:endParaRPr b="0" lang="en-PH" sz="1800" spc="-1" strike="noStrike">
              <a:latin typeface="Arial"/>
            </a:endParaRPr>
          </a:p>
        </p:txBody>
      </p:sp>
      <p:sp>
        <p:nvSpPr>
          <p:cNvPr id="123" name="Freeform 21"/>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124" name="TextBox 22"/>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Tree>
  </p:cSld>
  <p:transition>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5" name="" descr=""/>
          <p:cNvPicPr/>
          <p:nvPr/>
        </p:nvPicPr>
        <p:blipFill>
          <a:blip r:embed="rId1"/>
          <a:stretch/>
        </p:blipFill>
        <p:spPr>
          <a:xfrm>
            <a:off x="5910480" y="2736000"/>
            <a:ext cx="6466680" cy="2351880"/>
          </a:xfrm>
          <a:prstGeom prst="rect">
            <a:avLst/>
          </a:prstGeom>
          <a:ln w="0">
            <a:noFill/>
          </a:ln>
        </p:spPr>
      </p:pic>
      <p:sp>
        <p:nvSpPr>
          <p:cNvPr id="126" name="Freeform 2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27" name="Group 7"/>
          <p:cNvGrpSpPr/>
          <p:nvPr/>
        </p:nvGrpSpPr>
        <p:grpSpPr>
          <a:xfrm>
            <a:off x="16303320" y="0"/>
            <a:ext cx="1441080" cy="1441080"/>
            <a:chOff x="16303320" y="0"/>
            <a:chExt cx="1441080" cy="1441080"/>
          </a:xfrm>
        </p:grpSpPr>
        <p:sp>
          <p:nvSpPr>
            <p:cNvPr id="128" name="Freeform 2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29" name="Freeform 24"/>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30" name="TextBox 23"/>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31" name="TextBox 24"/>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32" name="TextBox 25"/>
          <p:cNvSpPr/>
          <p:nvPr/>
        </p:nvSpPr>
        <p:spPr>
          <a:xfrm>
            <a:off x="258840" y="1080000"/>
            <a:ext cx="17380440" cy="4568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Example 1:</a:t>
            </a:r>
            <a:endParaRPr b="0" lang="en-PH" sz="2000" spc="-1" strike="noStrike">
              <a:latin typeface="Arial"/>
            </a:endParaRPr>
          </a:p>
        </p:txBody>
      </p:sp>
      <p:sp>
        <p:nvSpPr>
          <p:cNvPr id="133" name="Freeform 25"/>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134" name="TextBox 26"/>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135" name=""/>
          <p:cNvSpPr/>
          <p:nvPr/>
        </p:nvSpPr>
        <p:spPr>
          <a:xfrm>
            <a:off x="3813480" y="1800000"/>
            <a:ext cx="1066032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solidFill>
                  <a:srgbClr val="000000"/>
                </a:solidFill>
                <a:latin typeface="Montserrat"/>
                <a:ea typeface="DejaVu Sans"/>
              </a:rPr>
              <a:t>Determine whether the triangles are similar. If so, write a similarity statement.</a:t>
            </a:r>
            <a:endParaRPr b="0" lang="en-PH" sz="2000" spc="-1" strike="noStrike">
              <a:latin typeface="Arial"/>
            </a:endParaRPr>
          </a:p>
          <a:p>
            <a:pPr algn="ctr">
              <a:lnSpc>
                <a:spcPct val="100000"/>
              </a:lnSpc>
              <a:buNone/>
            </a:pPr>
            <a:r>
              <a:rPr b="0" lang="en-PH" sz="2000" spc="-1" strike="noStrike">
                <a:solidFill>
                  <a:srgbClr val="000000"/>
                </a:solidFill>
                <a:latin typeface="Montserrat"/>
                <a:ea typeface="DejaVu Sans"/>
              </a:rPr>
              <a:t>Explain your answer.</a:t>
            </a:r>
            <a:endParaRPr b="0" lang="en-PH" sz="2000" spc="-1" strike="noStrike">
              <a:latin typeface="Arial"/>
            </a:endParaRPr>
          </a:p>
        </p:txBody>
      </p:sp>
      <p:sp>
        <p:nvSpPr>
          <p:cNvPr id="136" name=""/>
          <p:cNvSpPr/>
          <p:nvPr/>
        </p:nvSpPr>
        <p:spPr>
          <a:xfrm>
            <a:off x="2808360" y="5400000"/>
            <a:ext cx="12670920" cy="1979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solidFill>
                  <a:srgbClr val="000000"/>
                </a:solidFill>
                <a:latin typeface="Montserrat"/>
                <a:ea typeface="DejaVu Sans"/>
              </a:rPr>
              <a:t>Solution:</a:t>
            </a:r>
            <a:endParaRPr b="0" lang="en-PH" sz="2000" spc="-1" strike="noStrike">
              <a:latin typeface="Arial"/>
            </a:endParaRPr>
          </a:p>
          <a:p>
            <a:pPr>
              <a:lnSpc>
                <a:spcPct val="100000"/>
              </a:lnSpc>
              <a:buNone/>
            </a:pPr>
            <a:r>
              <a:rPr b="0" lang="en-PH" sz="2000" spc="-1" strike="noStrike">
                <a:solidFill>
                  <a:srgbClr val="000000"/>
                </a:solidFill>
                <a:latin typeface="Montserrat"/>
                <a:ea typeface="ÎJçþ"/>
              </a:rPr>
              <a:t>	</a:t>
            </a:r>
            <a:r>
              <a:rPr b="0" lang="en-PH" sz="2000" spc="-1" strike="noStrike">
                <a:solidFill>
                  <a:srgbClr val="000000"/>
                </a:solidFill>
                <a:latin typeface="Montserrat"/>
                <a:ea typeface="ÎJçþ"/>
              </a:rPr>
              <a:t>If there are two pairs of congruent angles, then the triangles are similar. ∠I ≅ ∠A because any two right angles are congruent. Determine whether ∠M is congruent to ∠R. m∠M = 180 − (90 + 65) and m∠M = 25 because the sum of the measures of the angles of a triangle is 180.</a:t>
            </a:r>
            <a:endParaRPr b="0" lang="en-PH" sz="2000" spc="-1" strike="noStrike">
              <a:latin typeface="Arial"/>
            </a:endParaRPr>
          </a:p>
          <a:p>
            <a:pPr>
              <a:lnSpc>
                <a:spcPct val="100000"/>
              </a:lnSpc>
              <a:buNone/>
            </a:pPr>
            <a:endParaRPr b="0" lang="en-PH" sz="2000" spc="-1" strike="noStrike">
              <a:latin typeface="Arial"/>
            </a:endParaRPr>
          </a:p>
          <a:p>
            <a:pPr algn="ctr">
              <a:lnSpc>
                <a:spcPct val="100000"/>
              </a:lnSpc>
              <a:buNone/>
            </a:pPr>
            <a:r>
              <a:rPr b="0" lang="en-PH" sz="2000" spc="-1" strike="noStrike">
                <a:solidFill>
                  <a:srgbClr val="000000"/>
                </a:solidFill>
                <a:latin typeface="Montserrat"/>
                <a:ea typeface="ÎJçþ"/>
              </a:rPr>
              <a:t>	</a:t>
            </a:r>
            <a:r>
              <a:rPr b="0" lang="en-PH" sz="2000" spc="-1" strike="noStrike">
                <a:solidFill>
                  <a:srgbClr val="000000"/>
                </a:solidFill>
                <a:latin typeface="Montserrat"/>
                <a:ea typeface="ÎJçþ"/>
              </a:rPr>
              <a:t>By the AA Similarity Theorem, ΔSIM ~ ΔLAR.</a:t>
            </a:r>
            <a:endParaRPr b="0" lang="en-PH" sz="2000" spc="-1" strike="noStrike">
              <a:latin typeface="Arial"/>
            </a:endParaRPr>
          </a:p>
        </p:txBody>
      </p:sp>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 descr=""/>
          <p:cNvPicPr/>
          <p:nvPr/>
        </p:nvPicPr>
        <p:blipFill>
          <a:blip r:embed="rId1"/>
          <a:stretch/>
        </p:blipFill>
        <p:spPr>
          <a:xfrm>
            <a:off x="3022560" y="2160000"/>
            <a:ext cx="12242520" cy="3419640"/>
          </a:xfrm>
          <a:prstGeom prst="rect">
            <a:avLst/>
          </a:prstGeom>
          <a:ln w="0">
            <a:noFill/>
          </a:ln>
        </p:spPr>
      </p:pic>
      <p:sp>
        <p:nvSpPr>
          <p:cNvPr id="138" name="Freeform 26"/>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39" name="Group 8"/>
          <p:cNvGrpSpPr/>
          <p:nvPr/>
        </p:nvGrpSpPr>
        <p:grpSpPr>
          <a:xfrm>
            <a:off x="16303320" y="0"/>
            <a:ext cx="1441080" cy="1441080"/>
            <a:chOff x="16303320" y="0"/>
            <a:chExt cx="1441080" cy="1441080"/>
          </a:xfrm>
        </p:grpSpPr>
        <p:sp>
          <p:nvSpPr>
            <p:cNvPr id="140" name="Freeform 27"/>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41" name="Freeform 28"/>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42" name="TextBox 27"/>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43" name="TextBox 28"/>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44" name="TextBox 29"/>
          <p:cNvSpPr/>
          <p:nvPr/>
        </p:nvSpPr>
        <p:spPr>
          <a:xfrm>
            <a:off x="258840" y="1080000"/>
            <a:ext cx="17380440" cy="4568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Example 2:</a:t>
            </a:r>
            <a:endParaRPr b="0" lang="en-PH" sz="2000" spc="-1" strike="noStrike">
              <a:latin typeface="Arial"/>
            </a:endParaRPr>
          </a:p>
        </p:txBody>
      </p:sp>
      <p:sp>
        <p:nvSpPr>
          <p:cNvPr id="145" name="Freeform 29"/>
          <p:cNvSpPr/>
          <p:nvPr/>
        </p:nvSpPr>
        <p:spPr>
          <a:xfrm>
            <a:off x="13680" y="-2520"/>
            <a:ext cx="1150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146" name="TextBox 30"/>
          <p:cNvSpPr/>
          <p:nvPr/>
        </p:nvSpPr>
        <p:spPr>
          <a:xfrm>
            <a:off x="540000" y="262800"/>
            <a:ext cx="127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Proving Similarity of Triangles and Pythagorean Theorem</a:t>
            </a:r>
            <a:endParaRPr b="0" lang="en-PH" sz="3000" spc="-1" strike="noStrike">
              <a:latin typeface="Arial"/>
            </a:endParaRPr>
          </a:p>
        </p:txBody>
      </p:sp>
      <p:sp>
        <p:nvSpPr>
          <p:cNvPr id="147" name=""/>
          <p:cNvSpPr/>
          <p:nvPr/>
        </p:nvSpPr>
        <p:spPr>
          <a:xfrm>
            <a:off x="3813480" y="1548000"/>
            <a:ext cx="10660320" cy="71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solidFill>
                  <a:srgbClr val="000000"/>
                </a:solidFill>
                <a:latin typeface="Montserrat"/>
                <a:ea typeface="DejaVu Sans"/>
              </a:rPr>
              <a:t>Identify the similar triangles in each figure. Explain your answer.</a:t>
            </a:r>
            <a:endParaRPr b="0" lang="en-PH" sz="2000" spc="-1" strike="noStrike">
              <a:latin typeface="Arial"/>
            </a:endParaRPr>
          </a:p>
        </p:txBody>
      </p:sp>
      <p:sp>
        <p:nvSpPr>
          <p:cNvPr id="148" name=""/>
          <p:cNvSpPr/>
          <p:nvPr/>
        </p:nvSpPr>
        <p:spPr>
          <a:xfrm>
            <a:off x="1854000" y="5274720"/>
            <a:ext cx="14579640" cy="318492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2000" spc="-1" strike="noStrike">
                <a:latin typeface="Montserrat"/>
                <a:ea typeface="çéþ"/>
              </a:rPr>
              <a:t>Solution:</a:t>
            </a:r>
            <a:endParaRPr b="0" lang="en-PH" sz="2000" spc="-1" strike="noStrike">
              <a:latin typeface="Arial"/>
            </a:endParaRPr>
          </a:p>
          <a:p>
            <a:pPr>
              <a:lnSpc>
                <a:spcPct val="115000"/>
              </a:lnSpc>
              <a:buNone/>
            </a:pPr>
            <a:r>
              <a:rPr b="0" lang="en-PH" sz="2000" spc="-1" strike="noStrike">
                <a:latin typeface="Montserrat"/>
                <a:ea typeface="çéþ"/>
              </a:rPr>
              <a:t>	</a:t>
            </a:r>
            <a:r>
              <a:rPr b="0" lang="en-PH" sz="2000" spc="-1" strike="noStrike">
                <a:latin typeface="Montserrat"/>
                <a:ea typeface="çéþ"/>
              </a:rPr>
              <a:t>A. </a:t>
            </a:r>
            <a:r>
              <a:rPr b="0" lang="en-PH" sz="2000" spc="-1" strike="noStrike">
                <a:latin typeface="Montserrat"/>
                <a:ea typeface="çéþ"/>
              </a:rPr>
              <a:t>	</a:t>
            </a:r>
            <a:r>
              <a:rPr b="0" lang="en-PH" sz="2000" spc="-1" strike="noStrike">
                <a:latin typeface="Montserrat"/>
                <a:ea typeface="çéþ"/>
              </a:rPr>
              <a:t>ΔRAL ∼ ΔMIL ∼ ΔMSR by AA Similarity Theorem</a:t>
            </a:r>
            <a:endParaRPr b="0" lang="en-PH" sz="2000" spc="-1" strike="noStrike">
              <a:latin typeface="Arial"/>
            </a:endParaRPr>
          </a:p>
          <a:p>
            <a:pPr>
              <a:lnSpc>
                <a:spcPct val="115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For ΔRAL ∼ ΔMIL, we have ∠A ≅ ∠MIL because of the PAIC Theorem and ∠ALR ≅ ∠ILM due to VAT.</a:t>
            </a:r>
            <a:endParaRPr b="0" lang="en-PH" sz="2000" spc="-1" strike="noStrike">
              <a:latin typeface="Arial"/>
            </a:endParaRPr>
          </a:p>
          <a:p>
            <a:pPr>
              <a:lnSpc>
                <a:spcPct val="115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For ΔMIL ∼ ΔMSR, we have ∠MIL ≅ ∠MSR due to PCAC Theorem and ∠ILM ≅ ∠SRM, which is also due to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PCAC Theorem.</a:t>
            </a:r>
            <a:endParaRPr b="0" lang="en-PH" sz="2000" spc="-1" strike="noStrike">
              <a:latin typeface="Arial"/>
            </a:endParaRPr>
          </a:p>
          <a:p>
            <a:pPr>
              <a:lnSpc>
                <a:spcPct val="115000"/>
              </a:lnSpc>
              <a:buNone/>
            </a:pPr>
            <a:endParaRPr b="0" lang="en-PH" sz="2000" spc="-1" strike="noStrike">
              <a:latin typeface="Arial"/>
            </a:endParaRPr>
          </a:p>
          <a:p>
            <a:pPr>
              <a:lnSpc>
                <a:spcPct val="115000"/>
              </a:lnSpc>
              <a:buNone/>
            </a:pPr>
            <a:r>
              <a:rPr b="0" lang="en-PH" sz="2000" spc="-1" strike="noStrike">
                <a:latin typeface="Montserrat"/>
                <a:ea typeface="çéþ"/>
              </a:rPr>
              <a:t>	</a:t>
            </a:r>
            <a:r>
              <a:rPr b="0" lang="en-PH" sz="2000" spc="-1" strike="noStrike">
                <a:latin typeface="Montserrat"/>
                <a:ea typeface="çéþ"/>
              </a:rPr>
              <a:t>B. </a:t>
            </a:r>
            <a:r>
              <a:rPr b="0" lang="en-PH" sz="2000" spc="-1" strike="noStrike">
                <a:latin typeface="Montserrat"/>
                <a:ea typeface="çéþ"/>
              </a:rPr>
              <a:t>	</a:t>
            </a:r>
            <a:r>
              <a:rPr b="0" lang="en-PH" sz="2000" spc="-1" strike="noStrike">
                <a:latin typeface="Montserrat"/>
                <a:ea typeface="çéþ"/>
              </a:rPr>
              <a:t>ΔANG ∼ ΔELS by AA Similarity Theorem</a:t>
            </a:r>
            <a:endParaRPr b="0" lang="en-PH" sz="2000" spc="-1" strike="noStrike">
              <a:latin typeface="Arial"/>
            </a:endParaRPr>
          </a:p>
          <a:p>
            <a:pPr>
              <a:lnSpc>
                <a:spcPct val="115000"/>
              </a:lnSpc>
              <a:buNone/>
            </a:pPr>
            <a:r>
              <a:rPr b="0" lang="en-PH" sz="2000" spc="-1" strike="noStrike">
                <a:latin typeface="Montserrat"/>
                <a:ea typeface="çéþ"/>
              </a:rPr>
              <a:t>	</a:t>
            </a:r>
            <a:r>
              <a:rPr b="0" lang="en-PH" sz="2000" spc="-1" strike="noStrike">
                <a:latin typeface="Montserrat"/>
                <a:ea typeface="çéþ"/>
              </a:rPr>
              <a:t>	</a:t>
            </a:r>
            <a:r>
              <a:rPr b="0" lang="en-PH" sz="2000" spc="-1" strike="noStrike">
                <a:latin typeface="Montserrat"/>
                <a:ea typeface="çéþ"/>
              </a:rPr>
              <a:t>m∠ A = 180 + (125 + 20) = 35 and m S = 180 − (125 + 35) = 20.</a:t>
            </a:r>
            <a:endParaRPr b="0" lang="en-PH" sz="2000" spc="-1" strike="noStrike">
              <a:latin typeface="Arial"/>
            </a:endParaRPr>
          </a:p>
        </p:txBody>
      </p:sp>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 descr=""/>
          <p:cNvPicPr/>
          <p:nvPr/>
        </p:nvPicPr>
        <p:blipFill>
          <a:blip r:embed="rId1"/>
          <a:stretch/>
        </p:blipFill>
        <p:spPr>
          <a:xfrm>
            <a:off x="4455360" y="2160000"/>
            <a:ext cx="9377280" cy="2921040"/>
          </a:xfrm>
          <a:prstGeom prst="rect">
            <a:avLst/>
          </a:prstGeom>
          <a:ln w="0">
            <a:noFill/>
          </a:ln>
        </p:spPr>
      </p:pic>
      <p:sp>
        <p:nvSpPr>
          <p:cNvPr id="150" name="Freeform 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51" name="Group 3"/>
          <p:cNvGrpSpPr/>
          <p:nvPr/>
        </p:nvGrpSpPr>
        <p:grpSpPr>
          <a:xfrm>
            <a:off x="16303320" y="0"/>
            <a:ext cx="1441080" cy="1441080"/>
            <a:chOff x="16303320" y="0"/>
            <a:chExt cx="1441080" cy="1441080"/>
          </a:xfrm>
        </p:grpSpPr>
        <p:sp>
          <p:nvSpPr>
            <p:cNvPr id="152" name="Freeform 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53" name="Freeform 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54" name="TextBox 7"/>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155" name="TextBox 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56" name="TextBox 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57" name="TextBox 2"/>
          <p:cNvSpPr/>
          <p:nvPr/>
        </p:nvSpPr>
        <p:spPr>
          <a:xfrm>
            <a:off x="453240" y="720000"/>
            <a:ext cx="17381160" cy="13712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1:</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Determine whether the triangles are similar. If so, write a similarity statement.</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Explain your answer.</a:t>
            </a:r>
            <a:endParaRPr b="0" lang="en-PH" sz="2000" spc="-1" strike="noStrike">
              <a:latin typeface="Arial"/>
            </a:endParaRPr>
          </a:p>
        </p:txBody>
      </p:sp>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 descr=""/>
          <p:cNvPicPr/>
          <p:nvPr/>
        </p:nvPicPr>
        <p:blipFill>
          <a:blip r:embed="rId1"/>
          <a:stretch/>
        </p:blipFill>
        <p:spPr>
          <a:xfrm>
            <a:off x="4455360" y="2160000"/>
            <a:ext cx="9377280" cy="2921040"/>
          </a:xfrm>
          <a:prstGeom prst="rect">
            <a:avLst/>
          </a:prstGeom>
          <a:ln w="0">
            <a:noFill/>
          </a:ln>
        </p:spPr>
      </p:pic>
      <p:sp>
        <p:nvSpPr>
          <p:cNvPr id="159" name="Freeform 33"/>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60" name="Group 10"/>
          <p:cNvGrpSpPr/>
          <p:nvPr/>
        </p:nvGrpSpPr>
        <p:grpSpPr>
          <a:xfrm>
            <a:off x="16303320" y="0"/>
            <a:ext cx="1441080" cy="1441080"/>
            <a:chOff x="16303320" y="0"/>
            <a:chExt cx="1441080" cy="1441080"/>
          </a:xfrm>
        </p:grpSpPr>
        <p:sp>
          <p:nvSpPr>
            <p:cNvPr id="161" name="Freeform 3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62" name="Freeform 3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63" name="TextBox 35"/>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KEY</a:t>
            </a:r>
            <a:endParaRPr b="0" lang="en-PH" sz="3000" spc="-1" strike="noStrike">
              <a:latin typeface="Arial"/>
            </a:endParaRPr>
          </a:p>
        </p:txBody>
      </p:sp>
      <p:sp>
        <p:nvSpPr>
          <p:cNvPr id="164" name="TextBox 3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65" name="TextBox 3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66" name="TextBox 38"/>
          <p:cNvSpPr/>
          <p:nvPr/>
        </p:nvSpPr>
        <p:spPr>
          <a:xfrm>
            <a:off x="453240" y="720000"/>
            <a:ext cx="17381160" cy="13712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CHECKPOINT 1:</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Determine whether the triangles are similar. If so, write a similarity statement.</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Explain your answer.</a:t>
            </a:r>
            <a:endParaRPr b="0" lang="en-PH" sz="2000" spc="-1" strike="noStrike">
              <a:latin typeface="Arial"/>
            </a:endParaRPr>
          </a:p>
        </p:txBody>
      </p:sp>
      <p:sp>
        <p:nvSpPr>
          <p:cNvPr id="167" name=""/>
          <p:cNvSpPr/>
          <p:nvPr/>
        </p:nvSpPr>
        <p:spPr>
          <a:xfrm>
            <a:off x="4374000" y="5544000"/>
            <a:ext cx="9539640" cy="13341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rPr>
              <a:t>ANSWER:</a:t>
            </a:r>
            <a:endParaRPr b="0" lang="en-PH" sz="2000" spc="-1" strike="noStrike">
              <a:latin typeface="Arial"/>
            </a:endParaRPr>
          </a:p>
          <a:p>
            <a:pPr algn="ctr">
              <a:lnSpc>
                <a:spcPct val="100000"/>
              </a:lnSpc>
              <a:buNone/>
            </a:pPr>
            <a:r>
              <a:rPr b="1" lang="en-PH" sz="2000" spc="-1" strike="noStrike">
                <a:latin typeface="Montserrat"/>
              </a:rPr>
              <a:t>Checkpoint 1: </a:t>
            </a:r>
            <a:endParaRPr b="0" lang="en-PH" sz="2000" spc="-1" strike="noStrike">
              <a:latin typeface="Arial"/>
            </a:endParaRPr>
          </a:p>
          <a:p>
            <a:pPr algn="ctr">
              <a:lnSpc>
                <a:spcPct val="100000"/>
              </a:lnSpc>
              <a:buNone/>
            </a:pPr>
            <a:endParaRPr b="0" lang="en-PH" sz="2000" spc="-1" strike="noStrike">
              <a:latin typeface="Arial"/>
            </a:endParaRPr>
          </a:p>
          <a:p>
            <a:pPr algn="ctr">
              <a:lnSpc>
                <a:spcPct val="100000"/>
              </a:lnSpc>
              <a:buNone/>
            </a:pPr>
            <a:r>
              <a:rPr b="0" lang="en-PH" sz="2000" spc="-1" strike="noStrike">
                <a:latin typeface="Montserrat"/>
                <a:ea typeface="Montserrat"/>
              </a:rPr>
              <a:t>ΔRAL ~ΔMIS </a:t>
            </a:r>
            <a:r>
              <a:rPr b="0" lang="en-PH" sz="2000" spc="-1" strike="noStrike">
                <a:latin typeface="Montserrat"/>
                <a:ea typeface="çéþ"/>
              </a:rPr>
              <a:t>by AAA-Similarity Postulate</a:t>
            </a:r>
            <a:endParaRPr b="0" lang="en-PH" sz="2000" spc="-1" strike="noStrike">
              <a:latin typeface="Arial"/>
            </a:endParaRPr>
          </a:p>
        </p:txBody>
      </p:sp>
    </p:spTree>
  </p:cSld>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116</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2023-08-15T13:59:21Z</dcterms:created>
  <dc:creator/>
  <dc:description/>
  <dc:identifier>DAFl9Zu4QXU</dc:identifier>
  <dc:language>en-PH</dc:language>
  <cp:lastModifiedBy/>
  <dcterms:modified xsi:type="dcterms:W3CDTF">2023-08-17T10:02:18Z</dcterms:modified>
  <cp:revision>10</cp:revision>
  <dc:subject/>
  <dc:title>PPT TEMPLATE FOR LRB</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