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5920" cy="618840"/>
          </a:xfrm>
          <a:prstGeom prst="rect">
            <a:avLst/>
          </a:prstGeom>
          <a:ln w="0">
            <a:noFill/>
          </a:ln>
        </p:spPr>
      </p:pic>
      <p:sp>
        <p:nvSpPr>
          <p:cNvPr id="43"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18440" cy="1018440"/>
          </a:xfrm>
          <a:prstGeom prst="rect">
            <a:avLst/>
          </a:prstGeom>
          <a:ln w="0">
            <a:noFill/>
          </a:ln>
        </p:spPr>
      </p:pic>
      <p:sp>
        <p:nvSpPr>
          <p:cNvPr id="45"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75920" cy="618840"/>
          </a:xfrm>
          <a:prstGeom prst="rect">
            <a:avLst/>
          </a:prstGeom>
          <a:ln w="0">
            <a:noFill/>
          </a:ln>
        </p:spPr>
      </p:pic>
      <p:sp>
        <p:nvSpPr>
          <p:cNvPr id="8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18440" cy="1018440"/>
          </a:xfrm>
          <a:prstGeom prst="rect">
            <a:avLst/>
          </a:prstGeom>
          <a:ln w="0">
            <a:noFill/>
          </a:ln>
        </p:spPr>
      </p:pic>
      <p:sp>
        <p:nvSpPr>
          <p:cNvPr id="8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904840"/>
            <a:ext cx="7479000" cy="699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 Black;Arial Black"/>
              </a:rPr>
              <a:t>Labanan sa Pasong Tirad</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gn="ctr">
              <a:lnSpc>
                <a:spcPct val="100000"/>
              </a:lnSpc>
              <a:buNone/>
            </a:pPr>
            <a:r>
              <a:rPr b="1" lang="en-US" sz="3600" spc="-1" strike="noStrike">
                <a:solidFill>
                  <a:srgbClr val="000000"/>
                </a:solidFill>
                <a:latin typeface="Lato"/>
                <a:ea typeface="Arial Black;Arial Black"/>
              </a:rPr>
              <a:t>Labanan sa Pasong Tirad</a:t>
            </a:r>
            <a:endParaRPr b="0" lang="en-PH" sz="3600" spc="-1" strike="noStrike">
              <a:latin typeface="Arial"/>
            </a:endParaRPr>
          </a:p>
        </p:txBody>
      </p:sp>
      <p:sp>
        <p:nvSpPr>
          <p:cNvPr id="169" name="PlaceHolder 2"/>
          <p:cNvSpPr>
            <a:spLocks noGrp="1"/>
          </p:cNvSpPr>
          <p:nvPr>
            <p:ph type="subTitle"/>
          </p:nvPr>
        </p:nvSpPr>
        <p:spPr>
          <a:xfrm>
            <a:off x="609480" y="1764000"/>
            <a:ext cx="10969560" cy="197784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spcAft>
                <a:spcPts val="601"/>
              </a:spcAft>
              <a:buNone/>
            </a:pPr>
            <a:r>
              <a:rPr b="1" lang="en-PH" sz="1800" spc="-1" strike="noStrike">
                <a:solidFill>
                  <a:srgbClr val="000000"/>
                </a:solidFill>
                <a:latin typeface="Lato"/>
                <a:ea typeface="Arial;Arial"/>
              </a:rPr>
              <a:t>	</a:t>
            </a:r>
            <a:r>
              <a:rPr b="1" lang="en-PH" sz="1800" spc="-1" strike="noStrike">
                <a:solidFill>
                  <a:srgbClr val="000000"/>
                </a:solidFill>
                <a:latin typeface="Lato"/>
                <a:ea typeface="Arial;Arial"/>
              </a:rPr>
              <a:t>Upang mapabagal ang mga Amerikano na noon ay humahabol kay Heneral Emilio Aguinaldo sa kaniyang pagtakas, pinahimpil ni Heneral Aguinaldo si Heneral Gregorio del Pilar sa Pasong Tirad. Buhat sa mataas na lugar na ito ay tatambangan nina Heneral del Pilar ang mga humahabol na mga Amerikano. Ngunit ang nangyari ay sina Heneral del Pilar ang nasorpresa nang ituro ng isang katutubo ang sikretong daan papunta sa Pasong Tirad.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gn="ctr">
              <a:lnSpc>
                <a:spcPct val="100000"/>
              </a:lnSpc>
              <a:buNone/>
            </a:pPr>
            <a:r>
              <a:rPr b="1" lang="en-US" sz="3600" spc="-1" strike="noStrike">
                <a:solidFill>
                  <a:srgbClr val="000000"/>
                </a:solidFill>
                <a:latin typeface="Lato"/>
                <a:ea typeface="Arial Black;Arial Black"/>
              </a:rPr>
              <a:t>Labanan sa Pasong Tirad</a:t>
            </a:r>
            <a:endParaRPr b="0" lang="en-PH" sz="3600" spc="-1" strike="noStrike">
              <a:latin typeface="Arial"/>
            </a:endParaRPr>
          </a:p>
        </p:txBody>
      </p:sp>
      <p:sp>
        <p:nvSpPr>
          <p:cNvPr id="171" name="PlaceHolder 2"/>
          <p:cNvSpPr>
            <a:spLocks noGrp="1"/>
          </p:cNvSpPr>
          <p:nvPr>
            <p:ph type="subTitle"/>
          </p:nvPr>
        </p:nvSpPr>
        <p:spPr>
          <a:xfrm>
            <a:off x="609480" y="1260000"/>
            <a:ext cx="10969560" cy="93456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a:t>
            </a:r>
            <a:r>
              <a:rPr b="1" lang="en-PH" sz="1800" spc="-1" strike="noStrike">
                <a:solidFill>
                  <a:srgbClr val="000000"/>
                </a:solidFill>
                <a:latin typeface="Lato"/>
                <a:ea typeface="Arial;Arial"/>
              </a:rPr>
              <a:t>Pasong Tirad</a:t>
            </a:r>
            <a:r>
              <a:rPr b="0" lang="en-PH" sz="1800" spc="-1" strike="noStrike">
                <a:solidFill>
                  <a:srgbClr val="000000"/>
                </a:solidFill>
                <a:latin typeface="Lato"/>
                <a:ea typeface="Arial;Arial"/>
              </a:rPr>
              <a:t> ay isang makitid na lagusan o daanan sa Bundok Tirad na bahagi ng kabundukan ng bayan ng Concepcion (Gregorio del Pilar ngayon) sa Ilocos Sur. Ito ay matatagpuan sa may kanlurang bahagi ng Cordillera. May taas itong </a:t>
            </a:r>
            <a:r>
              <a:rPr b="1" lang="en-PH" sz="1800" spc="-1" strike="noStrike">
                <a:solidFill>
                  <a:srgbClr val="000000"/>
                </a:solidFill>
                <a:latin typeface="Lato"/>
                <a:ea typeface="Arial;Arial"/>
              </a:rPr>
              <a:t>1,300</a:t>
            </a:r>
            <a:r>
              <a:rPr b="0" lang="en-PH" sz="1800" spc="-1" strike="noStrike">
                <a:solidFill>
                  <a:srgbClr val="000000"/>
                </a:solidFill>
                <a:latin typeface="Lato"/>
                <a:ea typeface="Arial;Arial"/>
              </a:rPr>
              <a:t> metro at natatakpan ng mga ulap tuwing maulan o malamig ang panahon. </a:t>
            </a:r>
            <a:endParaRPr b="0" lang="en-PH" sz="1800" spc="-1" strike="noStrike">
              <a:latin typeface="Arial"/>
            </a:endParaRPr>
          </a:p>
        </p:txBody>
      </p:sp>
      <p:sp>
        <p:nvSpPr>
          <p:cNvPr id="172" name="PlaceHolder 3"/>
          <p:cNvSpPr/>
          <p:nvPr/>
        </p:nvSpPr>
        <p:spPr>
          <a:xfrm>
            <a:off x="1329840" y="2700000"/>
            <a:ext cx="7668720" cy="2338560"/>
          </a:xfrm>
          <a:prstGeom prst="rect">
            <a:avLst/>
          </a:prstGeom>
          <a:gradFill rotWithShape="0">
            <a:gsLst>
              <a:gs pos="0">
                <a:srgbClr val="dde8cb"/>
              </a:gs>
              <a:gs pos="100000">
                <a:srgbClr val="ffd7d7"/>
              </a:gs>
            </a:gsLst>
            <a:lin ang="3600000"/>
          </a:gradFill>
          <a:ln w="0">
            <a:noFill/>
          </a:ln>
        </p:spPr>
        <p:style>
          <a:lnRef idx="0"/>
          <a:fillRef idx="0"/>
          <a:effectRef idx="0"/>
          <a:fontRef idx="minor"/>
        </p:style>
        <p:txBody>
          <a:bodyPr lIns="0" rIns="0" tIns="0" bIns="0" anchor="ctr">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nakatayo sa páso ay hindi makikita ng sinumang aakyat dito dahil napakatarik nito. Estratehiko rin ang kinatatayuan ng Pasong Tirad kaya pinili ni Heneral Gregorio del Pilar ang nasabing lugar upang harangin at gulatin ang pangkat ng mga sundalong Amerikano na humahabol at nagnanais na hulihin si Pangulong Emilio Aguinaldo. Kasama ang kaniyang 59 piling kawal, sila ay nag-abang sa páso. Inutusan niya ang mga kawal na maghukay sa tatlong antas ng páso kung saan maaari nilang barilin at tapunan ng bato kung aakyat ang mga Amerikano. </a:t>
            </a:r>
            <a:endParaRPr b="0" lang="en-PH" sz="1800" spc="-1" strike="noStrike">
              <a:latin typeface="Arial"/>
            </a:endParaRPr>
          </a:p>
        </p:txBody>
      </p:sp>
      <p:pic>
        <p:nvPicPr>
          <p:cNvPr id="173" name="" descr=""/>
          <p:cNvPicPr/>
          <p:nvPr/>
        </p:nvPicPr>
        <p:blipFill>
          <a:blip r:embed="rId1"/>
          <a:stretch/>
        </p:blipFill>
        <p:spPr>
          <a:xfrm>
            <a:off x="9360000" y="2330280"/>
            <a:ext cx="1618560" cy="27633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gn="ctr">
              <a:lnSpc>
                <a:spcPct val="100000"/>
              </a:lnSpc>
              <a:buNone/>
            </a:pPr>
            <a:r>
              <a:rPr b="1" lang="en-US" sz="3600" spc="-1" strike="noStrike">
                <a:solidFill>
                  <a:srgbClr val="000000"/>
                </a:solidFill>
                <a:latin typeface="Lato"/>
                <a:ea typeface="Arial Black;Arial Black"/>
              </a:rPr>
              <a:t>Labanan sa Pasong Tirad</a:t>
            </a:r>
            <a:endParaRPr b="0" lang="en-PH" sz="3600" spc="-1" strike="noStrike">
              <a:latin typeface="Arial"/>
            </a:endParaRPr>
          </a:p>
        </p:txBody>
      </p:sp>
      <p:sp>
        <p:nvSpPr>
          <p:cNvPr id="175" name="PlaceHolder 2"/>
          <p:cNvSpPr>
            <a:spLocks noGrp="1"/>
          </p:cNvSpPr>
          <p:nvPr>
            <p:ph type="subTitle"/>
          </p:nvPr>
        </p:nvSpPr>
        <p:spPr>
          <a:xfrm>
            <a:off x="609480" y="1260000"/>
            <a:ext cx="10969560" cy="413856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buNone/>
            </a:pPr>
            <a:r>
              <a:rPr b="0" lang="en-PH" sz="1800" spc="-1" strike="noStrike">
                <a:latin typeface="Lato"/>
              </a:rPr>
              <a:t>Noong Disyembre 2, 1899, ginulat nina Heneral Gregorio del Pilar ang 500 sundalong Amerikano na pinamumunuan ni Major Peyton C. March, itinalagang katulong ni Heneral Arthur MacArthur Jr. sa Pilipinas noong panahon ng Digmaang Pilipino-Amerikano. Nahirapan ang mga Amerikano na masupil sina Heneral Gregorio del Pilar dahil sa kasikipan at katarikan ng nasabing páso.</a:t>
            </a:r>
            <a:endParaRPr b="0" lang="en-PH" sz="1800" spc="-1" strike="noStrike">
              <a:latin typeface="Arial"/>
            </a:endParaRPr>
          </a:p>
          <a:p>
            <a:pPr algn="just">
              <a:lnSpc>
                <a:spcPct val="100000"/>
              </a:lnSpc>
              <a:buNone/>
            </a:pPr>
            <a:r>
              <a:rPr b="0" lang="en-PH" sz="1800" spc="-1" strike="noStrike">
                <a:latin typeface="Lato"/>
              </a:rPr>
              <a:t>Sa kasamaang-palad, sa tulong ng isang katutubo na nagngangalang Januario Galut, nalaman ng mga Amerikano ang sikreto at natatanging daan papunta sa itaas ng Pasong Tirad na nasa mismong likuran nina Heneral del Pilar. Sumalakay ang puwersang Amerikano sa pamamagitan ng daang ito at makaraan ang dalawang oras ng matinding labanan, nasawi ang 57 sundalong Pilipino kabilang na si Heneral Gregorio del Pilar.</a:t>
            </a:r>
            <a:endParaRPr b="0" lang="en-PH" sz="1800" spc="-1" strike="noStrike">
              <a:latin typeface="Arial"/>
            </a:endParaRPr>
          </a:p>
          <a:p>
            <a:pPr algn="just">
              <a:lnSpc>
                <a:spcPct val="100000"/>
              </a:lnSpc>
              <a:buNone/>
            </a:pPr>
            <a:r>
              <a:rPr b="0" lang="en-PH" sz="1800" spc="-1" strike="noStrike">
                <a:latin typeface="Lato"/>
                <a:ea typeface="AppleSystemUIFont"/>
              </a:rPr>
              <a:t>Matapos ang labanan, nakuha ng mga sundalong Amerikano ang talaarawan ng batang heneral na si Gregorio. Narito ang isang bahagi nito: “</a:t>
            </a:r>
            <a:r>
              <a:rPr b="0" i="1" lang="en-PH" sz="1800" spc="-1" strike="noStrike">
                <a:latin typeface="Lato"/>
                <a:ea typeface="AppleSystemUIFontItalic"/>
              </a:rPr>
              <a:t>Ibinigay sa akin ni Heneral ang lahat ng tauhan na maaaring ilaan sa akin at inutusan niya ako na ipagtanggol ang paso. Nauunawaan ko kung gaano kabigat ang ipinagagawa sa akin, pero pakiramdam ko, ito ang pinakamaluwalhating sandali ng aking buhay. Wala nang sakripisyo ang hihigit pa sa gagawin ko para sa aking mahal na bayan.”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gn="ctr">
              <a:lnSpc>
                <a:spcPct val="100000"/>
              </a:lnSpc>
              <a:spcAft>
                <a:spcPts val="601"/>
              </a:spcAft>
              <a:buNone/>
            </a:pPr>
            <a:r>
              <a:rPr b="1" lang="en-US" sz="3600" spc="-1" strike="noStrike">
                <a:solidFill>
                  <a:srgbClr val="000000"/>
                </a:solidFill>
                <a:latin typeface="Lato"/>
                <a:ea typeface="Arial Black;Arial Black"/>
              </a:rPr>
              <a:t>Ang Pagdakip kay Heneral Emilio Aguinaldo</a:t>
            </a:r>
            <a:endParaRPr b="0" lang="en-PH" sz="3600" spc="-1" strike="noStrike">
              <a:latin typeface="Arial"/>
            </a:endParaRPr>
          </a:p>
        </p:txBody>
      </p:sp>
      <p:sp>
        <p:nvSpPr>
          <p:cNvPr id="177" name="PlaceHolder 2"/>
          <p:cNvSpPr>
            <a:spLocks noGrp="1"/>
          </p:cNvSpPr>
          <p:nvPr>
            <p:ph type="subTitle"/>
          </p:nvPr>
        </p:nvSpPr>
        <p:spPr>
          <a:xfrm>
            <a:off x="609480" y="1440000"/>
            <a:ext cx="10969560" cy="323856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Nagpatuloy sa pagtakas si Heneral Aguinaldo patungong norte hanggang sa makarating ang kaniyang grupo sa Palanan, Isabela, kung saan sila nagtago. Nabunyag ang pinagtataguan nina Aguinaldo nang mahuli ng mga Amerikano ang mensaherong si </a:t>
            </a:r>
            <a:r>
              <a:rPr b="1" lang="en-PH" sz="1800" spc="-1" strike="noStrike">
                <a:solidFill>
                  <a:srgbClr val="000000"/>
                </a:solidFill>
                <a:latin typeface="Lato"/>
                <a:ea typeface="Arial;Arial"/>
              </a:rPr>
              <a:t>Cecilio Segismundo</a:t>
            </a:r>
            <a:r>
              <a:rPr b="0" lang="en-PH" sz="1800" spc="-1" strike="noStrike">
                <a:solidFill>
                  <a:srgbClr val="000000"/>
                </a:solidFill>
                <a:latin typeface="Lato"/>
                <a:ea typeface="Arial;Arial"/>
              </a:rPr>
              <a:t>. Nagkunwaring bihag ang mga Amerikano kaya nahuli ang mga kawal na Pilipino. Nabihag si Heneral Aguinaldo at dinala sa Maynila. Sumuko siya rito at kinilala ang kapangyarihan ng Estados Unidos sa Pilipinas. Pinakumbinsi ng mga Amerikano kay Heneral Aguinaldo na sumuko na rin ang iba pang Pilipinong nakikipaglaban. Ito ang naging dahilan upang panghinaan ng loob ang maraming Pilipinong noo’y nakikipagdigma pa rin sa mga Amerikano.</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Hindi lahat ng mga Pilipino ay sumuko at naniwala sa mga pangako ng mga Amerikano. Nagpatuloy sila sa pakikipaglaban para sa kalayaan kahit nadakip na si Heneral Aguinaldo. Hindi sila naniwala sa sinabing hangarin ng mga Amerikano tungkol sa kaligayahan, kapayapaan, at kasaganaan ng mga mamamayang Pilipino.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69560" cy="1141920"/>
          </a:xfrm>
          <a:prstGeom prst="rect">
            <a:avLst/>
          </a:prstGeom>
          <a:noFill/>
          <a:ln w="0">
            <a:noFill/>
          </a:ln>
        </p:spPr>
        <p:txBody>
          <a:bodyPr lIns="0" rIns="0" tIns="0" bIns="0" anchor="ctr">
            <a:noAutofit/>
          </a:bodyPr>
          <a:p>
            <a:pPr algn="ctr">
              <a:lnSpc>
                <a:spcPct val="100000"/>
              </a:lnSpc>
              <a:spcAft>
                <a:spcPts val="601"/>
              </a:spcAft>
              <a:buNone/>
            </a:pPr>
            <a:r>
              <a:rPr b="1" lang="en-US" sz="3600" spc="-1" strike="noStrike">
                <a:solidFill>
                  <a:srgbClr val="000000"/>
                </a:solidFill>
                <a:latin typeface="Lato"/>
                <a:ea typeface="Arial Black;Arial Black"/>
              </a:rPr>
              <a:t>Ang Pagdakip kay Heneral Emilio Aguinaldo</a:t>
            </a:r>
            <a:endParaRPr b="0" lang="en-PH" sz="3600" spc="-1" strike="noStrike">
              <a:latin typeface="Arial"/>
            </a:endParaRPr>
          </a:p>
        </p:txBody>
      </p:sp>
      <p:sp>
        <p:nvSpPr>
          <p:cNvPr id="179" name="PlaceHolder 2"/>
          <p:cNvSpPr>
            <a:spLocks noGrp="1"/>
          </p:cNvSpPr>
          <p:nvPr>
            <p:ph type="subTitle"/>
          </p:nvPr>
        </p:nvSpPr>
        <p:spPr>
          <a:xfrm>
            <a:off x="609480" y="1440000"/>
            <a:ext cx="10969560" cy="4498560"/>
          </a:xfrm>
          <a:prstGeom prst="rect">
            <a:avLst/>
          </a:prstGeom>
          <a:gradFill rotWithShape="0">
            <a:gsLst>
              <a:gs pos="0">
                <a:srgbClr val="dde8cb"/>
              </a:gs>
              <a:gs pos="100000">
                <a:srgbClr val="ffd7d7"/>
              </a:gs>
            </a:gsLst>
            <a:lin ang="3600000"/>
          </a:gradFill>
          <a:ln w="0">
            <a:noFill/>
          </a:ln>
        </p:spPr>
        <p:txBody>
          <a:bodyPr lIns="0" rIns="0" tIns="0" bIns="0" anchor="ctr">
            <a:noAutofit/>
          </a:bodyPr>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Kabilang dito sina </a:t>
            </a:r>
            <a:r>
              <a:rPr b="1" lang="en-PH" sz="1800" spc="-1" strike="noStrike">
                <a:solidFill>
                  <a:srgbClr val="000000"/>
                </a:solidFill>
                <a:latin typeface="Lato"/>
                <a:ea typeface="Arial;Arial"/>
              </a:rPr>
              <a:t>Apolinario Mabini</a:t>
            </a:r>
            <a:r>
              <a:rPr b="0" lang="en-PH" sz="1800" spc="-1" strike="noStrike">
                <a:solidFill>
                  <a:srgbClr val="000000"/>
                </a:solidFill>
                <a:latin typeface="Lato"/>
                <a:ea typeface="Arial;Arial"/>
              </a:rPr>
              <a:t>, ang Dakilang Lumpo at Utak ng Rebolusyon, at </a:t>
            </a:r>
            <a:r>
              <a:rPr b="1" lang="en-PH" sz="1800" spc="-1" strike="noStrike">
                <a:solidFill>
                  <a:srgbClr val="000000"/>
                </a:solidFill>
                <a:latin typeface="Lato"/>
                <a:ea typeface="Arial;Arial"/>
              </a:rPr>
              <a:t>Heneral Artemio Ricarte</a:t>
            </a:r>
            <a:r>
              <a:rPr b="0" lang="en-PH" sz="1800" spc="-1" strike="noStrike">
                <a:solidFill>
                  <a:srgbClr val="000000"/>
                </a:solidFill>
                <a:latin typeface="Lato"/>
                <a:ea typeface="Arial;Arial"/>
              </a:rPr>
              <a:t>, na tumangging manumpa sa bandila ng Amerikano, at ilang mga </a:t>
            </a:r>
            <a:r>
              <a:rPr b="0" i="1" lang="en-PH" sz="1800" spc="-1" strike="noStrike">
                <a:solidFill>
                  <a:srgbClr val="000000"/>
                </a:solidFill>
                <a:latin typeface="Lato"/>
                <a:ea typeface="Arial;Arial"/>
              </a:rPr>
              <a:t>irreconcilable</a:t>
            </a:r>
            <a:r>
              <a:rPr b="0" lang="en-PH" sz="1800" spc="-1" strike="noStrike">
                <a:solidFill>
                  <a:srgbClr val="000000"/>
                </a:solidFill>
                <a:latin typeface="Lato"/>
                <a:ea typeface="Arial;Arial"/>
              </a:rPr>
              <a:t>. Ang mga </a:t>
            </a:r>
            <a:r>
              <a:rPr b="1" i="1" lang="en-PH" sz="1800" spc="-1" strike="noStrike">
                <a:solidFill>
                  <a:srgbClr val="000000"/>
                </a:solidFill>
                <a:latin typeface="Lato"/>
                <a:ea typeface="Arial;Arial"/>
              </a:rPr>
              <a:t>irreconcilable</a:t>
            </a:r>
            <a:r>
              <a:rPr b="0" i="1" lang="en-PH" sz="1800" spc="-1" strike="noStrike">
                <a:solidFill>
                  <a:srgbClr val="000000"/>
                </a:solidFill>
                <a:latin typeface="Lato"/>
                <a:ea typeface="Arial;Arial"/>
              </a:rPr>
              <a:t> </a:t>
            </a:r>
            <a:r>
              <a:rPr b="0" lang="en-PH" sz="1800" spc="-1" strike="noStrike">
                <a:solidFill>
                  <a:srgbClr val="000000"/>
                </a:solidFill>
                <a:latin typeface="Lato"/>
                <a:ea typeface="Arial;Arial"/>
              </a:rPr>
              <a:t>ay mga Pilipinong ayaw sumuko o magpasakop sa kapangyarihan ng mga Amerikano. Ang ilan naman sa mga Pilipino ay namundok at naging gerilya upang ipagpatuloy ang pakikipaglaban sa mga Amerikano. Kahit na nakahihigit ang mga sandata ng mga Amerikano, hindi ito naging hadlang sa kanilang layunin na magkaroon ng kalayaan ang bayan. Kabilang dito si </a:t>
            </a:r>
            <a:r>
              <a:rPr b="1" lang="en-PH" sz="1800" spc="-1" strike="noStrike">
                <a:solidFill>
                  <a:srgbClr val="000000"/>
                </a:solidFill>
                <a:latin typeface="Lato"/>
                <a:ea typeface="Arial;Arial"/>
              </a:rPr>
              <a:t>Macario Sakay</a:t>
            </a:r>
            <a:r>
              <a:rPr b="0" lang="en-PH" sz="1800" spc="-1" strike="noStrike">
                <a:solidFill>
                  <a:srgbClr val="000000"/>
                </a:solidFill>
                <a:latin typeface="Lato"/>
                <a:ea typeface="Arial;Arial"/>
              </a:rPr>
              <a:t> na nagpatuloy sa paglaban at sa mga gawaing panggerilya hanggang 1907. Nagtatag siya ng pangkat ng mga gerilya sa Timog Katagalugan lalo na sa lalawigan ng Rizal, Cavite, Laguna, at Batangas.</a:t>
            </a:r>
            <a:endParaRPr b="0" lang="en-PH" sz="1800" spc="-1" strike="noStrike">
              <a:latin typeface="Arial"/>
            </a:endParaRPr>
          </a:p>
          <a:p>
            <a:pPr algn="just">
              <a:lnSpc>
                <a:spcPct val="100000"/>
              </a:lnSpc>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Noong </a:t>
            </a:r>
            <a:r>
              <a:rPr b="1" lang="en-PH" sz="1800" spc="-1" strike="noStrike">
                <a:solidFill>
                  <a:srgbClr val="000000"/>
                </a:solidFill>
                <a:latin typeface="Lato"/>
                <a:ea typeface="Arial;Arial"/>
              </a:rPr>
              <a:t>1905</a:t>
            </a:r>
            <a:r>
              <a:rPr b="0" lang="en-PH" sz="1800" spc="-1" strike="noStrike">
                <a:solidFill>
                  <a:srgbClr val="000000"/>
                </a:solidFill>
                <a:latin typeface="Lato"/>
                <a:ea typeface="Arial;Arial"/>
              </a:rPr>
              <a:t>, inatasan ni </a:t>
            </a:r>
            <a:r>
              <a:rPr b="1" lang="en-PH" sz="1800" spc="-1" strike="noStrike">
                <a:solidFill>
                  <a:srgbClr val="000000"/>
                </a:solidFill>
                <a:latin typeface="Lato"/>
                <a:ea typeface="Arial;Arial"/>
              </a:rPr>
              <a:t>Gobernador-heneral Henry Clay Ide</a:t>
            </a:r>
            <a:r>
              <a:rPr b="0" lang="en-PH" sz="1800" spc="-1" strike="noStrike">
                <a:solidFill>
                  <a:srgbClr val="000000"/>
                </a:solidFill>
                <a:latin typeface="Lato"/>
                <a:ea typeface="Arial;Arial"/>
              </a:rPr>
              <a:t> si </a:t>
            </a:r>
            <a:r>
              <a:rPr b="1" lang="en-PH" sz="1800" spc="-1" strike="noStrike">
                <a:solidFill>
                  <a:srgbClr val="000000"/>
                </a:solidFill>
                <a:latin typeface="Lato"/>
                <a:ea typeface="Arial;Arial"/>
              </a:rPr>
              <a:t>Dominador Gomez</a:t>
            </a:r>
            <a:r>
              <a:rPr b="0" lang="en-PH" sz="1800" spc="-1" strike="noStrike">
                <a:solidFill>
                  <a:srgbClr val="000000"/>
                </a:solidFill>
                <a:latin typeface="Lato"/>
                <a:ea typeface="Arial;Arial"/>
              </a:rPr>
              <a:t>, isang nasyonalistang ilustrado, manggagamot, at pumalit kay Isabelo de los Reyes bilang lider ng samahan ng mga manggagawa na </a:t>
            </a:r>
            <a:r>
              <a:rPr b="0" i="1" lang="en-PH" sz="1800" spc="-1" strike="noStrike">
                <a:solidFill>
                  <a:srgbClr val="000000"/>
                </a:solidFill>
                <a:latin typeface="Lato"/>
                <a:ea typeface="Arial;Arial"/>
              </a:rPr>
              <a:t>Union Obrera Democratica </a:t>
            </a:r>
            <a:r>
              <a:rPr b="0" lang="en-PH" sz="1800" spc="-1" strike="noStrike">
                <a:solidFill>
                  <a:srgbClr val="000000"/>
                </a:solidFill>
                <a:latin typeface="Lato"/>
                <a:ea typeface="Arial;Arial"/>
              </a:rPr>
              <a:t>(UOD), na hikayatin si Heneral Macario Sakay na sumuko sa mga Amerikano. Noong </a:t>
            </a:r>
            <a:r>
              <a:rPr b="1" lang="en-PH" sz="1800" spc="-1" strike="noStrike">
                <a:solidFill>
                  <a:srgbClr val="000000"/>
                </a:solidFill>
                <a:latin typeface="Lato"/>
                <a:ea typeface="Arial;Arial"/>
              </a:rPr>
              <a:t>Hulyo 20, 1906</a:t>
            </a:r>
            <a:r>
              <a:rPr b="0" lang="en-PH" sz="1800" spc="-1" strike="noStrike">
                <a:solidFill>
                  <a:srgbClr val="000000"/>
                </a:solidFill>
                <a:latin typeface="Lato"/>
                <a:ea typeface="Arial;Arial"/>
              </a:rPr>
              <a:t>, bumaba sa bundok si Heneral Sakay at kaniyang mga kasama kung saan sila ay tinanggap ng mga Amerikano. Ngunit sa isang piging sa Cavite, siya ay pataksil na hinuli, ikinulong, at agarang nilitis. Siya ay binitay kasama ng isa pa niyang heneral na si </a:t>
            </a:r>
            <a:r>
              <a:rPr b="1" lang="en-PH" sz="1800" spc="-1" strike="noStrike">
                <a:solidFill>
                  <a:srgbClr val="000000"/>
                </a:solidFill>
                <a:latin typeface="Lato"/>
                <a:ea typeface="Arial;Arial"/>
              </a:rPr>
              <a:t>Lucio de Vega</a:t>
            </a:r>
            <a:r>
              <a:rPr b="0" lang="en-PH" sz="1800" spc="-1" strike="noStrike">
                <a:solidFill>
                  <a:srgbClr val="000000"/>
                </a:solidFill>
                <a:latin typeface="Lato"/>
                <a:ea typeface="Arial;Arial"/>
              </a:rPr>
              <a:t> noong </a:t>
            </a:r>
            <a:r>
              <a:rPr b="1" lang="en-PH" sz="1800" spc="-1" strike="noStrike">
                <a:solidFill>
                  <a:srgbClr val="000000"/>
                </a:solidFill>
                <a:latin typeface="Lato"/>
                <a:ea typeface="Arial;Arial"/>
              </a:rPr>
              <a:t>Setyembre 13, 1907</a:t>
            </a:r>
            <a:r>
              <a:rPr b="0" lang="en-PH" sz="1800" spc="-1" strike="noStrike">
                <a:solidFill>
                  <a:srgbClr val="000000"/>
                </a:solidFill>
                <a:latin typeface="Lato"/>
                <a:ea typeface="Arial;Arial"/>
              </a:rPr>
              <a:t>. Siya ang pinakahuling rebolusyonaryong sumuko sa mga Amerikano. Sumuko lamang siya dahil sa pangakong amnestiya ng mga Amerikano ngunit sa halip na patawarin, siya ay ipinabitay ng mga ito.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a:lnSpc>
                <a:spcPct val="100000"/>
              </a:lnSpc>
              <a:buNone/>
            </a:pPr>
            <a:r>
              <a:rPr b="1" lang="en-PH" sz="3600" spc="-1" strike="noStrike">
                <a:latin typeface="Lato"/>
              </a:rPr>
              <a:t>PAGSASANAY</a:t>
            </a:r>
            <a:endParaRPr b="0" lang="en-PH" sz="3600" spc="-1" strike="noStrike">
              <a:latin typeface="Arial"/>
            </a:endParaRPr>
          </a:p>
        </p:txBody>
      </p:sp>
      <p:sp>
        <p:nvSpPr>
          <p:cNvPr id="181" name="PlaceHolder 2"/>
          <p:cNvSpPr>
            <a:spLocks noGrp="1"/>
          </p:cNvSpPr>
          <p:nvPr>
            <p:ph/>
          </p:nvPr>
        </p:nvSpPr>
        <p:spPr>
          <a:xfrm>
            <a:off x="609480" y="1604520"/>
            <a:ext cx="10971000" cy="3975840"/>
          </a:xfrm>
          <a:prstGeom prst="rect">
            <a:avLst/>
          </a:prstGeom>
          <a:noFill/>
          <a:ln w="0">
            <a:noFill/>
          </a:ln>
        </p:spPr>
        <p:txBody>
          <a:bodyPr lIns="0" rIns="0" tIns="0" bIns="0" anchor="t">
            <a:normAutofit/>
          </a:bodyPr>
          <a:p>
            <a:pPr>
              <a:lnSpc>
                <a:spcPct val="100000"/>
              </a:lnSpc>
              <a:buNone/>
            </a:pPr>
            <a:r>
              <a:rPr b="1" lang="en-PH" sz="1800" spc="-1" strike="noStrike">
                <a:solidFill>
                  <a:srgbClr val="000000"/>
                </a:solidFill>
                <a:latin typeface="Lato"/>
                <a:ea typeface="Arial;Arial"/>
              </a:rPr>
              <a:t>PANUTO</a:t>
            </a:r>
            <a:r>
              <a:rPr b="0" lang="en-PH" sz="1800" spc="-1" strike="noStrike">
                <a:solidFill>
                  <a:srgbClr val="000000"/>
                </a:solidFill>
                <a:latin typeface="Lato"/>
                <a:ea typeface="Arial;Arial"/>
              </a:rPr>
              <a:t>: Tukuyin ang sagot sa bawat tanong.</a:t>
            </a: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1. Ito ang tawag sa mga Pilipinong ayaw sumuko o magpasakop sa kapangyarihan ng mga Amerikano.</a:t>
            </a: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2. Ang kinikilalang Dakilang Lumpo at Utak ng Rebolusyon.</a:t>
            </a: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3. Ang katutubong tumulong sa mga Amerikano upang malaman ang sikretong daan sa Pasong Tirad.</a:t>
            </a: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4. Petsa ng kaganapan ng naganap na labanan sa Pasong Tirad</a:t>
            </a: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5. Heneral ni Aguinaldo na namuno sa labanan sa Pasong Tirad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1000" cy="1143360"/>
          </a:xfrm>
          <a:prstGeom prst="rect">
            <a:avLst/>
          </a:prstGeom>
          <a:noFill/>
          <a:ln w="0">
            <a:noFill/>
          </a:ln>
        </p:spPr>
        <p:txBody>
          <a:bodyPr lIns="0" rIns="0" tIns="0" bIns="0" anchor="ctr">
            <a:noAutofit/>
          </a:bodyPr>
          <a:p>
            <a:pPr>
              <a:lnSpc>
                <a:spcPct val="100000"/>
              </a:lnSpc>
              <a:buNone/>
            </a:pPr>
            <a:r>
              <a:rPr b="1" lang="en-PH" sz="3600" spc="-1" strike="noStrike">
                <a:latin typeface="Lato"/>
              </a:rPr>
              <a:t>SUSI NG PAGWAWASTO</a:t>
            </a:r>
            <a:endParaRPr b="0" lang="en-PH" sz="3600" spc="-1" strike="noStrike">
              <a:latin typeface="Arial"/>
            </a:endParaRPr>
          </a:p>
        </p:txBody>
      </p:sp>
      <p:sp>
        <p:nvSpPr>
          <p:cNvPr id="183" name="PlaceHolder 2"/>
          <p:cNvSpPr>
            <a:spLocks noGrp="1"/>
          </p:cNvSpPr>
          <p:nvPr>
            <p:ph/>
          </p:nvPr>
        </p:nvSpPr>
        <p:spPr>
          <a:xfrm>
            <a:off x="609480" y="1604520"/>
            <a:ext cx="10971000" cy="3975840"/>
          </a:xfrm>
          <a:prstGeom prst="rect">
            <a:avLst/>
          </a:prstGeom>
          <a:noFill/>
          <a:ln w="0">
            <a:noFill/>
          </a:ln>
        </p:spPr>
        <p:txBody>
          <a:bodyPr lIns="0" rIns="0" tIns="0" bIns="0" anchor="t">
            <a:normAutofit/>
          </a:bodyPr>
          <a:p>
            <a:pPr>
              <a:lnSpc>
                <a:spcPct val="100000"/>
              </a:lnSpc>
              <a:buNone/>
            </a:pPr>
            <a:r>
              <a:rPr b="0" lang="en-PH" sz="1800" spc="-1" strike="noStrike">
                <a:solidFill>
                  <a:srgbClr val="000000"/>
                </a:solidFill>
                <a:latin typeface="Lato"/>
                <a:ea typeface="Arial;Arial"/>
              </a:rPr>
              <a:t>1. irreconcilable</a:t>
            </a: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2. Apolinario Mabini</a:t>
            </a: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3. Januario Galut</a:t>
            </a: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4. Disyembre 2, 1899</a:t>
            </a:r>
            <a:endParaRPr b="0" lang="en-PH" sz="1800" spc="-1" strike="noStrike">
              <a:latin typeface="Arial"/>
            </a:endParaRPr>
          </a:p>
          <a:p>
            <a:pPr>
              <a:lnSpc>
                <a:spcPct val="100000"/>
              </a:lnSpc>
              <a:buNone/>
            </a:pPr>
            <a:r>
              <a:rPr b="0" lang="en-PH" sz="1800" spc="-1" strike="noStrike">
                <a:solidFill>
                  <a:srgbClr val="000000"/>
                </a:solidFill>
                <a:latin typeface="Lato"/>
                <a:ea typeface="Arial;Arial"/>
              </a:rPr>
              <a:t>5. Gregorio Del Pilar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3047</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2023-04-04T10:27:44Z</dcterms:modified>
  <cp:revision>1164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