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media/image13.png" ContentType="image/png"/>
  <Override PartName="/ppt/media/image10.png" ContentType="image/png"/>
  <Override PartName="/ppt/media/image9.png" ContentType="image/png"/>
  <Override PartName="/ppt/media/image14.png" ContentType="image/png"/>
  <Override PartName="/ppt/media/image5.png" ContentType="image/png"/>
  <Override PartName="/ppt/media/image1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3760" cy="68396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0640" cy="2780640"/>
          </a:xfrm>
          <a:prstGeom prst="rect">
            <a:avLst/>
          </a:prstGeom>
          <a:ln w="0">
            <a:noFill/>
          </a:ln>
        </p:spPr>
      </p:pic>
      <p:sp>
        <p:nvSpPr>
          <p:cNvPr id="2" name="Rectangle 5"/>
          <p:cNvSpPr/>
          <p:nvPr/>
        </p:nvSpPr>
        <p:spPr>
          <a:xfrm>
            <a:off x="3487320" y="1475280"/>
            <a:ext cx="8686080" cy="38440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080" cy="3657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3760" cy="616680"/>
          </a:xfrm>
          <a:prstGeom prst="rect">
            <a:avLst/>
          </a:prstGeom>
          <a:ln w="0">
            <a:noFill/>
          </a:ln>
        </p:spPr>
      </p:pic>
      <p:sp>
        <p:nvSpPr>
          <p:cNvPr id="43" name="Rectangle 7"/>
          <p:cNvSpPr/>
          <p:nvPr/>
        </p:nvSpPr>
        <p:spPr>
          <a:xfrm>
            <a:off x="10868760" y="0"/>
            <a:ext cx="952200" cy="9522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6280" cy="1016280"/>
          </a:xfrm>
          <a:prstGeom prst="rect">
            <a:avLst/>
          </a:prstGeom>
          <a:ln w="0">
            <a:noFill/>
          </a:ln>
        </p:spPr>
      </p:pic>
      <p:sp>
        <p:nvSpPr>
          <p:cNvPr id="45" name="TextBox 9"/>
          <p:cNvSpPr/>
          <p:nvPr/>
        </p:nvSpPr>
        <p:spPr>
          <a:xfrm>
            <a:off x="185400" y="6362280"/>
            <a:ext cx="4673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080" cy="33663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3060000"/>
            <a:ext cx="80820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To Always Be Alert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2700000" y="617040"/>
            <a:ext cx="7019280" cy="708120"/>
          </a:xfrm>
          <a:prstGeom prst="rect">
            <a:avLst/>
          </a:prstGeom>
          <a:noFill/>
          <a:ln w="38160">
            <a:solidFill>
              <a:srgbClr val="3465a4"/>
            </a:solidFill>
            <a:round/>
          </a:ln>
        </p:spPr>
        <p:style>
          <a:lnRef idx="0"/>
          <a:fillRef idx="0"/>
          <a:effectRef idx="0"/>
          <a:fontRef idx="minor"/>
        </p:style>
        <p:txBody>
          <a:bodyPr lIns="19080" rIns="19080" tIns="19080" bIns="19080" anchor="ctr">
            <a:noAutofit/>
          </a:bodyPr>
          <a:p>
            <a:pPr marL="304920" indent="-304920" algn="ctr">
              <a:lnSpc>
                <a:spcPct val="100000"/>
              </a:lnSpc>
              <a:spcAft>
                <a:spcPts val="601"/>
              </a:spcAft>
              <a:buNone/>
              <a:tabLst>
                <a:tab algn="l" pos="0"/>
              </a:tabLst>
            </a:pPr>
            <a:r>
              <a:rPr b="1" lang="en-PH" sz="2200" spc="-1" strike="noStrike">
                <a:solidFill>
                  <a:srgbClr val="000000"/>
                </a:solidFill>
                <a:latin typeface="Lato"/>
                <a:ea typeface="DejaVu Sans"/>
              </a:rPr>
              <a:t>Rules in constructing the plural form of nouns correctly.</a:t>
            </a:r>
            <a:endParaRPr b="0" lang="en-PH" sz="2200" spc="-1" strike="noStrike">
              <a:latin typeface="Arial"/>
            </a:endParaRPr>
          </a:p>
        </p:txBody>
      </p:sp>
      <p:graphicFrame>
        <p:nvGraphicFramePr>
          <p:cNvPr id="146" name=""/>
          <p:cNvGraphicFramePr/>
          <p:nvPr/>
        </p:nvGraphicFramePr>
        <p:xfrm>
          <a:off x="1440000" y="2052000"/>
          <a:ext cx="9539640" cy="3328920"/>
        </p:xfrm>
        <a:graphic>
          <a:graphicData uri="http://schemas.openxmlformats.org/drawingml/2006/table">
            <a:tbl>
              <a:tblPr/>
              <a:tblGrid>
                <a:gridCol w="3179520"/>
                <a:gridCol w="3179520"/>
                <a:gridCol w="3180960"/>
              </a:tblGrid>
              <a:tr h="1151640">
                <a:tc>
                  <a:txBody>
                    <a:bodyPr lIns="90000" rIns="90000" anchor="ctr">
                      <a:noAutofit/>
                    </a:bodyPr>
                    <a:p>
                      <a:pPr algn="ctr">
                        <a:lnSpc>
                          <a:spcPct val="100000"/>
                        </a:lnSpc>
                        <a:buNone/>
                      </a:pPr>
                      <a:r>
                        <a:rPr b="1" lang="en-PH" sz="2200" spc="-1" strike="noStrike">
                          <a:latin typeface="Lato"/>
                        </a:rPr>
                        <a:t>Nouns</a:t>
                      </a:r>
                      <a:endParaRPr b="0" lang="en-PH" sz="22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xBody>
                    <a:bodyPr lIns="90000" rIns="90000" anchor="ctr">
                      <a:noAutofit/>
                    </a:bodyPr>
                    <a:p>
                      <a:pPr algn="ctr">
                        <a:lnSpc>
                          <a:spcPct val="100000"/>
                        </a:lnSpc>
                        <a:buNone/>
                      </a:pPr>
                      <a:r>
                        <a:rPr b="1" lang="en-PH" sz="2200" spc="-1" strike="noStrike">
                          <a:latin typeface="Lato"/>
                        </a:rPr>
                        <a:t>Rules</a:t>
                      </a:r>
                      <a:endParaRPr b="0" lang="en-PH" sz="22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xBody>
                    <a:bodyPr lIns="90000" rIns="90000" anchor="ctr">
                      <a:noAutofit/>
                    </a:bodyPr>
                    <a:p>
                      <a:pPr algn="ctr">
                        <a:lnSpc>
                          <a:spcPct val="100000"/>
                        </a:lnSpc>
                        <a:buNone/>
                      </a:pPr>
                      <a:r>
                        <a:rPr b="1" lang="en-PH" sz="2200" spc="-1" strike="noStrike">
                          <a:latin typeface="Lato"/>
                        </a:rPr>
                        <a:t>Examples</a:t>
                      </a:r>
                      <a:endParaRPr b="0" lang="en-PH" sz="22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r>
              <a:tr h="2177640">
                <a:tc>
                  <a:txBody>
                    <a:bodyPr lIns="90000" rIns="90000" anchor="t">
                      <a:noAutofit/>
                    </a:bodyPr>
                    <a:p>
                      <a:pPr algn="ctr">
                        <a:lnSpc>
                          <a:spcPct val="150000"/>
                        </a:lnSpc>
                        <a:buNone/>
                      </a:pPr>
                      <a:r>
                        <a:rPr b="0" lang="en-PH" sz="2000" spc="-1" strike="noStrike">
                          <a:solidFill>
                            <a:srgbClr val="000000"/>
                          </a:solidFill>
                          <a:latin typeface="Lato"/>
                          <a:ea typeface="Calibri;Calibri"/>
                        </a:rPr>
                        <a:t>Nouns ending in </a:t>
                      </a:r>
                      <a:r>
                        <a:rPr b="0" i="1" lang="en-PH" sz="2000" spc="-1" strike="noStrike">
                          <a:solidFill>
                            <a:srgbClr val="000000"/>
                          </a:solidFill>
                          <a:latin typeface="Lato"/>
                          <a:ea typeface="Calibri;Calibri"/>
                        </a:rPr>
                        <a:t>s</a:t>
                      </a:r>
                      <a:r>
                        <a:rPr b="0" lang="en-PH" sz="2000" spc="-1" strike="noStrike">
                          <a:solidFill>
                            <a:srgbClr val="000000"/>
                          </a:solidFill>
                          <a:latin typeface="Lato"/>
                          <a:ea typeface="Calibri;Calibri"/>
                        </a:rPr>
                        <a:t>, </a:t>
                      </a:r>
                      <a:r>
                        <a:rPr b="0" i="1" lang="en-PH" sz="2000" spc="-1" strike="noStrike">
                          <a:solidFill>
                            <a:srgbClr val="000000"/>
                          </a:solidFill>
                          <a:latin typeface="Lato"/>
                          <a:ea typeface="Calibri;Calibri"/>
                        </a:rPr>
                        <a:t>sh</a:t>
                      </a:r>
                      <a:r>
                        <a:rPr b="0" lang="en-PH" sz="2000" spc="-1" strike="noStrike">
                          <a:solidFill>
                            <a:srgbClr val="000000"/>
                          </a:solidFill>
                          <a:latin typeface="Lato"/>
                          <a:ea typeface="Calibri;Calibri"/>
                        </a:rPr>
                        <a:t>, </a:t>
                      </a:r>
                      <a:r>
                        <a:rPr b="0" i="1" lang="en-PH" sz="2000" spc="-1" strike="noStrike">
                          <a:solidFill>
                            <a:srgbClr val="000000"/>
                          </a:solidFill>
                          <a:latin typeface="Lato"/>
                          <a:ea typeface="Calibri;Calibri"/>
                        </a:rPr>
                        <a:t>ch</a:t>
                      </a:r>
                      <a:r>
                        <a:rPr b="0" lang="en-PH" sz="2000" spc="-1" strike="noStrike">
                          <a:solidFill>
                            <a:srgbClr val="000000"/>
                          </a:solidFill>
                          <a:latin typeface="Lato"/>
                          <a:ea typeface="Calibri;Calibri"/>
                        </a:rPr>
                        <a:t>, </a:t>
                      </a:r>
                      <a:r>
                        <a:rPr b="0" i="1" lang="en-PH" sz="2000" spc="-1" strike="noStrike">
                          <a:solidFill>
                            <a:srgbClr val="000000"/>
                          </a:solidFill>
                          <a:latin typeface="Lato"/>
                          <a:ea typeface="Calibri;Calibri"/>
                        </a:rPr>
                        <a:t>x</a:t>
                      </a:r>
                      <a:r>
                        <a:rPr b="0" lang="en-PH" sz="2000" spc="-1" strike="noStrike">
                          <a:solidFill>
                            <a:srgbClr val="000000"/>
                          </a:solidFill>
                          <a:latin typeface="Lato"/>
                          <a:ea typeface="Calibri;Calibri"/>
                        </a:rPr>
                        <a:t>, or </a:t>
                      </a:r>
                      <a:r>
                        <a:rPr b="0" i="1" lang="en-PH" sz="2000" spc="-1" strike="noStrike">
                          <a:solidFill>
                            <a:srgbClr val="000000"/>
                          </a:solidFill>
                          <a:latin typeface="Lato"/>
                          <a:ea typeface="Calibri;Calibri"/>
                        </a:rPr>
                        <a:t>z</a:t>
                      </a:r>
                      <a:endParaRPr b="0" lang="en-PH" sz="2000" spc="-1" strike="noStrike">
                        <a:latin typeface="Arial"/>
                      </a:endParaRPr>
                    </a:p>
                    <a:p>
                      <a:pPr algn="ctr">
                        <a:lnSpc>
                          <a:spcPct val="150000"/>
                        </a:lnSpc>
                        <a:buNone/>
                      </a:pPr>
                      <a:endParaRPr b="0" lang="en-PH" sz="2000" spc="-1" strike="noStrike">
                        <a:latin typeface="Arial"/>
                      </a:endParaRPr>
                    </a:p>
                  </a:txBody>
                  <a:tcPr anchor="t"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t">
                      <a:noAutofit/>
                    </a:bodyPr>
                    <a:p>
                      <a:pPr algn="ctr">
                        <a:lnSpc>
                          <a:spcPct val="150000"/>
                        </a:lnSpc>
                        <a:buNone/>
                      </a:pPr>
                      <a:r>
                        <a:rPr b="0" lang="en-PH" sz="2000" spc="-1" strike="noStrike">
                          <a:latin typeface="Lato"/>
                        </a:rPr>
                        <a:t>Add -es</a:t>
                      </a:r>
                      <a:endParaRPr b="0" lang="en-PH" sz="2000" spc="-1" strike="noStrike">
                        <a:latin typeface="Arial"/>
                      </a:endParaRPr>
                    </a:p>
                    <a:p>
                      <a:pPr algn="ctr">
                        <a:lnSpc>
                          <a:spcPct val="150000"/>
                        </a:lnSpc>
                        <a:buNone/>
                      </a:pPr>
                      <a:endParaRPr b="0" lang="en-PH" sz="2000" spc="-1" strike="noStrike">
                        <a:latin typeface="Arial"/>
                      </a:endParaRPr>
                    </a:p>
                  </a:txBody>
                  <a:tcPr anchor="t"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t">
                      <a:noAutofit/>
                    </a:bodyPr>
                    <a:p>
                      <a:pPr>
                        <a:lnSpc>
                          <a:spcPct val="200000"/>
                        </a:lnSpc>
                        <a:buNone/>
                      </a:pPr>
                      <a:r>
                        <a:rPr b="0" lang="en-PH" sz="2000" spc="-1" strike="noStrike">
                          <a:latin typeface="Lato"/>
                        </a:rPr>
                        <a:t>1. kiss – kisses</a:t>
                      </a:r>
                      <a:endParaRPr b="0" lang="en-PH" sz="2000" spc="-1" strike="noStrike">
                        <a:latin typeface="Arial"/>
                      </a:endParaRPr>
                    </a:p>
                    <a:p>
                      <a:pPr>
                        <a:lnSpc>
                          <a:spcPct val="200000"/>
                        </a:lnSpc>
                        <a:buNone/>
                      </a:pPr>
                      <a:r>
                        <a:rPr b="0" lang="en-PH" sz="2000" spc="-1" strike="noStrike">
                          <a:latin typeface="Lato"/>
                        </a:rPr>
                        <a:t>2. dish – dishes</a:t>
                      </a:r>
                      <a:endParaRPr b="0" lang="en-PH" sz="2000" spc="-1" strike="noStrike">
                        <a:latin typeface="Arial"/>
                      </a:endParaRPr>
                    </a:p>
                    <a:p>
                      <a:pPr>
                        <a:lnSpc>
                          <a:spcPct val="200000"/>
                        </a:lnSpc>
                        <a:buNone/>
                      </a:pPr>
                      <a:r>
                        <a:rPr b="0" lang="en-PH" sz="2000" spc="-1" strike="noStrike">
                          <a:latin typeface="Lato"/>
                        </a:rPr>
                        <a:t>3. coach – coaches</a:t>
                      </a:r>
                      <a:endParaRPr b="0" lang="en-PH" sz="2000" spc="-1" strike="noStrike">
                        <a:latin typeface="Arial"/>
                      </a:endParaRPr>
                    </a:p>
                    <a:p>
                      <a:pPr>
                        <a:lnSpc>
                          <a:spcPct val="200000"/>
                        </a:lnSpc>
                        <a:buNone/>
                      </a:pPr>
                      <a:r>
                        <a:rPr b="0" lang="en-PH" sz="2000" spc="-1" strike="noStrike">
                          <a:latin typeface="Lato"/>
                        </a:rPr>
                        <a:t>4. tax - taxes</a:t>
                      </a:r>
                      <a:endParaRPr b="0" lang="en-PH" sz="2000" spc="-1" strike="noStrike">
                        <a:latin typeface="Arial"/>
                      </a:endParaRPr>
                    </a:p>
                  </a:txBody>
                  <a:tcPr anchor="t" marL="90000" marR="90000">
                    <a:lnL w="720">
                      <a:solidFill>
                        <a:srgbClr val="2a6099"/>
                      </a:solidFill>
                    </a:lnL>
                    <a:lnR w="720">
                      <a:solidFill>
                        <a:srgbClr val="2a6099"/>
                      </a:solidFill>
                    </a:lnR>
                    <a:lnT w="720">
                      <a:solidFill>
                        <a:srgbClr val="2a6099"/>
                      </a:solidFill>
                    </a:lnT>
                    <a:lnB w="720">
                      <a:solidFill>
                        <a:srgbClr val="2a6099"/>
                      </a:solidFill>
                    </a:lnB>
                    <a:no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2700000" y="617040"/>
            <a:ext cx="7019280" cy="708120"/>
          </a:xfrm>
          <a:prstGeom prst="rect">
            <a:avLst/>
          </a:prstGeom>
          <a:noFill/>
          <a:ln w="38160">
            <a:solidFill>
              <a:srgbClr val="3465a4"/>
            </a:solidFill>
            <a:round/>
          </a:ln>
        </p:spPr>
        <p:style>
          <a:lnRef idx="0"/>
          <a:fillRef idx="0"/>
          <a:effectRef idx="0"/>
          <a:fontRef idx="minor"/>
        </p:style>
        <p:txBody>
          <a:bodyPr lIns="19080" rIns="19080" tIns="19080" bIns="19080" anchor="ctr">
            <a:noAutofit/>
          </a:bodyPr>
          <a:p>
            <a:pPr marL="304920" indent="-304920" algn="ctr">
              <a:lnSpc>
                <a:spcPct val="100000"/>
              </a:lnSpc>
              <a:spcAft>
                <a:spcPts val="601"/>
              </a:spcAft>
              <a:buNone/>
              <a:tabLst>
                <a:tab algn="l" pos="0"/>
              </a:tabLst>
            </a:pPr>
            <a:r>
              <a:rPr b="1" lang="en-PH" sz="2200" spc="-1" strike="noStrike">
                <a:solidFill>
                  <a:srgbClr val="000000"/>
                </a:solidFill>
                <a:latin typeface="Lato"/>
                <a:ea typeface="DejaVu Sans"/>
              </a:rPr>
              <a:t>Rules in constructing the plural form of nouns correctly.</a:t>
            </a:r>
            <a:endParaRPr b="0" lang="en-PH" sz="2200" spc="-1" strike="noStrike">
              <a:latin typeface="Arial"/>
            </a:endParaRPr>
          </a:p>
        </p:txBody>
      </p:sp>
      <p:graphicFrame>
        <p:nvGraphicFramePr>
          <p:cNvPr id="148" name=""/>
          <p:cNvGraphicFramePr/>
          <p:nvPr/>
        </p:nvGraphicFramePr>
        <p:xfrm>
          <a:off x="1440000" y="1944000"/>
          <a:ext cx="9539640" cy="3707640"/>
        </p:xfrm>
        <a:graphic>
          <a:graphicData uri="http://schemas.openxmlformats.org/drawingml/2006/table">
            <a:tbl>
              <a:tblPr/>
              <a:tblGrid>
                <a:gridCol w="3179520"/>
                <a:gridCol w="3179520"/>
                <a:gridCol w="3180960"/>
              </a:tblGrid>
              <a:tr h="1205280">
                <a:tc>
                  <a:txBody>
                    <a:bodyPr lIns="90000" rIns="90000" anchor="ctr">
                      <a:noAutofit/>
                    </a:bodyPr>
                    <a:p>
                      <a:pPr algn="ctr">
                        <a:lnSpc>
                          <a:spcPct val="100000"/>
                        </a:lnSpc>
                        <a:buNone/>
                      </a:pPr>
                      <a:r>
                        <a:rPr b="1" lang="en-PH" sz="2200" spc="-1" strike="noStrike">
                          <a:latin typeface="Lato"/>
                        </a:rPr>
                        <a:t>Nouns</a:t>
                      </a:r>
                      <a:endParaRPr b="0" lang="en-PH" sz="22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xBody>
                    <a:bodyPr lIns="90000" rIns="90000" anchor="ctr">
                      <a:noAutofit/>
                    </a:bodyPr>
                    <a:p>
                      <a:pPr algn="ctr">
                        <a:lnSpc>
                          <a:spcPct val="100000"/>
                        </a:lnSpc>
                        <a:buNone/>
                      </a:pPr>
                      <a:r>
                        <a:rPr b="1" lang="en-PH" sz="2200" spc="-1" strike="noStrike">
                          <a:latin typeface="Lato"/>
                        </a:rPr>
                        <a:t>Rules</a:t>
                      </a:r>
                      <a:endParaRPr b="0" lang="en-PH" sz="22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xBody>
                    <a:bodyPr lIns="90000" rIns="90000" anchor="ctr">
                      <a:noAutofit/>
                    </a:bodyPr>
                    <a:p>
                      <a:pPr algn="ctr">
                        <a:lnSpc>
                          <a:spcPct val="100000"/>
                        </a:lnSpc>
                        <a:buNone/>
                      </a:pPr>
                      <a:r>
                        <a:rPr b="1" lang="en-PH" sz="2200" spc="-1" strike="noStrike">
                          <a:latin typeface="Lato"/>
                        </a:rPr>
                        <a:t>Examples</a:t>
                      </a:r>
                      <a:endParaRPr b="0" lang="en-PH" sz="22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r>
              <a:tr h="2502720">
                <a:tc>
                  <a:txBody>
                    <a:bodyPr lIns="90000" rIns="90000" anchor="t">
                      <a:noAutofit/>
                    </a:bodyPr>
                    <a:p>
                      <a:pPr algn="ctr">
                        <a:lnSpc>
                          <a:spcPct val="150000"/>
                        </a:lnSpc>
                        <a:buNone/>
                      </a:pPr>
                      <a:r>
                        <a:rPr b="0" lang="en-PH" sz="2000" spc="-1" strike="noStrike">
                          <a:solidFill>
                            <a:srgbClr val="000000"/>
                          </a:solidFill>
                          <a:latin typeface="Lato"/>
                          <a:ea typeface="Calibri;Calibri"/>
                        </a:rPr>
                        <a:t>Nouns ending in </a:t>
                      </a:r>
                      <a:r>
                        <a:rPr b="0" i="1" lang="en-PH" sz="2000" spc="-1" strike="noStrike">
                          <a:solidFill>
                            <a:srgbClr val="000000"/>
                          </a:solidFill>
                          <a:latin typeface="Lato"/>
                          <a:ea typeface="Calibri;Calibri"/>
                        </a:rPr>
                        <a:t>o </a:t>
                      </a:r>
                      <a:r>
                        <a:rPr b="0" lang="en-PH" sz="2000" spc="-1" strike="noStrike">
                          <a:solidFill>
                            <a:srgbClr val="000000"/>
                          </a:solidFill>
                          <a:latin typeface="Lato"/>
                          <a:ea typeface="Calibri;Calibri"/>
                        </a:rPr>
                        <a:t>preceded by a consonant</a:t>
                      </a:r>
                      <a:endParaRPr b="0" lang="en-PH" sz="2000" spc="-1" strike="noStrike">
                        <a:latin typeface="Arial"/>
                      </a:endParaRPr>
                    </a:p>
                  </a:txBody>
                  <a:tcPr anchor="t"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t">
                      <a:noAutofit/>
                    </a:bodyPr>
                    <a:p>
                      <a:pPr>
                        <a:lnSpc>
                          <a:spcPct val="150000"/>
                        </a:lnSpc>
                        <a:buNone/>
                      </a:pPr>
                      <a:r>
                        <a:rPr b="0" lang="en-PH" sz="2000" spc="-1" strike="noStrike">
                          <a:solidFill>
                            <a:srgbClr val="000000"/>
                          </a:solidFill>
                          <a:latin typeface="Lato"/>
                          <a:ea typeface="Calibri;Calibri"/>
                        </a:rPr>
                        <a:t>1. Generally add -es</a:t>
                      </a:r>
                      <a:endParaRPr b="0" lang="en-PH" sz="2000" spc="-1" strike="noStrike">
                        <a:latin typeface="Arial"/>
                      </a:endParaRPr>
                    </a:p>
                    <a:p>
                      <a:pPr>
                        <a:lnSpc>
                          <a:spcPct val="150000"/>
                        </a:lnSpc>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a:t>
                      </a:r>
                      <a:r>
                        <a:rPr b="0" i="1" lang="en-PH" sz="2000" spc="-1" strike="noStrike">
                          <a:solidFill>
                            <a:srgbClr val="000000"/>
                          </a:solidFill>
                          <a:latin typeface="Lato"/>
                          <a:ea typeface="Calibri;Calibri"/>
                        </a:rPr>
                        <a:t>Check dictionary to be</a:t>
                      </a:r>
                      <a:endParaRPr b="0" lang="en-PH" sz="2000" spc="-1" strike="noStrike">
                        <a:latin typeface="Arial"/>
                      </a:endParaRPr>
                    </a:p>
                    <a:p>
                      <a:pPr>
                        <a:lnSpc>
                          <a:spcPct val="150000"/>
                        </a:lnSpc>
                        <a:buNone/>
                      </a:pPr>
                      <a:r>
                        <a:rPr b="0" i="1" lang="en-PH" sz="2000" spc="-1" strike="noStrike">
                          <a:solidFill>
                            <a:srgbClr val="000000"/>
                          </a:solidFill>
                          <a:latin typeface="Lato"/>
                          <a:ea typeface="Calibri;Calibri"/>
                        </a:rPr>
                        <a:t>       </a:t>
                      </a:r>
                      <a:r>
                        <a:rPr b="0" i="1" lang="en-PH" sz="2000" spc="-1" strike="noStrike">
                          <a:solidFill>
                            <a:srgbClr val="000000"/>
                          </a:solidFill>
                          <a:latin typeface="Lato"/>
                          <a:ea typeface="Calibri;Calibri"/>
                        </a:rPr>
                        <a:t>sure.)</a:t>
                      </a:r>
                      <a:endParaRPr b="0" lang="en-PH" sz="2000" spc="-1" strike="noStrike">
                        <a:latin typeface="Arial"/>
                      </a:endParaRPr>
                    </a:p>
                    <a:p>
                      <a:pPr>
                        <a:lnSpc>
                          <a:spcPct val="150000"/>
                        </a:lnSpc>
                        <a:buNone/>
                      </a:pPr>
                      <a:r>
                        <a:rPr b="0" lang="en-PH" sz="2000" spc="-1" strike="noStrike">
                          <a:latin typeface="Lato"/>
                          <a:ea typeface="Calibri;Calibri"/>
                        </a:rPr>
                        <a:t>2. Add -s to some. </a:t>
                      </a:r>
                      <a:endParaRPr b="0" lang="en-PH" sz="2000" spc="-1" strike="noStrike">
                        <a:latin typeface="Arial"/>
                      </a:endParaRPr>
                    </a:p>
                    <a:p>
                      <a:pPr>
                        <a:lnSpc>
                          <a:spcPct val="150000"/>
                        </a:lnSpc>
                        <a:buNone/>
                      </a:pPr>
                      <a:r>
                        <a:rPr b="0" lang="en-PH" sz="2000" spc="-1" strike="noStrike">
                          <a:latin typeface="Lato"/>
                          <a:ea typeface="Calibri;Calibri"/>
                        </a:rPr>
                        <a:t>3. Add -s or -es to some.</a:t>
                      </a:r>
                      <a:endParaRPr b="0" lang="en-PH" sz="2000" spc="-1" strike="noStrike">
                        <a:latin typeface="Arial"/>
                      </a:endParaRPr>
                    </a:p>
                  </a:txBody>
                  <a:tcPr anchor="t"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t">
                      <a:noAutofit/>
                    </a:bodyPr>
                    <a:p>
                      <a:pPr>
                        <a:lnSpc>
                          <a:spcPct val="150000"/>
                        </a:lnSpc>
                        <a:buNone/>
                      </a:pPr>
                      <a:r>
                        <a:rPr b="0" lang="en-PH" sz="2000" spc="-1" strike="noStrike">
                          <a:solidFill>
                            <a:srgbClr val="000000"/>
                          </a:solidFill>
                          <a:latin typeface="Lato"/>
                          <a:ea typeface="Calibri;Calibri"/>
                        </a:rPr>
                        <a:t>1. hero – heroes tomato -</a:t>
                      </a:r>
                      <a:endParaRPr b="0" lang="en-PH" sz="2000" spc="-1" strike="noStrike">
                        <a:latin typeface="Arial"/>
                      </a:endParaRPr>
                    </a:p>
                    <a:p>
                      <a:pPr>
                        <a:lnSpc>
                          <a:spcPct val="150000"/>
                        </a:lnSpc>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tomatoes</a:t>
                      </a:r>
                      <a:endParaRPr b="0" lang="en-PH" sz="2000" spc="-1" strike="noStrike">
                        <a:latin typeface="Arial"/>
                      </a:endParaRPr>
                    </a:p>
                    <a:p>
                      <a:pPr>
                        <a:lnSpc>
                          <a:spcPct val="150000"/>
                        </a:lnSpc>
                        <a:buNone/>
                      </a:pPr>
                      <a:r>
                        <a:rPr b="0" lang="en-PH" sz="2000" spc="-1" strike="noStrike">
                          <a:latin typeface="Lato"/>
                          <a:ea typeface="Calibri;Calibri"/>
                        </a:rPr>
                        <a:t>2. radio – radios</a:t>
                      </a:r>
                      <a:endParaRPr b="0" lang="en-PH" sz="2000" spc="-1" strike="noStrike">
                        <a:latin typeface="Arial"/>
                      </a:endParaRPr>
                    </a:p>
                    <a:p>
                      <a:pPr>
                        <a:lnSpc>
                          <a:spcPct val="150000"/>
                        </a:lnSpc>
                        <a:buNone/>
                      </a:pPr>
                      <a:r>
                        <a:rPr b="0" lang="en-PH" sz="2000" spc="-1" strike="noStrike">
                          <a:solidFill>
                            <a:srgbClr val="000000"/>
                          </a:solidFill>
                          <a:latin typeface="Lato"/>
                          <a:ea typeface="Calibri;Calibri"/>
                        </a:rPr>
                        <a:t>3. volcano – volcanos/</a:t>
                      </a:r>
                      <a:endParaRPr b="0" lang="en-PH" sz="2000" spc="-1" strike="noStrike">
                        <a:latin typeface="Arial"/>
                      </a:endParaRPr>
                    </a:p>
                    <a:p>
                      <a:pPr>
                        <a:lnSpc>
                          <a:spcPct val="150000"/>
                        </a:lnSpc>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volcanoes</a:t>
                      </a:r>
                      <a:endParaRPr b="0" lang="en-PH" sz="2000" spc="-1" strike="noStrike">
                        <a:latin typeface="Arial"/>
                      </a:endParaRPr>
                    </a:p>
                  </a:txBody>
                  <a:tcPr anchor="t" marL="90000" marR="90000">
                    <a:lnL w="720">
                      <a:solidFill>
                        <a:srgbClr val="2a6099"/>
                      </a:solidFill>
                    </a:lnL>
                    <a:lnR w="720">
                      <a:solidFill>
                        <a:srgbClr val="2a6099"/>
                      </a:solidFill>
                    </a:lnR>
                    <a:lnT w="720">
                      <a:solidFill>
                        <a:srgbClr val="2a6099"/>
                      </a:solidFill>
                    </a:lnT>
                    <a:lnB w="720">
                      <a:solidFill>
                        <a:srgbClr val="2a6099"/>
                      </a:solidFill>
                    </a:lnB>
                    <a:no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2700000" y="617040"/>
            <a:ext cx="7019280" cy="708120"/>
          </a:xfrm>
          <a:prstGeom prst="rect">
            <a:avLst/>
          </a:prstGeom>
          <a:noFill/>
          <a:ln w="38160">
            <a:solidFill>
              <a:srgbClr val="3465a4"/>
            </a:solidFill>
            <a:round/>
          </a:ln>
        </p:spPr>
        <p:style>
          <a:lnRef idx="0"/>
          <a:fillRef idx="0"/>
          <a:effectRef idx="0"/>
          <a:fontRef idx="minor"/>
        </p:style>
        <p:txBody>
          <a:bodyPr lIns="19080" rIns="19080" tIns="19080" bIns="19080" anchor="ctr">
            <a:noAutofit/>
          </a:bodyPr>
          <a:p>
            <a:pPr marL="304920" indent="-304920" algn="ctr">
              <a:lnSpc>
                <a:spcPct val="100000"/>
              </a:lnSpc>
              <a:spcAft>
                <a:spcPts val="601"/>
              </a:spcAft>
              <a:buNone/>
              <a:tabLst>
                <a:tab algn="l" pos="0"/>
              </a:tabLst>
            </a:pPr>
            <a:r>
              <a:rPr b="1" lang="en-PH" sz="2200" spc="-1" strike="noStrike">
                <a:solidFill>
                  <a:srgbClr val="000000"/>
                </a:solidFill>
                <a:latin typeface="Lato"/>
                <a:ea typeface="DejaVu Sans"/>
              </a:rPr>
              <a:t>Rules in constructing the plural form of nouns correctly.</a:t>
            </a:r>
            <a:endParaRPr b="0" lang="en-PH" sz="2200" spc="-1" strike="noStrike">
              <a:latin typeface="Arial"/>
            </a:endParaRPr>
          </a:p>
        </p:txBody>
      </p:sp>
      <p:graphicFrame>
        <p:nvGraphicFramePr>
          <p:cNvPr id="150" name=""/>
          <p:cNvGraphicFramePr/>
          <p:nvPr/>
        </p:nvGraphicFramePr>
        <p:xfrm>
          <a:off x="1440000" y="1944000"/>
          <a:ext cx="9539640" cy="3707640"/>
        </p:xfrm>
        <a:graphic>
          <a:graphicData uri="http://schemas.openxmlformats.org/drawingml/2006/table">
            <a:tbl>
              <a:tblPr/>
              <a:tblGrid>
                <a:gridCol w="3179520"/>
                <a:gridCol w="3179520"/>
                <a:gridCol w="3180960"/>
              </a:tblGrid>
              <a:tr h="1205280">
                <a:tc>
                  <a:txBody>
                    <a:bodyPr lIns="90000" rIns="90000" anchor="ctr">
                      <a:noAutofit/>
                    </a:bodyPr>
                    <a:p>
                      <a:pPr algn="ctr">
                        <a:lnSpc>
                          <a:spcPct val="100000"/>
                        </a:lnSpc>
                        <a:buNone/>
                      </a:pPr>
                      <a:r>
                        <a:rPr b="1" lang="en-PH" sz="2200" spc="-1" strike="noStrike">
                          <a:latin typeface="Lato"/>
                        </a:rPr>
                        <a:t>Nouns</a:t>
                      </a:r>
                      <a:endParaRPr b="0" lang="en-PH" sz="22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xBody>
                    <a:bodyPr lIns="90000" rIns="90000" anchor="ctr">
                      <a:noAutofit/>
                    </a:bodyPr>
                    <a:p>
                      <a:pPr algn="ctr">
                        <a:lnSpc>
                          <a:spcPct val="100000"/>
                        </a:lnSpc>
                        <a:buNone/>
                      </a:pPr>
                      <a:r>
                        <a:rPr b="1" lang="en-PH" sz="2200" spc="-1" strike="noStrike">
                          <a:latin typeface="Lato"/>
                        </a:rPr>
                        <a:t>Rules</a:t>
                      </a:r>
                      <a:endParaRPr b="0" lang="en-PH" sz="22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xBody>
                    <a:bodyPr lIns="90000" rIns="90000" anchor="ctr">
                      <a:noAutofit/>
                    </a:bodyPr>
                    <a:p>
                      <a:pPr algn="ctr">
                        <a:lnSpc>
                          <a:spcPct val="100000"/>
                        </a:lnSpc>
                        <a:buNone/>
                      </a:pPr>
                      <a:r>
                        <a:rPr b="1" lang="en-PH" sz="2200" spc="-1" strike="noStrike">
                          <a:latin typeface="Lato"/>
                        </a:rPr>
                        <a:t>Examples</a:t>
                      </a:r>
                      <a:endParaRPr b="0" lang="en-PH" sz="22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r>
              <a:tr h="2502720">
                <a:tc>
                  <a:txBody>
                    <a:bodyPr lIns="90000" rIns="90000" anchor="t">
                      <a:noAutofit/>
                    </a:bodyPr>
                    <a:p>
                      <a:pPr algn="ctr">
                        <a:lnSpc>
                          <a:spcPct val="150000"/>
                        </a:lnSpc>
                        <a:buNone/>
                      </a:pPr>
                      <a:r>
                        <a:rPr b="0" lang="en-PH" sz="2000" spc="-1" strike="noStrike">
                          <a:solidFill>
                            <a:srgbClr val="000000"/>
                          </a:solidFill>
                          <a:latin typeface="Lato"/>
                          <a:ea typeface="Calibri;Calibri"/>
                        </a:rPr>
                        <a:t>Nouns ending in </a:t>
                      </a:r>
                      <a:r>
                        <a:rPr b="0" i="1" lang="en-PH" sz="2000" spc="-1" strike="noStrike">
                          <a:solidFill>
                            <a:srgbClr val="000000"/>
                          </a:solidFill>
                          <a:latin typeface="Lato"/>
                          <a:ea typeface="Calibri;Calibri"/>
                        </a:rPr>
                        <a:t>f </a:t>
                      </a:r>
                      <a:r>
                        <a:rPr b="0" lang="en-PH" sz="2000" spc="-1" strike="noStrike">
                          <a:solidFill>
                            <a:srgbClr val="000000"/>
                          </a:solidFill>
                          <a:latin typeface="Lato"/>
                          <a:ea typeface="Calibri;Calibri"/>
                        </a:rPr>
                        <a:t>or </a:t>
                      </a:r>
                      <a:r>
                        <a:rPr b="0" i="1" lang="en-PH" sz="2000" spc="-1" strike="noStrike">
                          <a:solidFill>
                            <a:srgbClr val="000000"/>
                          </a:solidFill>
                          <a:latin typeface="Lato"/>
                          <a:ea typeface="Calibri;Calibri"/>
                        </a:rPr>
                        <a:t>fe</a:t>
                      </a:r>
                      <a:endParaRPr b="0" lang="en-PH" sz="2000" spc="-1" strike="noStrike">
                        <a:latin typeface="Arial"/>
                      </a:endParaRPr>
                    </a:p>
                  </a:txBody>
                  <a:tcPr anchor="t"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t">
                      <a:noAutofit/>
                    </a:bodyPr>
                    <a:p>
                      <a:pPr>
                        <a:lnSpc>
                          <a:spcPct val="150000"/>
                        </a:lnSpc>
                        <a:buNone/>
                      </a:pPr>
                      <a:r>
                        <a:rPr b="0" lang="en-PH" sz="2000" spc="-1" strike="noStrike">
                          <a:solidFill>
                            <a:srgbClr val="000000"/>
                          </a:solidFill>
                          <a:latin typeface="Lato"/>
                          <a:ea typeface="Calibri;Calibri"/>
                        </a:rPr>
                        <a:t>1. Change the </a:t>
                      </a:r>
                      <a:r>
                        <a:rPr b="0" i="1" lang="en-PH" sz="2000" spc="-1" strike="noStrike">
                          <a:solidFill>
                            <a:srgbClr val="000000"/>
                          </a:solidFill>
                          <a:latin typeface="Lato"/>
                          <a:ea typeface="Calibri;Calibri"/>
                        </a:rPr>
                        <a:t>f </a:t>
                      </a:r>
                      <a:r>
                        <a:rPr b="0" lang="en-PH" sz="2000" spc="-1" strike="noStrike">
                          <a:solidFill>
                            <a:srgbClr val="000000"/>
                          </a:solidFill>
                          <a:latin typeface="Lato"/>
                          <a:ea typeface="Calibri;Calibri"/>
                        </a:rPr>
                        <a:t>to </a:t>
                      </a:r>
                      <a:r>
                        <a:rPr b="0" i="1" lang="en-PH" sz="2000" spc="-1" strike="noStrike">
                          <a:solidFill>
                            <a:srgbClr val="000000"/>
                          </a:solidFill>
                          <a:latin typeface="Lato"/>
                          <a:ea typeface="Calibri;Calibri"/>
                        </a:rPr>
                        <a:t>v </a:t>
                      </a:r>
                      <a:r>
                        <a:rPr b="0" lang="en-PH" sz="2000" spc="-1" strike="noStrike">
                          <a:solidFill>
                            <a:srgbClr val="000000"/>
                          </a:solidFill>
                          <a:latin typeface="Lato"/>
                          <a:ea typeface="Calibri;Calibri"/>
                        </a:rPr>
                        <a:t>and</a:t>
                      </a:r>
                      <a:endParaRPr b="0" lang="en-PH" sz="2000" spc="-1" strike="noStrike">
                        <a:latin typeface="Arial"/>
                      </a:endParaRPr>
                    </a:p>
                    <a:p>
                      <a:pPr>
                        <a:lnSpc>
                          <a:spcPct val="150000"/>
                        </a:lnSpc>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add -es.</a:t>
                      </a:r>
                      <a:endParaRPr b="0" lang="en-PH" sz="2000" spc="-1" strike="noStrike">
                        <a:latin typeface="Arial"/>
                      </a:endParaRPr>
                    </a:p>
                    <a:p>
                      <a:pPr>
                        <a:lnSpc>
                          <a:spcPct val="150000"/>
                        </a:lnSpc>
                        <a:buNone/>
                      </a:pPr>
                      <a:r>
                        <a:rPr b="0" lang="en-PH" sz="2000" spc="-1" strike="noStrike">
                          <a:solidFill>
                            <a:srgbClr val="000000"/>
                          </a:solidFill>
                          <a:latin typeface="Lato"/>
                          <a:ea typeface="Calibri;Calibri"/>
                        </a:rPr>
                        <a:t>2. Add -s (</a:t>
                      </a:r>
                      <a:r>
                        <a:rPr b="0" i="1" lang="en-PH" sz="2000" spc="-1" strike="noStrike">
                          <a:solidFill>
                            <a:srgbClr val="000000"/>
                          </a:solidFill>
                          <a:latin typeface="Lato"/>
                          <a:ea typeface="Calibri;Calibri"/>
                        </a:rPr>
                        <a:t>Check the</a:t>
                      </a:r>
                      <a:endParaRPr b="0" lang="en-PH" sz="2000" spc="-1" strike="noStrike">
                        <a:latin typeface="Arial"/>
                      </a:endParaRPr>
                    </a:p>
                    <a:p>
                      <a:pPr>
                        <a:lnSpc>
                          <a:spcPct val="150000"/>
                        </a:lnSpc>
                        <a:buNone/>
                      </a:pPr>
                      <a:r>
                        <a:rPr b="0" i="1" lang="en-PH" sz="2000" spc="-1" strike="noStrike">
                          <a:solidFill>
                            <a:srgbClr val="000000"/>
                          </a:solidFill>
                          <a:latin typeface="Lato"/>
                          <a:ea typeface="Calibri;Calibri"/>
                        </a:rPr>
                        <a:t>     </a:t>
                      </a:r>
                      <a:r>
                        <a:rPr b="0" i="1" lang="en-PH" sz="2000" spc="-1" strike="noStrike">
                          <a:solidFill>
                            <a:srgbClr val="000000"/>
                          </a:solidFill>
                          <a:latin typeface="Lato"/>
                          <a:ea typeface="Calibri;Calibri"/>
                        </a:rPr>
                        <a:t>dictionary to be sure.)</a:t>
                      </a:r>
                      <a:endParaRPr b="0" lang="en-PH" sz="2000" spc="-1" strike="noStrike">
                        <a:latin typeface="Arial"/>
                      </a:endParaRPr>
                    </a:p>
                  </a:txBody>
                  <a:tcPr anchor="t"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t">
                      <a:noAutofit/>
                    </a:bodyPr>
                    <a:p>
                      <a:pPr>
                        <a:lnSpc>
                          <a:spcPct val="150000"/>
                        </a:lnSpc>
                        <a:spcBef>
                          <a:spcPts val="283"/>
                        </a:spcBef>
                        <a:spcAft>
                          <a:spcPts val="283"/>
                        </a:spcAft>
                        <a:buNone/>
                      </a:pPr>
                      <a:r>
                        <a:rPr b="0" lang="en-PH" sz="2000" spc="-1" strike="noStrike">
                          <a:solidFill>
                            <a:srgbClr val="000000"/>
                          </a:solidFill>
                          <a:latin typeface="Lato"/>
                          <a:ea typeface="Calibri;Calibri"/>
                        </a:rPr>
                        <a:t>1. calf – calves</a:t>
                      </a:r>
                      <a:endParaRPr b="0" lang="en-PH" sz="2000" spc="-1" strike="noStrike">
                        <a:latin typeface="Arial"/>
                      </a:endParaRPr>
                    </a:p>
                    <a:p>
                      <a:pPr>
                        <a:lnSpc>
                          <a:spcPct val="150000"/>
                        </a:lnSpc>
                        <a:spcBef>
                          <a:spcPts val="283"/>
                        </a:spcBef>
                        <a:spcAft>
                          <a:spcPts val="283"/>
                        </a:spcAft>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wife – wives</a:t>
                      </a:r>
                      <a:endParaRPr b="0" lang="en-PH" sz="2000" spc="-1" strike="noStrike">
                        <a:latin typeface="Arial"/>
                      </a:endParaRPr>
                    </a:p>
                    <a:p>
                      <a:pPr>
                        <a:lnSpc>
                          <a:spcPct val="150000"/>
                        </a:lnSpc>
                        <a:spcBef>
                          <a:spcPts val="283"/>
                        </a:spcBef>
                        <a:spcAft>
                          <a:spcPts val="283"/>
                        </a:spcAft>
                        <a:buNone/>
                      </a:pPr>
                      <a:r>
                        <a:rPr b="0" lang="en-PH" sz="2000" spc="-1" strike="noStrike">
                          <a:solidFill>
                            <a:srgbClr val="000000"/>
                          </a:solidFill>
                          <a:latin typeface="Lato"/>
                          <a:ea typeface="Calibri;Calibri"/>
                        </a:rPr>
                        <a:t>2. chef – chefs</a:t>
                      </a:r>
                      <a:endParaRPr b="0" lang="en-PH" sz="2000" spc="-1" strike="noStrike">
                        <a:latin typeface="Arial"/>
                      </a:endParaRPr>
                    </a:p>
                    <a:p>
                      <a:pPr>
                        <a:lnSpc>
                          <a:spcPct val="150000"/>
                        </a:lnSpc>
                        <a:spcBef>
                          <a:spcPts val="283"/>
                        </a:spcBef>
                        <a:spcAft>
                          <a:spcPts val="283"/>
                        </a:spcAft>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roof – roofs</a:t>
                      </a:r>
                      <a:endParaRPr b="0" lang="en-PH" sz="2000" spc="-1" strike="noStrike">
                        <a:latin typeface="Arial"/>
                      </a:endParaRPr>
                    </a:p>
                  </a:txBody>
                  <a:tcPr anchor="t" marL="90000" marR="90000">
                    <a:lnL w="720">
                      <a:solidFill>
                        <a:srgbClr val="2a6099"/>
                      </a:solidFill>
                    </a:lnL>
                    <a:lnR w="720">
                      <a:solidFill>
                        <a:srgbClr val="2a6099"/>
                      </a:solidFill>
                    </a:lnR>
                    <a:lnT w="720">
                      <a:solidFill>
                        <a:srgbClr val="2a6099"/>
                      </a:solidFill>
                    </a:lnT>
                    <a:lnB w="720">
                      <a:solidFill>
                        <a:srgbClr val="2a6099"/>
                      </a:solidFill>
                    </a:lnB>
                    <a:no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2700000" y="617040"/>
            <a:ext cx="7019280" cy="708120"/>
          </a:xfrm>
          <a:prstGeom prst="rect">
            <a:avLst/>
          </a:prstGeom>
          <a:noFill/>
          <a:ln w="38160">
            <a:solidFill>
              <a:srgbClr val="3465a4"/>
            </a:solidFill>
            <a:round/>
          </a:ln>
        </p:spPr>
        <p:style>
          <a:lnRef idx="0"/>
          <a:fillRef idx="0"/>
          <a:effectRef idx="0"/>
          <a:fontRef idx="minor"/>
        </p:style>
        <p:txBody>
          <a:bodyPr lIns="19080" rIns="19080" tIns="19080" bIns="19080" anchor="ctr">
            <a:noAutofit/>
          </a:bodyPr>
          <a:p>
            <a:pPr marL="304920" indent="-304920" algn="ctr">
              <a:lnSpc>
                <a:spcPct val="100000"/>
              </a:lnSpc>
              <a:spcAft>
                <a:spcPts val="601"/>
              </a:spcAft>
              <a:buNone/>
              <a:tabLst>
                <a:tab algn="l" pos="0"/>
              </a:tabLst>
            </a:pPr>
            <a:r>
              <a:rPr b="1" lang="en-PH" sz="2200" spc="-1" strike="noStrike">
                <a:solidFill>
                  <a:srgbClr val="000000"/>
                </a:solidFill>
                <a:latin typeface="Lato"/>
                <a:ea typeface="DejaVu Sans"/>
              </a:rPr>
              <a:t>Rules in constructing the plural form of nouns correctly.</a:t>
            </a:r>
            <a:endParaRPr b="0" lang="en-PH" sz="2200" spc="-1" strike="noStrike">
              <a:latin typeface="Arial"/>
            </a:endParaRPr>
          </a:p>
        </p:txBody>
      </p:sp>
      <p:graphicFrame>
        <p:nvGraphicFramePr>
          <p:cNvPr id="152" name=""/>
          <p:cNvGraphicFramePr/>
          <p:nvPr/>
        </p:nvGraphicFramePr>
        <p:xfrm>
          <a:off x="1440000" y="1548000"/>
          <a:ext cx="9539640" cy="3303360"/>
        </p:xfrm>
        <a:graphic>
          <a:graphicData uri="http://schemas.openxmlformats.org/drawingml/2006/table">
            <a:tbl>
              <a:tblPr/>
              <a:tblGrid>
                <a:gridCol w="3179520"/>
                <a:gridCol w="3179520"/>
                <a:gridCol w="3180960"/>
              </a:tblGrid>
              <a:tr h="1205280">
                <a:tc>
                  <a:txBody>
                    <a:bodyPr lIns="90000" rIns="90000" anchor="ctr">
                      <a:noAutofit/>
                    </a:bodyPr>
                    <a:p>
                      <a:pPr algn="ctr">
                        <a:lnSpc>
                          <a:spcPct val="100000"/>
                        </a:lnSpc>
                        <a:buNone/>
                      </a:pPr>
                      <a:r>
                        <a:rPr b="1" lang="en-PH" sz="2200" spc="-1" strike="noStrike">
                          <a:latin typeface="Lato"/>
                        </a:rPr>
                        <a:t>Nouns</a:t>
                      </a:r>
                      <a:endParaRPr b="0" lang="en-PH" sz="22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xBody>
                    <a:bodyPr lIns="90000" rIns="90000" anchor="ctr">
                      <a:noAutofit/>
                    </a:bodyPr>
                    <a:p>
                      <a:pPr algn="ctr">
                        <a:lnSpc>
                          <a:spcPct val="100000"/>
                        </a:lnSpc>
                        <a:buNone/>
                      </a:pPr>
                      <a:r>
                        <a:rPr b="1" lang="en-PH" sz="2200" spc="-1" strike="noStrike">
                          <a:latin typeface="Lato"/>
                        </a:rPr>
                        <a:t>Rules</a:t>
                      </a:r>
                      <a:endParaRPr b="0" lang="en-PH" sz="22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xBody>
                    <a:bodyPr lIns="90000" rIns="90000" anchor="ctr">
                      <a:noAutofit/>
                    </a:bodyPr>
                    <a:p>
                      <a:pPr algn="ctr">
                        <a:lnSpc>
                          <a:spcPct val="100000"/>
                        </a:lnSpc>
                        <a:buNone/>
                      </a:pPr>
                      <a:r>
                        <a:rPr b="1" lang="en-PH" sz="2200" spc="-1" strike="noStrike">
                          <a:latin typeface="Lato"/>
                        </a:rPr>
                        <a:t>Examples</a:t>
                      </a:r>
                      <a:endParaRPr b="0" lang="en-PH" sz="22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r>
              <a:tr h="2098440">
                <a:tc>
                  <a:txBody>
                    <a:bodyPr lIns="90000" rIns="90000" anchor="t">
                      <a:noAutofit/>
                    </a:bodyPr>
                    <a:p>
                      <a:pPr algn="ctr">
                        <a:lnSpc>
                          <a:spcPct val="200000"/>
                        </a:lnSpc>
                        <a:buNone/>
                      </a:pPr>
                      <a:r>
                        <a:rPr b="0" lang="en-PH" sz="2000" spc="-1" strike="noStrike">
                          <a:solidFill>
                            <a:srgbClr val="000000"/>
                          </a:solidFill>
                          <a:latin typeface="Lato"/>
                          <a:ea typeface="Calibri;Calibri"/>
                        </a:rPr>
                        <a:t>Nouns ending in </a:t>
                      </a:r>
                      <a:r>
                        <a:rPr b="0" i="1" lang="en-PH" sz="2000" spc="-1" strike="noStrike">
                          <a:solidFill>
                            <a:srgbClr val="000000"/>
                          </a:solidFill>
                          <a:latin typeface="Lato"/>
                          <a:ea typeface="Calibri;Calibri"/>
                        </a:rPr>
                        <a:t>y</a:t>
                      </a:r>
                      <a:endParaRPr b="0" lang="en-PH" sz="2000" spc="-1" strike="noStrike">
                        <a:latin typeface="Arial"/>
                      </a:endParaRPr>
                    </a:p>
                    <a:p>
                      <a:pPr>
                        <a:lnSpc>
                          <a:spcPct val="200000"/>
                        </a:lnSpc>
                        <a:buNone/>
                      </a:pPr>
                      <a:endParaRPr b="0" lang="en-PH" sz="2000" spc="-1" strike="noStrike">
                        <a:latin typeface="Arial"/>
                      </a:endParaRPr>
                    </a:p>
                  </a:txBody>
                  <a:tcPr anchor="t"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t">
                      <a:noAutofit/>
                    </a:bodyPr>
                    <a:p>
                      <a:pPr>
                        <a:lnSpc>
                          <a:spcPct val="200000"/>
                        </a:lnSpc>
                        <a:buNone/>
                      </a:pPr>
                      <a:r>
                        <a:rPr b="0" i="1" lang="en-PH" sz="2000" spc="-1" strike="noStrike">
                          <a:solidFill>
                            <a:srgbClr val="000000"/>
                          </a:solidFill>
                          <a:latin typeface="Lato"/>
                          <a:ea typeface="Calibri;Calibri"/>
                        </a:rPr>
                        <a:t>Change y to i and add -es.</a:t>
                      </a:r>
                      <a:endParaRPr b="0" lang="en-PH" sz="2000" spc="-1" strike="noStrike">
                        <a:latin typeface="Arial"/>
                      </a:endParaRPr>
                    </a:p>
                    <a:p>
                      <a:pPr>
                        <a:lnSpc>
                          <a:spcPct val="200000"/>
                        </a:lnSpc>
                        <a:buNone/>
                      </a:pPr>
                      <a:endParaRPr b="0" lang="en-PH" sz="2000" spc="-1" strike="noStrike">
                        <a:latin typeface="Arial"/>
                      </a:endParaRPr>
                    </a:p>
                  </a:txBody>
                  <a:tcPr anchor="t"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t">
                      <a:noAutofit/>
                    </a:bodyPr>
                    <a:p>
                      <a:pPr>
                        <a:lnSpc>
                          <a:spcPct val="200000"/>
                        </a:lnSpc>
                        <a:buNone/>
                      </a:pPr>
                      <a:r>
                        <a:rPr b="0" lang="en-PH" sz="2000" spc="-1" strike="noStrike">
                          <a:solidFill>
                            <a:srgbClr val="000000"/>
                          </a:solidFill>
                          <a:latin typeface="Lato"/>
                          <a:ea typeface="Calibri;Calibri"/>
                        </a:rPr>
                        <a:t>1. tummy – tummies</a:t>
                      </a:r>
                      <a:endParaRPr b="0" lang="en-PH" sz="2000" spc="-1" strike="noStrike">
                        <a:latin typeface="Arial"/>
                      </a:endParaRPr>
                    </a:p>
                    <a:p>
                      <a:pPr>
                        <a:lnSpc>
                          <a:spcPct val="200000"/>
                        </a:lnSpc>
                        <a:buNone/>
                      </a:pPr>
                      <a:r>
                        <a:rPr b="0" lang="en-PH" sz="2000" spc="-1" strike="noStrike">
                          <a:solidFill>
                            <a:srgbClr val="000000"/>
                          </a:solidFill>
                          <a:latin typeface="Lato"/>
                          <a:ea typeface="Calibri;Calibri"/>
                        </a:rPr>
                        <a:t>2. hobby – hobbies</a:t>
                      </a:r>
                      <a:endParaRPr b="0" lang="en-PH" sz="2000" spc="-1" strike="noStrike">
                        <a:latin typeface="Arial"/>
                      </a:endParaRPr>
                    </a:p>
                    <a:p>
                      <a:pPr>
                        <a:lnSpc>
                          <a:spcPct val="200000"/>
                        </a:lnSpc>
                        <a:buNone/>
                      </a:pPr>
                      <a:r>
                        <a:rPr b="0" lang="en-PH" sz="2000" spc="-1" strike="noStrike">
                          <a:solidFill>
                            <a:srgbClr val="000000"/>
                          </a:solidFill>
                          <a:latin typeface="Lato"/>
                          <a:ea typeface="Calibri;Calibri"/>
                        </a:rPr>
                        <a:t>3. sky - skies</a:t>
                      </a:r>
                      <a:endParaRPr b="0" lang="en-PH" sz="2000" spc="-1" strike="noStrike">
                        <a:latin typeface="Arial"/>
                      </a:endParaRPr>
                    </a:p>
                  </a:txBody>
                  <a:tcPr anchor="t" marL="90000" marR="90000">
                    <a:lnL w="720">
                      <a:solidFill>
                        <a:srgbClr val="2a6099"/>
                      </a:solidFill>
                    </a:lnL>
                    <a:lnR w="720">
                      <a:solidFill>
                        <a:srgbClr val="2a6099"/>
                      </a:solidFill>
                    </a:lnR>
                    <a:lnT w="720">
                      <a:solidFill>
                        <a:srgbClr val="2a6099"/>
                      </a:solidFill>
                    </a:lnT>
                    <a:lnB w="720">
                      <a:solidFill>
                        <a:srgbClr val="2a6099"/>
                      </a:solidFill>
                    </a:lnB>
                    <a:noFill/>
                  </a:tcPr>
                </a:tc>
              </a:tr>
            </a:tbl>
          </a:graphicData>
        </a:graphic>
      </p:graphicFrame>
      <p:sp>
        <p:nvSpPr>
          <p:cNvPr id="153" name=""/>
          <p:cNvSpPr/>
          <p:nvPr/>
        </p:nvSpPr>
        <p:spPr>
          <a:xfrm>
            <a:off x="2160000" y="5040000"/>
            <a:ext cx="6083280" cy="1046520"/>
          </a:xfrm>
          <a:prstGeom prst="rect">
            <a:avLst/>
          </a:prstGeom>
          <a:noFill/>
          <a:ln w="38160">
            <a:solidFill>
              <a:srgbClr val="2a6099"/>
            </a:solidFill>
            <a:round/>
          </a:ln>
        </p:spPr>
        <p:style>
          <a:lnRef idx="0"/>
          <a:fillRef idx="0"/>
          <a:effectRef idx="0"/>
          <a:fontRef idx="minor"/>
        </p:style>
        <p:txBody>
          <a:bodyPr lIns="109080" rIns="109080" tIns="64080" bIns="64080" anchor="ctr">
            <a:noAutofit/>
          </a:bodyPr>
          <a:p>
            <a:pPr algn="ctr">
              <a:lnSpc>
                <a:spcPct val="150000"/>
              </a:lnSpc>
              <a:buNone/>
            </a:pPr>
            <a:r>
              <a:rPr b="0" lang="en-PH" sz="2000" spc="-1" strike="noStrike">
                <a:solidFill>
                  <a:srgbClr val="000000"/>
                </a:solidFill>
                <a:latin typeface="Lato"/>
                <a:ea typeface="DejaVu Sans"/>
              </a:rPr>
              <a:t>A noun that names only one is a</a:t>
            </a:r>
            <a:r>
              <a:rPr b="1" lang="en-PH" sz="2000" spc="-1" strike="noStrike">
                <a:solidFill>
                  <a:srgbClr val="000000"/>
                </a:solidFill>
                <a:latin typeface="Lato"/>
                <a:ea typeface="DejaVu Sans"/>
              </a:rPr>
              <a:t> singular noun.</a:t>
            </a:r>
            <a:endParaRPr b="0" lang="en-PH" sz="2000" spc="-1" strike="noStrike">
              <a:latin typeface="Arial"/>
            </a:endParaRPr>
          </a:p>
          <a:p>
            <a:pPr algn="ctr">
              <a:lnSpc>
                <a:spcPct val="150000"/>
              </a:lnSpc>
              <a:buNone/>
            </a:pPr>
            <a:r>
              <a:rPr b="0" lang="en-PH" sz="2000" spc="-1" strike="noStrike">
                <a:solidFill>
                  <a:srgbClr val="000000"/>
                </a:solidFill>
                <a:latin typeface="Lato"/>
                <a:ea typeface="DejaVu Sans"/>
              </a:rPr>
              <a:t>A noun that names more than one is a</a:t>
            </a:r>
            <a:r>
              <a:rPr b="1" lang="en-PH" sz="2000" spc="-1" strike="noStrike">
                <a:solidFill>
                  <a:srgbClr val="000000"/>
                </a:solidFill>
                <a:latin typeface="Lato"/>
                <a:ea typeface="DejaVu Sans"/>
              </a:rPr>
              <a:t> plural noun</a:t>
            </a:r>
            <a:r>
              <a:rPr b="0" lang="en-PH" sz="2000" spc="-1" strike="noStrike">
                <a:solidFill>
                  <a:srgbClr val="000000"/>
                </a:solidFill>
                <a:latin typeface="Lato"/>
                <a:ea typeface="DejaVu Sans"/>
              </a:rPr>
              <a:t>.</a:t>
            </a:r>
            <a:endParaRPr b="0" lang="en-PH" sz="2000" spc="-1" strike="noStrike">
              <a:latin typeface="Arial"/>
            </a:endParaRPr>
          </a:p>
        </p:txBody>
      </p:sp>
      <p:pic>
        <p:nvPicPr>
          <p:cNvPr id="154" name="" descr=""/>
          <p:cNvPicPr/>
          <p:nvPr/>
        </p:nvPicPr>
        <p:blipFill>
          <a:blip r:embed="rId1"/>
          <a:stretch/>
        </p:blipFill>
        <p:spPr>
          <a:xfrm>
            <a:off x="900000" y="4500000"/>
            <a:ext cx="1532880" cy="16192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5" name="" descr=""/>
          <p:cNvPicPr/>
          <p:nvPr/>
        </p:nvPicPr>
        <p:blipFill>
          <a:blip r:embed="rId1"/>
          <a:stretch/>
        </p:blipFill>
        <p:spPr>
          <a:xfrm>
            <a:off x="8820000" y="1260000"/>
            <a:ext cx="2879280" cy="4499280"/>
          </a:xfrm>
          <a:prstGeom prst="rect">
            <a:avLst/>
          </a:prstGeom>
          <a:ln w="0">
            <a:noFill/>
          </a:ln>
        </p:spPr>
      </p:pic>
      <p:sp>
        <p:nvSpPr>
          <p:cNvPr id="156" name=""/>
          <p:cNvSpPr/>
          <p:nvPr/>
        </p:nvSpPr>
        <p:spPr>
          <a:xfrm>
            <a:off x="1224000" y="972000"/>
            <a:ext cx="7595280" cy="4859280"/>
          </a:xfrm>
          <a:custGeom>
            <a:avLst/>
            <a:gdLst/>
            <a:ahLst/>
            <a:rect l="l" t="t" r="r" b="b"/>
            <a:pathLst>
              <a:path w="21102" h="13502">
                <a:moveTo>
                  <a:pt x="2250" y="0"/>
                </a:moveTo>
                <a:lnTo>
                  <a:pt x="2250" y="0"/>
                </a:lnTo>
                <a:cubicBezTo>
                  <a:pt x="1855" y="0"/>
                  <a:pt x="1467" y="104"/>
                  <a:pt x="1125" y="301"/>
                </a:cubicBezTo>
                <a:cubicBezTo>
                  <a:pt x="783" y="499"/>
                  <a:pt x="499" y="783"/>
                  <a:pt x="301" y="1125"/>
                </a:cubicBezTo>
                <a:cubicBezTo>
                  <a:pt x="104" y="1467"/>
                  <a:pt x="0" y="1855"/>
                  <a:pt x="0" y="2250"/>
                </a:cubicBezTo>
                <a:lnTo>
                  <a:pt x="0" y="11250"/>
                </a:lnTo>
                <a:lnTo>
                  <a:pt x="0" y="11251"/>
                </a:lnTo>
                <a:cubicBezTo>
                  <a:pt x="0" y="11646"/>
                  <a:pt x="104" y="12034"/>
                  <a:pt x="301" y="12376"/>
                </a:cubicBezTo>
                <a:cubicBezTo>
                  <a:pt x="499" y="12718"/>
                  <a:pt x="783" y="13002"/>
                  <a:pt x="1125" y="13200"/>
                </a:cubicBezTo>
                <a:cubicBezTo>
                  <a:pt x="1467" y="13397"/>
                  <a:pt x="1855" y="13501"/>
                  <a:pt x="2250" y="13501"/>
                </a:cubicBezTo>
                <a:lnTo>
                  <a:pt x="18850" y="13501"/>
                </a:lnTo>
                <a:lnTo>
                  <a:pt x="18851" y="13501"/>
                </a:lnTo>
                <a:cubicBezTo>
                  <a:pt x="19246" y="13501"/>
                  <a:pt x="19634" y="13397"/>
                  <a:pt x="19976" y="13200"/>
                </a:cubicBezTo>
                <a:cubicBezTo>
                  <a:pt x="20318" y="13002"/>
                  <a:pt x="20602" y="12718"/>
                  <a:pt x="20800" y="12376"/>
                </a:cubicBezTo>
                <a:cubicBezTo>
                  <a:pt x="20997" y="12034"/>
                  <a:pt x="21101" y="11646"/>
                  <a:pt x="21101" y="11251"/>
                </a:cubicBezTo>
                <a:lnTo>
                  <a:pt x="21101" y="2250"/>
                </a:lnTo>
                <a:lnTo>
                  <a:pt x="21101" y="2250"/>
                </a:lnTo>
                <a:lnTo>
                  <a:pt x="21101" y="2250"/>
                </a:lnTo>
                <a:cubicBezTo>
                  <a:pt x="21101" y="1855"/>
                  <a:pt x="20997" y="1467"/>
                  <a:pt x="20800" y="1125"/>
                </a:cubicBezTo>
                <a:cubicBezTo>
                  <a:pt x="20602" y="783"/>
                  <a:pt x="20318" y="499"/>
                  <a:pt x="19976" y="301"/>
                </a:cubicBezTo>
                <a:cubicBezTo>
                  <a:pt x="19634" y="104"/>
                  <a:pt x="19246" y="0"/>
                  <a:pt x="18851" y="0"/>
                </a:cubicBezTo>
                <a:lnTo>
                  <a:pt x="2250" y="0"/>
                </a:lnTo>
              </a:path>
            </a:pathLst>
          </a:custGeom>
          <a:solidFill>
            <a:srgbClr val="729fcf">
              <a:alpha val="8000"/>
            </a:srgbClr>
          </a:solidFill>
          <a:ln w="0">
            <a:solidFill>
              <a:srgbClr val="3465a4"/>
            </a:solidFill>
          </a:ln>
        </p:spPr>
        <p:style>
          <a:lnRef idx="0"/>
          <a:fillRef idx="0"/>
          <a:effectRef idx="0"/>
          <a:fontRef idx="minor"/>
        </p:style>
        <p:txBody>
          <a:bodyPr lIns="90000" rIns="90000" tIns="45000" bIns="45000" anchor="t">
            <a:noAutofit/>
          </a:bodyPr>
          <a:p>
            <a:pPr algn="just">
              <a:lnSpc>
                <a:spcPct val="200000"/>
              </a:lnSpc>
              <a:buNone/>
            </a:pP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Writing</a:t>
            </a:r>
            <a:endParaRPr b="0" lang="en-PH" sz="2400" spc="-1" strike="noStrike">
              <a:latin typeface="Arial"/>
            </a:endParaRPr>
          </a:p>
          <a:p>
            <a:pPr algn="just">
              <a:lnSpc>
                <a:spcPct val="200000"/>
              </a:lnSpc>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Writing a paragraph is not as easy as writing a simple sentence. </a:t>
            </a:r>
            <a:endParaRPr b="0" lang="en-PH" sz="2000" spc="-1" strike="noStrike">
              <a:latin typeface="Arial"/>
            </a:endParaRPr>
          </a:p>
          <a:p>
            <a:pPr algn="just">
              <a:lnSpc>
                <a:spcPct val="200000"/>
              </a:lnSpc>
              <a:buNone/>
            </a:pPr>
            <a:r>
              <a:rPr b="0" lang="en-PH" sz="2000" spc="-1" strike="noStrike">
                <a:solidFill>
                  <a:srgbClr val="000000"/>
                </a:solidFill>
                <a:latin typeface="Lato"/>
                <a:ea typeface="Calibri;Calibri"/>
              </a:rPr>
              <a:t>You have to consider many things such as your topic, what you  want to talk about in your paragraph, vocabulary words, and  sentences. You have to think of a </a:t>
            </a:r>
            <a:r>
              <a:rPr b="1" lang="en-PH" sz="2000" spc="-1" strike="noStrike">
                <a:solidFill>
                  <a:srgbClr val="000000"/>
                </a:solidFill>
                <a:latin typeface="Lato"/>
                <a:ea typeface="Calibri;Calibri"/>
              </a:rPr>
              <a:t>topic sentence </a:t>
            </a:r>
            <a:r>
              <a:rPr b="0" lang="en-PH" sz="2000" spc="-1" strike="noStrike">
                <a:solidFill>
                  <a:srgbClr val="000000"/>
                </a:solidFill>
                <a:latin typeface="Lato"/>
                <a:ea typeface="Calibri;Calibri"/>
              </a:rPr>
              <a:t>and develop  ideas from it. Your sentences should be connected in order  to come up with a good paragraph.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623880" y="360000"/>
            <a:ext cx="10391040" cy="179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Aft>
                <a:spcPts val="601"/>
              </a:spcAft>
              <a:buNone/>
            </a:pPr>
            <a:r>
              <a:rPr b="1" lang="en-PH" sz="2000" spc="-1" strike="noStrike">
                <a:solidFill>
                  <a:srgbClr val="000000"/>
                </a:solidFill>
                <a:highlight>
                  <a:srgbClr val="ffd8ce"/>
                </a:highlight>
                <a:latin typeface="Lato"/>
                <a:ea typeface="DejaVu Sans"/>
              </a:rPr>
              <a:t>Phonics and Word Recognition </a:t>
            </a:r>
            <a:endParaRPr b="0" lang="en-PH" sz="2000" spc="-1" strike="noStrike">
              <a:latin typeface="Arial"/>
            </a:endParaRPr>
          </a:p>
          <a:p>
            <a:pPr algn="just">
              <a:lnSpc>
                <a:spcPct val="150000"/>
              </a:lnSpc>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The story that you are about to read includes the following two-syllable words consisting of short </a:t>
            </a:r>
            <a:r>
              <a:rPr b="1" lang="en-PH" sz="2000" spc="-1" strike="noStrike">
                <a:solidFill>
                  <a:srgbClr val="000000"/>
                </a:solidFill>
                <a:latin typeface="Lato"/>
                <a:ea typeface="Calibri;Calibri"/>
              </a:rPr>
              <a:t>e</a:t>
            </a:r>
            <a:r>
              <a:rPr b="0" lang="en-PH" sz="2000" spc="-1" strike="noStrike">
                <a:solidFill>
                  <a:srgbClr val="000000"/>
                </a:solidFill>
                <a:latin typeface="Lato"/>
                <a:ea typeface="Calibri;Calibri"/>
              </a:rPr>
              <a:t>, </a:t>
            </a:r>
            <a:r>
              <a:rPr b="1" lang="en-PH" sz="2000" spc="-1" strike="noStrike">
                <a:solidFill>
                  <a:srgbClr val="000000"/>
                </a:solidFill>
                <a:latin typeface="Lato"/>
                <a:ea typeface="Calibri;Calibri"/>
              </a:rPr>
              <a:t>i</a:t>
            </a:r>
            <a:r>
              <a:rPr b="0" lang="en-PH" sz="2000" spc="-1" strike="noStrike">
                <a:solidFill>
                  <a:srgbClr val="000000"/>
                </a:solidFill>
                <a:latin typeface="Lato"/>
                <a:ea typeface="Calibri;Calibri"/>
              </a:rPr>
              <a:t>, </a:t>
            </a:r>
            <a:r>
              <a:rPr b="1" lang="en-PH" sz="2000" spc="-1" strike="noStrike">
                <a:solidFill>
                  <a:srgbClr val="000000"/>
                </a:solidFill>
                <a:latin typeface="Lato"/>
                <a:ea typeface="Calibri;Calibri"/>
              </a:rPr>
              <a:t>o</a:t>
            </a:r>
            <a:r>
              <a:rPr b="0" lang="en-PH" sz="2000" spc="-1" strike="noStrike">
                <a:solidFill>
                  <a:srgbClr val="000000"/>
                </a:solidFill>
                <a:latin typeface="Lato"/>
                <a:ea typeface="Calibri;Calibri"/>
              </a:rPr>
              <a:t>, and </a:t>
            </a:r>
            <a:r>
              <a:rPr b="1" lang="en-PH" sz="2000" spc="-1" strike="noStrike">
                <a:solidFill>
                  <a:srgbClr val="000000"/>
                </a:solidFill>
                <a:latin typeface="Lato"/>
                <a:ea typeface="Calibri;Calibri"/>
              </a:rPr>
              <a:t>u </a:t>
            </a:r>
            <a:r>
              <a:rPr b="0" lang="en-PH" sz="2000" spc="-1" strike="noStrike">
                <a:solidFill>
                  <a:srgbClr val="000000"/>
                </a:solidFill>
                <a:latin typeface="Lato"/>
                <a:ea typeface="Calibri;Calibri"/>
              </a:rPr>
              <a:t>sound. Your teacher will read them aloud. Repeat after him/her. </a:t>
            </a:r>
            <a:endParaRPr b="0" lang="en-PH" sz="2000" spc="-1" strike="noStrike">
              <a:latin typeface="Arial"/>
            </a:endParaRPr>
          </a:p>
        </p:txBody>
      </p:sp>
      <p:graphicFrame>
        <p:nvGraphicFramePr>
          <p:cNvPr id="126" name=""/>
          <p:cNvGraphicFramePr/>
          <p:nvPr/>
        </p:nvGraphicFramePr>
        <p:xfrm>
          <a:off x="1062720" y="2477160"/>
          <a:ext cx="8309880" cy="2729880"/>
        </p:xfrm>
        <a:graphic>
          <a:graphicData uri="http://schemas.openxmlformats.org/drawingml/2006/table">
            <a:tbl>
              <a:tblPr/>
              <a:tblGrid>
                <a:gridCol w="1942920"/>
                <a:gridCol w="1591920"/>
                <a:gridCol w="1591920"/>
                <a:gridCol w="1591920"/>
                <a:gridCol w="1591560"/>
              </a:tblGrid>
              <a:tr h="682560">
                <a:tc>
                  <a:txBody>
                    <a:bodyPr lIns="90000" rIns="90000" anchor="ctr">
                      <a:noAutofit/>
                    </a:bodyPr>
                    <a:p>
                      <a:pPr algn="ctr">
                        <a:lnSpc>
                          <a:spcPct val="100000"/>
                        </a:lnSpc>
                        <a:buNone/>
                      </a:pPr>
                      <a:r>
                        <a:rPr b="1" lang="en-PH" sz="1800" spc="-1" strike="noStrike">
                          <a:solidFill>
                            <a:srgbClr val="000000"/>
                          </a:solidFill>
                          <a:latin typeface="Lato"/>
                          <a:ea typeface="Calibri;Calibri"/>
                        </a:rPr>
                        <a:t>Short e sound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u="sng">
                          <a:solidFill>
                            <a:srgbClr val="000000"/>
                          </a:solidFill>
                          <a:uFillTx/>
                          <a:latin typeface="Lato"/>
                          <a:ea typeface="Calibri;Calibri"/>
                        </a:rPr>
                        <a:t>e</a:t>
                      </a:r>
                      <a:r>
                        <a:rPr b="0" lang="en-PH" sz="1800" spc="-1" strike="noStrike">
                          <a:solidFill>
                            <a:srgbClr val="000000"/>
                          </a:solidFill>
                          <a:latin typeface="Lato"/>
                          <a:ea typeface="Calibri;Calibri"/>
                        </a:rPr>
                        <a:t>nter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solidFill>
                            <a:srgbClr val="000000"/>
                          </a:solidFill>
                          <a:latin typeface="Lato"/>
                          <a:ea typeface="Calibri;Calibri"/>
                        </a:rPr>
                        <a:t>v</a:t>
                      </a:r>
                      <a:r>
                        <a:rPr b="0" lang="en-PH" sz="1800" spc="-1" strike="noStrike" u="sng">
                          <a:solidFill>
                            <a:srgbClr val="000000"/>
                          </a:solidFill>
                          <a:uFillTx/>
                          <a:latin typeface="Lato"/>
                          <a:ea typeface="Calibri;Calibri"/>
                        </a:rPr>
                        <a:t>e</a:t>
                      </a:r>
                      <a:r>
                        <a:rPr b="0" lang="en-PH" sz="1800" spc="-1" strike="noStrike">
                          <a:solidFill>
                            <a:srgbClr val="000000"/>
                          </a:solidFill>
                          <a:latin typeface="Lato"/>
                          <a:ea typeface="Calibri;Calibri"/>
                        </a:rPr>
                        <a:t>ry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solidFill>
                            <a:srgbClr val="000000"/>
                          </a:solidFill>
                          <a:latin typeface="Lato"/>
                          <a:ea typeface="Calibri;Calibri"/>
                        </a:rPr>
                        <a:t>g</a:t>
                      </a:r>
                      <a:r>
                        <a:rPr b="0" lang="en-PH" sz="1800" spc="-1" strike="noStrike" u="sng">
                          <a:solidFill>
                            <a:srgbClr val="000000"/>
                          </a:solidFill>
                          <a:uFillTx/>
                          <a:latin typeface="Lato"/>
                          <a:ea typeface="Calibri;Calibri"/>
                        </a:rPr>
                        <a:t>e</a:t>
                      </a:r>
                      <a:r>
                        <a:rPr b="0" lang="en-PH" sz="1800" spc="-1" strike="noStrike">
                          <a:solidFill>
                            <a:srgbClr val="000000"/>
                          </a:solidFill>
                          <a:latin typeface="Lato"/>
                          <a:ea typeface="Calibri;Calibri"/>
                        </a:rPr>
                        <a:t>ntly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solidFill>
                            <a:srgbClr val="000000"/>
                          </a:solidFill>
                          <a:latin typeface="Lato"/>
                          <a:ea typeface="Calibri;Calibri"/>
                        </a:rPr>
                        <a:t>m</a:t>
                      </a:r>
                      <a:r>
                        <a:rPr b="0" lang="en-PH" sz="1800" spc="-1" strike="noStrike" u="sng">
                          <a:solidFill>
                            <a:srgbClr val="000000"/>
                          </a:solidFill>
                          <a:uFillTx/>
                          <a:latin typeface="Lato"/>
                          <a:ea typeface="Calibri;Calibri"/>
                        </a:rPr>
                        <a:t>e</a:t>
                      </a:r>
                      <a:r>
                        <a:rPr b="0" lang="en-PH" sz="1800" spc="-1" strike="noStrike">
                          <a:solidFill>
                            <a:srgbClr val="000000"/>
                          </a:solidFill>
                          <a:latin typeface="Lato"/>
                          <a:ea typeface="Calibri;Calibri"/>
                        </a:rPr>
                        <a:t>ssage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r>
              <a:tr h="682560">
                <a:tc>
                  <a:txBody>
                    <a:bodyPr lIns="90000" rIns="90000" anchor="ctr">
                      <a:noAutofit/>
                    </a:bodyPr>
                    <a:p>
                      <a:pPr algn="ctr">
                        <a:lnSpc>
                          <a:spcPct val="100000"/>
                        </a:lnSpc>
                        <a:buNone/>
                      </a:pPr>
                      <a:r>
                        <a:rPr b="1" lang="en-PH" sz="1800" spc="-1" strike="noStrike">
                          <a:latin typeface="Lato"/>
                        </a:rPr>
                        <a:t>Short i sound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solidFill>
                            <a:srgbClr val="000000"/>
                          </a:solidFill>
                          <a:latin typeface="Lato"/>
                          <a:ea typeface="Calibri;Calibri"/>
                        </a:rPr>
                        <a:t>v</a:t>
                      </a:r>
                      <a:r>
                        <a:rPr b="0" lang="en-PH" sz="1800" spc="-1" strike="noStrike" u="sng">
                          <a:solidFill>
                            <a:srgbClr val="000000"/>
                          </a:solidFill>
                          <a:uFillTx/>
                          <a:latin typeface="Lato"/>
                          <a:ea typeface="Calibri;Calibri"/>
                        </a:rPr>
                        <a:t>i</a:t>
                      </a:r>
                      <a:r>
                        <a:rPr b="0" lang="en-PH" sz="1800" spc="-1" strike="noStrike">
                          <a:solidFill>
                            <a:srgbClr val="000000"/>
                          </a:solidFill>
                          <a:latin typeface="Lato"/>
                          <a:ea typeface="Calibri;Calibri"/>
                        </a:rPr>
                        <a:t>llage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solidFill>
                            <a:srgbClr val="000000"/>
                          </a:solidFill>
                          <a:latin typeface="Lato"/>
                          <a:ea typeface="Calibri;Calibri"/>
                        </a:rPr>
                        <a:t>ch</a:t>
                      </a:r>
                      <a:r>
                        <a:rPr b="0" lang="en-PH" sz="1800" spc="-1" strike="noStrike" u="sng">
                          <a:solidFill>
                            <a:srgbClr val="000000"/>
                          </a:solidFill>
                          <a:uFillTx/>
                          <a:latin typeface="Lato"/>
                          <a:ea typeface="Calibri;Calibri"/>
                        </a:rPr>
                        <a:t>i</a:t>
                      </a:r>
                      <a:r>
                        <a:rPr b="0" lang="en-PH" sz="1800" spc="-1" strike="noStrike">
                          <a:solidFill>
                            <a:srgbClr val="000000"/>
                          </a:solidFill>
                          <a:latin typeface="Lato"/>
                          <a:ea typeface="Calibri;Calibri"/>
                        </a:rPr>
                        <a:t>ldren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solidFill>
                            <a:srgbClr val="000000"/>
                          </a:solidFill>
                          <a:latin typeface="Lato"/>
                          <a:ea typeface="Calibri;Calibri"/>
                        </a:rPr>
                        <a:t>s</a:t>
                      </a:r>
                      <a:r>
                        <a:rPr b="0" lang="en-PH" sz="1800" spc="-1" strike="noStrike" u="sng">
                          <a:solidFill>
                            <a:srgbClr val="000000"/>
                          </a:solidFill>
                          <a:uFillTx/>
                          <a:latin typeface="Lato"/>
                          <a:ea typeface="Calibri;Calibri"/>
                        </a:rPr>
                        <a:t>i</a:t>
                      </a:r>
                      <a:r>
                        <a:rPr b="0" lang="en-PH" sz="1800" spc="-1" strike="noStrike">
                          <a:solidFill>
                            <a:srgbClr val="000000"/>
                          </a:solidFill>
                          <a:latin typeface="Lato"/>
                          <a:ea typeface="Calibri;Calibri"/>
                        </a:rPr>
                        <a:t>mply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solidFill>
                            <a:srgbClr val="000000"/>
                          </a:solidFill>
                          <a:latin typeface="Lato"/>
                          <a:ea typeface="Calibri;Calibri"/>
                        </a:rPr>
                        <a:t>l</a:t>
                      </a:r>
                      <a:r>
                        <a:rPr b="0" lang="en-PH" sz="1800" spc="-1" strike="noStrike" u="sng">
                          <a:solidFill>
                            <a:srgbClr val="000000"/>
                          </a:solidFill>
                          <a:uFillTx/>
                          <a:latin typeface="Lato"/>
                          <a:ea typeface="Calibri;Calibri"/>
                        </a:rPr>
                        <a:t>i</a:t>
                      </a:r>
                      <a:r>
                        <a:rPr b="0" lang="en-PH" sz="1800" spc="-1" strike="noStrike">
                          <a:solidFill>
                            <a:srgbClr val="000000"/>
                          </a:solidFill>
                          <a:latin typeface="Lato"/>
                          <a:ea typeface="Calibri;Calibri"/>
                        </a:rPr>
                        <a:t>sten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r>
              <a:tr h="682560">
                <a:tc>
                  <a:txBody>
                    <a:bodyPr lIns="90000" rIns="90000" anchor="ctr">
                      <a:noAutofit/>
                    </a:bodyPr>
                    <a:p>
                      <a:pPr algn="ctr">
                        <a:lnSpc>
                          <a:spcPct val="100000"/>
                        </a:lnSpc>
                        <a:buNone/>
                      </a:pPr>
                      <a:r>
                        <a:rPr b="1" lang="en-PH" sz="1800" spc="-1" strike="noStrike">
                          <a:latin typeface="Lato"/>
                        </a:rPr>
                        <a:t>Short o sound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solidFill>
                            <a:srgbClr val="000000"/>
                          </a:solidFill>
                          <a:latin typeface="Lato"/>
                          <a:ea typeface="Calibri;Calibri"/>
                        </a:rPr>
                        <a:t>c</a:t>
                      </a:r>
                      <a:r>
                        <a:rPr b="0" lang="en-PH" sz="1800" spc="-1" strike="noStrike" u="sng">
                          <a:solidFill>
                            <a:srgbClr val="000000"/>
                          </a:solidFill>
                          <a:uFillTx/>
                          <a:latin typeface="Lato"/>
                          <a:ea typeface="Calibri;Calibri"/>
                        </a:rPr>
                        <a:t>o</a:t>
                      </a:r>
                      <a:r>
                        <a:rPr b="0" lang="en-PH" sz="1800" spc="-1" strike="noStrike">
                          <a:solidFill>
                            <a:srgbClr val="000000"/>
                          </a:solidFill>
                          <a:latin typeface="Lato"/>
                          <a:ea typeface="Calibri;Calibri"/>
                        </a:rPr>
                        <a:t>ming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solidFill>
                            <a:srgbClr val="000000"/>
                          </a:solidFill>
                          <a:latin typeface="Lato"/>
                          <a:ea typeface="Calibri;Calibri"/>
                        </a:rPr>
                        <a:t>t</a:t>
                      </a:r>
                      <a:r>
                        <a:rPr b="0" lang="en-PH" sz="1800" spc="-1" strike="noStrike" u="sng">
                          <a:solidFill>
                            <a:srgbClr val="000000"/>
                          </a:solidFill>
                          <a:uFillTx/>
                          <a:latin typeface="Lato"/>
                          <a:ea typeface="Calibri;Calibri"/>
                        </a:rPr>
                        <a:t>o</a:t>
                      </a:r>
                      <a:r>
                        <a:rPr b="0" lang="en-PH" sz="1800" spc="-1" strike="noStrike">
                          <a:solidFill>
                            <a:srgbClr val="000000"/>
                          </a:solidFill>
                          <a:latin typeface="Lato"/>
                          <a:ea typeface="Calibri;Calibri"/>
                        </a:rPr>
                        <a:t>wer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solidFill>
                            <a:srgbClr val="000000"/>
                          </a:solidFill>
                          <a:latin typeface="Lato"/>
                          <a:ea typeface="Calibri;Calibri"/>
                        </a:rPr>
                        <a:t>p</a:t>
                      </a:r>
                      <a:r>
                        <a:rPr b="0" lang="en-PH" sz="1800" spc="-1" strike="noStrike" u="sng">
                          <a:solidFill>
                            <a:srgbClr val="000000"/>
                          </a:solidFill>
                          <a:uFillTx/>
                          <a:latin typeface="Lato"/>
                          <a:ea typeface="Calibri;Calibri"/>
                        </a:rPr>
                        <a:t>o</a:t>
                      </a:r>
                      <a:r>
                        <a:rPr b="0" lang="en-PH" sz="1800" spc="-1" strike="noStrike">
                          <a:solidFill>
                            <a:srgbClr val="000000"/>
                          </a:solidFill>
                          <a:latin typeface="Lato"/>
                          <a:ea typeface="Calibri;Calibri"/>
                        </a:rPr>
                        <a:t>wer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solidFill>
                            <a:srgbClr val="000000"/>
                          </a:solidFill>
                          <a:latin typeface="Lato"/>
                          <a:ea typeface="Calibri;Calibri"/>
                        </a:rPr>
                        <a:t>b</a:t>
                      </a:r>
                      <a:r>
                        <a:rPr b="0" lang="en-PH" sz="1800" spc="-1" strike="noStrike" u="sng">
                          <a:solidFill>
                            <a:srgbClr val="000000"/>
                          </a:solidFill>
                          <a:uFillTx/>
                          <a:latin typeface="Lato"/>
                          <a:ea typeface="Calibri;Calibri"/>
                        </a:rPr>
                        <a:t>o</a:t>
                      </a:r>
                      <a:r>
                        <a:rPr b="0" lang="en-PH" sz="1800" spc="-1" strike="noStrike">
                          <a:solidFill>
                            <a:srgbClr val="000000"/>
                          </a:solidFill>
                          <a:latin typeface="Lato"/>
                          <a:ea typeface="Calibri;Calibri"/>
                        </a:rPr>
                        <a:t>dy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r>
              <a:tr h="682560">
                <a:tc>
                  <a:txBody>
                    <a:bodyPr lIns="90000" rIns="90000" anchor="ctr">
                      <a:noAutofit/>
                    </a:bodyPr>
                    <a:p>
                      <a:pPr algn="ctr">
                        <a:lnSpc>
                          <a:spcPct val="100000"/>
                        </a:lnSpc>
                        <a:buNone/>
                      </a:pPr>
                      <a:r>
                        <a:rPr b="1" lang="en-PH" sz="1800" spc="-1" strike="noStrike">
                          <a:latin typeface="Lato"/>
                        </a:rPr>
                        <a:t>Short u sound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solidFill>
                            <a:srgbClr val="000000"/>
                          </a:solidFill>
                          <a:latin typeface="Lato"/>
                          <a:ea typeface="Calibri;Calibri"/>
                        </a:rPr>
                        <a:t>s</a:t>
                      </a:r>
                      <a:r>
                        <a:rPr b="0" lang="en-PH" sz="1800" spc="-1" strike="noStrike" u="sng">
                          <a:solidFill>
                            <a:srgbClr val="000000"/>
                          </a:solidFill>
                          <a:uFillTx/>
                          <a:latin typeface="Lato"/>
                          <a:ea typeface="Calibri;Calibri"/>
                        </a:rPr>
                        <a:t>u</a:t>
                      </a:r>
                      <a:r>
                        <a:rPr b="0" lang="en-PH" sz="1800" spc="-1" strike="noStrike">
                          <a:solidFill>
                            <a:srgbClr val="000000"/>
                          </a:solidFill>
                          <a:latin typeface="Lato"/>
                          <a:ea typeface="Calibri;Calibri"/>
                        </a:rPr>
                        <a:t>nset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solidFill>
                            <a:srgbClr val="000000"/>
                          </a:solidFill>
                          <a:latin typeface="Lato"/>
                          <a:ea typeface="Calibri;Calibri"/>
                        </a:rPr>
                        <a:t>r</a:t>
                      </a:r>
                      <a:r>
                        <a:rPr b="0" lang="en-PH" sz="1800" spc="-1" strike="noStrike" u="sng">
                          <a:solidFill>
                            <a:srgbClr val="000000"/>
                          </a:solidFill>
                          <a:uFillTx/>
                          <a:latin typeface="Lato"/>
                          <a:ea typeface="Calibri;Calibri"/>
                        </a:rPr>
                        <a:t>u</a:t>
                      </a:r>
                      <a:r>
                        <a:rPr b="0" lang="en-PH" sz="1800" spc="-1" strike="noStrike">
                          <a:solidFill>
                            <a:srgbClr val="000000"/>
                          </a:solidFill>
                          <a:latin typeface="Lato"/>
                          <a:ea typeface="Calibri;Calibri"/>
                        </a:rPr>
                        <a:t>nning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solidFill>
                            <a:srgbClr val="000000"/>
                          </a:solidFill>
                          <a:latin typeface="Lato"/>
                          <a:ea typeface="Calibri;Calibri"/>
                        </a:rPr>
                        <a:t>j</a:t>
                      </a:r>
                      <a:r>
                        <a:rPr b="0" lang="en-PH" sz="1800" spc="-1" strike="noStrike" u="sng">
                          <a:solidFill>
                            <a:srgbClr val="000000"/>
                          </a:solidFill>
                          <a:uFillTx/>
                          <a:latin typeface="Lato"/>
                          <a:ea typeface="Calibri;Calibri"/>
                        </a:rPr>
                        <a:t>u</a:t>
                      </a:r>
                      <a:r>
                        <a:rPr b="0" lang="en-PH" sz="1800" spc="-1" strike="noStrike">
                          <a:solidFill>
                            <a:srgbClr val="000000"/>
                          </a:solidFill>
                          <a:latin typeface="Lato"/>
                          <a:ea typeface="Calibri;Calibri"/>
                        </a:rPr>
                        <a:t>mping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solidFill>
                            <a:srgbClr val="000000"/>
                          </a:solidFill>
                          <a:latin typeface="Lato"/>
                          <a:ea typeface="Calibri;Calibri"/>
                        </a:rPr>
                        <a:t>r</a:t>
                      </a:r>
                      <a:r>
                        <a:rPr b="0" lang="en-PH" sz="1800" spc="-1" strike="noStrike" u="sng">
                          <a:solidFill>
                            <a:srgbClr val="000000"/>
                          </a:solidFill>
                          <a:uFillTx/>
                          <a:latin typeface="Lato"/>
                          <a:ea typeface="Calibri;Calibri"/>
                        </a:rPr>
                        <a:t>u</a:t>
                      </a:r>
                      <a:r>
                        <a:rPr b="0" lang="en-PH" sz="1800" spc="-1" strike="noStrike">
                          <a:solidFill>
                            <a:srgbClr val="000000"/>
                          </a:solidFill>
                          <a:latin typeface="Lato"/>
                          <a:ea typeface="Calibri;Calibri"/>
                        </a:rPr>
                        <a:t>sting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r>
            </a:tbl>
          </a:graphicData>
        </a:graphic>
      </p:graphicFrame>
      <p:pic>
        <p:nvPicPr>
          <p:cNvPr id="127" name="" descr=""/>
          <p:cNvPicPr/>
          <p:nvPr/>
        </p:nvPicPr>
        <p:blipFill>
          <a:blip r:embed="rId1"/>
          <a:stretch/>
        </p:blipFill>
        <p:spPr>
          <a:xfrm>
            <a:off x="9540000" y="3276000"/>
            <a:ext cx="2523960" cy="28789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080360" y="512640"/>
            <a:ext cx="9718920" cy="4814640"/>
          </a:xfrm>
          <a:prstGeom prst="rect">
            <a:avLst/>
          </a:prstGeom>
          <a:noFill/>
          <a:ln w="0">
            <a:noFill/>
          </a:ln>
        </p:spPr>
        <p:style>
          <a:lnRef idx="0"/>
          <a:fillRef idx="0"/>
          <a:effectRef idx="0"/>
          <a:fontRef idx="minor"/>
        </p:style>
        <p:txBody>
          <a:bodyPr lIns="0" rIns="0" tIns="0" bIns="0" anchor="t">
            <a:noAutofit/>
          </a:bodyPr>
          <a:p>
            <a:pPr algn="just">
              <a:lnSpc>
                <a:spcPct val="150000"/>
              </a:lnSpc>
              <a:spcAft>
                <a:spcPts val="601"/>
              </a:spcAft>
              <a:buNone/>
            </a:pPr>
            <a:r>
              <a:rPr b="1" lang="en-PH" sz="2000" spc="-1" strike="noStrike">
                <a:solidFill>
                  <a:srgbClr val="000000"/>
                </a:solidFill>
                <a:highlight>
                  <a:srgbClr val="dee7e5"/>
                </a:highlight>
                <a:latin typeface="Lato"/>
                <a:ea typeface="Calibri;Calibri"/>
              </a:rPr>
              <a:t>Reading Comprehension </a:t>
            </a:r>
            <a:endParaRPr b="0" lang="en-PH" sz="2000" spc="-1" strike="noStrike">
              <a:latin typeface="Arial"/>
            </a:endParaRPr>
          </a:p>
          <a:p>
            <a:pPr algn="just">
              <a:lnSpc>
                <a:spcPct val="150000"/>
              </a:lnSpc>
              <a:spcAft>
                <a:spcPts val="601"/>
              </a:spcAft>
              <a:buNone/>
            </a:pPr>
            <a:r>
              <a:rPr b="0" lang="en-PH" sz="2000" spc="-1" strike="noStrike">
                <a:solidFill>
                  <a:srgbClr val="000000"/>
                </a:solidFill>
                <a:latin typeface="Lato"/>
                <a:ea typeface="Calibri;Calibri"/>
              </a:rPr>
              <a:t>	</a:t>
            </a:r>
            <a:r>
              <a:rPr b="1" lang="en-PH" sz="2000" spc="-1" strike="noStrike">
                <a:solidFill>
                  <a:srgbClr val="c9211e"/>
                </a:solidFill>
                <a:latin typeface="Lato"/>
                <a:ea typeface="Calibri;Calibri"/>
              </a:rPr>
              <a:t>Making predictions</a:t>
            </a:r>
            <a:r>
              <a:rPr b="0" lang="en-PH" sz="2000" spc="-1" strike="noStrike">
                <a:solidFill>
                  <a:srgbClr val="000000"/>
                </a:solidFill>
                <a:latin typeface="Lato"/>
                <a:ea typeface="Calibri;Calibri"/>
              </a:rPr>
              <a:t> is a reading strategy you use to anticipate what would come next in the reading selection. You can use any previous knowledge you have or the clues that are in the story to predict what would happen next. In doing this, you are truly participating in the reading process.</a:t>
            </a:r>
            <a:r>
              <a:rPr b="1" lang="en-PH" sz="2000" spc="-1" strike="noStrike">
                <a:solidFill>
                  <a:srgbClr val="000000"/>
                </a:solidFill>
                <a:latin typeface="Lato"/>
                <a:ea typeface="Calibri;Calibri"/>
              </a:rPr>
              <a:t> </a:t>
            </a:r>
            <a:endParaRPr b="0" lang="en-PH" sz="2000" spc="-1" strike="noStrike">
              <a:latin typeface="Arial"/>
            </a:endParaRPr>
          </a:p>
        </p:txBody>
      </p:sp>
      <p:pic>
        <p:nvPicPr>
          <p:cNvPr id="129" name="" descr=""/>
          <p:cNvPicPr/>
          <p:nvPr/>
        </p:nvPicPr>
        <p:blipFill>
          <a:blip r:embed="rId1"/>
          <a:stretch/>
        </p:blipFill>
        <p:spPr>
          <a:xfrm>
            <a:off x="8100000" y="3261600"/>
            <a:ext cx="3778920" cy="2677320"/>
          </a:xfrm>
          <a:prstGeom prst="rect">
            <a:avLst/>
          </a:prstGeom>
          <a:ln w="0">
            <a:noFill/>
          </a:ln>
        </p:spPr>
      </p:pic>
      <p:sp>
        <p:nvSpPr>
          <p:cNvPr id="130" name=""/>
          <p:cNvSpPr/>
          <p:nvPr/>
        </p:nvSpPr>
        <p:spPr>
          <a:xfrm>
            <a:off x="900000" y="3060000"/>
            <a:ext cx="6839280" cy="2987280"/>
          </a:xfrm>
          <a:custGeom>
            <a:avLst/>
            <a:gdLst/>
            <a:ahLst/>
            <a:rect l="l" t="t" r="r" b="b"/>
            <a:pathLst>
              <a:path w="19002" h="7502">
                <a:moveTo>
                  <a:pt x="1250" y="0"/>
                </a:moveTo>
                <a:lnTo>
                  <a:pt x="1250" y="0"/>
                </a:lnTo>
                <a:cubicBezTo>
                  <a:pt x="1031" y="0"/>
                  <a:pt x="815" y="58"/>
                  <a:pt x="625" y="167"/>
                </a:cubicBezTo>
                <a:cubicBezTo>
                  <a:pt x="435" y="277"/>
                  <a:pt x="277" y="435"/>
                  <a:pt x="167" y="625"/>
                </a:cubicBezTo>
                <a:cubicBezTo>
                  <a:pt x="58" y="815"/>
                  <a:pt x="0" y="1031"/>
                  <a:pt x="0" y="1250"/>
                </a:cubicBezTo>
                <a:lnTo>
                  <a:pt x="0" y="6250"/>
                </a:lnTo>
                <a:lnTo>
                  <a:pt x="0" y="6251"/>
                </a:lnTo>
                <a:cubicBezTo>
                  <a:pt x="0" y="6470"/>
                  <a:pt x="58" y="6686"/>
                  <a:pt x="167" y="6876"/>
                </a:cubicBezTo>
                <a:cubicBezTo>
                  <a:pt x="277" y="7066"/>
                  <a:pt x="435" y="7224"/>
                  <a:pt x="625" y="7334"/>
                </a:cubicBezTo>
                <a:cubicBezTo>
                  <a:pt x="815" y="7443"/>
                  <a:pt x="1031" y="7501"/>
                  <a:pt x="1250" y="7501"/>
                </a:cubicBezTo>
                <a:lnTo>
                  <a:pt x="17750" y="7501"/>
                </a:lnTo>
                <a:lnTo>
                  <a:pt x="17751" y="7501"/>
                </a:lnTo>
                <a:cubicBezTo>
                  <a:pt x="17970" y="7501"/>
                  <a:pt x="18186" y="7443"/>
                  <a:pt x="18376" y="7334"/>
                </a:cubicBezTo>
                <a:cubicBezTo>
                  <a:pt x="18566" y="7224"/>
                  <a:pt x="18724" y="7066"/>
                  <a:pt x="18834" y="6876"/>
                </a:cubicBezTo>
                <a:cubicBezTo>
                  <a:pt x="18943" y="6686"/>
                  <a:pt x="19001" y="6470"/>
                  <a:pt x="19001" y="6251"/>
                </a:cubicBezTo>
                <a:lnTo>
                  <a:pt x="19001" y="1250"/>
                </a:lnTo>
                <a:lnTo>
                  <a:pt x="19001" y="1250"/>
                </a:lnTo>
                <a:lnTo>
                  <a:pt x="19001" y="1250"/>
                </a:lnTo>
                <a:cubicBezTo>
                  <a:pt x="19001" y="1031"/>
                  <a:pt x="18943" y="815"/>
                  <a:pt x="18834" y="625"/>
                </a:cubicBezTo>
                <a:cubicBezTo>
                  <a:pt x="18724" y="435"/>
                  <a:pt x="18566" y="277"/>
                  <a:pt x="18376" y="167"/>
                </a:cubicBezTo>
                <a:cubicBezTo>
                  <a:pt x="18186" y="58"/>
                  <a:pt x="17970" y="0"/>
                  <a:pt x="17751" y="0"/>
                </a:cubicBezTo>
                <a:lnTo>
                  <a:pt x="1250" y="0"/>
                </a:lnTo>
              </a:path>
            </a:pathLst>
          </a:custGeom>
          <a:noFill/>
          <a:ln w="29160">
            <a:solidFill>
              <a:srgbClr val="3465a4"/>
            </a:solidFill>
            <a:round/>
          </a:ln>
        </p:spPr>
        <p:style>
          <a:lnRef idx="0"/>
          <a:fillRef idx="0"/>
          <a:effectRef idx="0"/>
          <a:fontRef idx="minor"/>
        </p:style>
      </p:sp>
      <p:sp>
        <p:nvSpPr>
          <p:cNvPr id="131" name=""/>
          <p:cNvSpPr/>
          <p:nvPr/>
        </p:nvSpPr>
        <p:spPr>
          <a:xfrm>
            <a:off x="1080360" y="3240000"/>
            <a:ext cx="6479280" cy="27756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000" spc="-1" strike="noStrike">
                <a:latin typeface="Lato"/>
                <a:ea typeface="AppleSystemUIFont"/>
              </a:rPr>
              <a:t>What will you do when you suddenly feel the ground under your feet shake? This happens when there is an </a:t>
            </a:r>
            <a:r>
              <a:rPr b="1" lang="en-PH" sz="2000" spc="-1" strike="noStrike">
                <a:solidFill>
                  <a:srgbClr val="c9211e"/>
                </a:solidFill>
                <a:latin typeface="Lato"/>
                <a:ea typeface="AppleSystemUIFont"/>
              </a:rPr>
              <a:t>earthquake</a:t>
            </a:r>
            <a:r>
              <a:rPr b="0" lang="en-PH" sz="2000" spc="-1" strike="noStrike">
                <a:latin typeface="Lato"/>
                <a:ea typeface="AppleSystemUIFont"/>
              </a:rPr>
              <a:t>. The movement of the ground during an earthquake makes buildings and bridges shake. If the buildings and bridges shake to their limit, then they would fall down. Scary, isn’t it? How well-informed are you about earthquakes?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 descr=""/>
          <p:cNvPicPr/>
          <p:nvPr/>
        </p:nvPicPr>
        <p:blipFill>
          <a:blip r:embed="rId1"/>
          <a:stretch/>
        </p:blipFill>
        <p:spPr>
          <a:xfrm>
            <a:off x="8748000" y="2340000"/>
            <a:ext cx="1798920" cy="3058920"/>
          </a:xfrm>
          <a:prstGeom prst="rect">
            <a:avLst/>
          </a:prstGeom>
          <a:ln w="0">
            <a:noFill/>
          </a:ln>
        </p:spPr>
      </p:pic>
      <p:sp>
        <p:nvSpPr>
          <p:cNvPr id="133" name=""/>
          <p:cNvSpPr/>
          <p:nvPr/>
        </p:nvSpPr>
        <p:spPr>
          <a:xfrm>
            <a:off x="1044000" y="576000"/>
            <a:ext cx="9898920" cy="5218920"/>
          </a:xfrm>
          <a:custGeom>
            <a:avLst/>
            <a:gdLst/>
            <a:ahLst/>
            <a:rect l="l" t="t" r="r" b="b"/>
            <a:pathLst>
              <a:path w="27502" h="14502">
                <a:moveTo>
                  <a:pt x="2416" y="0"/>
                </a:moveTo>
                <a:lnTo>
                  <a:pt x="2417" y="0"/>
                </a:lnTo>
                <a:cubicBezTo>
                  <a:pt x="1993" y="0"/>
                  <a:pt x="1576" y="112"/>
                  <a:pt x="1208" y="324"/>
                </a:cubicBezTo>
                <a:cubicBezTo>
                  <a:pt x="841" y="536"/>
                  <a:pt x="536" y="841"/>
                  <a:pt x="324" y="1208"/>
                </a:cubicBezTo>
                <a:cubicBezTo>
                  <a:pt x="112" y="1576"/>
                  <a:pt x="0" y="1993"/>
                  <a:pt x="0" y="2417"/>
                </a:cubicBezTo>
                <a:lnTo>
                  <a:pt x="0" y="12084"/>
                </a:lnTo>
                <a:lnTo>
                  <a:pt x="0" y="12084"/>
                </a:lnTo>
                <a:cubicBezTo>
                  <a:pt x="0" y="12508"/>
                  <a:pt x="112" y="12925"/>
                  <a:pt x="324" y="13293"/>
                </a:cubicBezTo>
                <a:cubicBezTo>
                  <a:pt x="536" y="13660"/>
                  <a:pt x="841" y="13965"/>
                  <a:pt x="1208" y="14177"/>
                </a:cubicBezTo>
                <a:cubicBezTo>
                  <a:pt x="1576" y="14389"/>
                  <a:pt x="1993" y="14501"/>
                  <a:pt x="2417" y="14501"/>
                </a:cubicBezTo>
                <a:lnTo>
                  <a:pt x="25084" y="14500"/>
                </a:lnTo>
                <a:lnTo>
                  <a:pt x="25084" y="14501"/>
                </a:lnTo>
                <a:cubicBezTo>
                  <a:pt x="25508" y="14501"/>
                  <a:pt x="25925" y="14389"/>
                  <a:pt x="26293" y="14177"/>
                </a:cubicBezTo>
                <a:cubicBezTo>
                  <a:pt x="26660" y="13965"/>
                  <a:pt x="26965" y="13660"/>
                  <a:pt x="27177" y="13293"/>
                </a:cubicBezTo>
                <a:cubicBezTo>
                  <a:pt x="27389" y="12925"/>
                  <a:pt x="27501" y="12508"/>
                  <a:pt x="27501" y="12084"/>
                </a:cubicBezTo>
                <a:lnTo>
                  <a:pt x="27501" y="2416"/>
                </a:lnTo>
                <a:lnTo>
                  <a:pt x="27501" y="2417"/>
                </a:lnTo>
                <a:lnTo>
                  <a:pt x="27501" y="2417"/>
                </a:lnTo>
                <a:cubicBezTo>
                  <a:pt x="27501" y="1993"/>
                  <a:pt x="27389" y="1576"/>
                  <a:pt x="27177" y="1208"/>
                </a:cubicBezTo>
                <a:cubicBezTo>
                  <a:pt x="26965" y="841"/>
                  <a:pt x="26660" y="536"/>
                  <a:pt x="26293" y="324"/>
                </a:cubicBezTo>
                <a:cubicBezTo>
                  <a:pt x="25925" y="112"/>
                  <a:pt x="25508" y="0"/>
                  <a:pt x="25084" y="0"/>
                </a:cubicBezTo>
                <a:lnTo>
                  <a:pt x="2416" y="0"/>
                </a:lnTo>
              </a:path>
            </a:pathLst>
          </a:custGeom>
          <a:solidFill>
            <a:srgbClr val="729fcf">
              <a:alpha val="6000"/>
            </a:srgbClr>
          </a:solidFill>
          <a:ln w="0">
            <a:solidFill>
              <a:srgbClr val="3465a4"/>
            </a:solidFill>
          </a:ln>
        </p:spPr>
        <p:style>
          <a:lnRef idx="0"/>
          <a:fillRef idx="0"/>
          <a:effectRef idx="0"/>
          <a:fontRef idx="minor"/>
        </p:style>
        <p:txBody>
          <a:bodyPr lIns="90000" rIns="90000" tIns="45000" bIns="45000" anchor="t">
            <a:noAutofit/>
          </a:bodyPr>
          <a:p>
            <a:pPr algn="ctr">
              <a:lnSpc>
                <a:spcPct val="150000"/>
              </a:lnSpc>
              <a:buNone/>
            </a:pPr>
            <a:r>
              <a:rPr b="1" lang="en-PH" sz="1800" spc="-1" strike="noStrike">
                <a:solidFill>
                  <a:srgbClr val="000000"/>
                </a:solidFill>
                <a:latin typeface="Lato"/>
                <a:ea typeface="DejaVu Sans"/>
              </a:rPr>
              <a:t>To Be Always Alert </a:t>
            </a:r>
            <a:endParaRPr b="0" lang="en-PH" sz="1800" spc="-1" strike="noStrike">
              <a:latin typeface="Arial"/>
            </a:endParaRPr>
          </a:p>
          <a:p>
            <a:pPr algn="just">
              <a:lnSpc>
                <a:spcPct val="150000"/>
              </a:lnSpc>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Long ago in Japan, there was a wise old man who was called Ojisan or grandfather by Ichiro, his grandson. They lived on a high mountain, overlooking a village and a sea. </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Calibri;Calibri"/>
              </a:rPr>
              <a:t>This small village stood beside the sea. When the water was clear, the </a:t>
            </a:r>
            <a:endParaRPr b="0" lang="en-PH" sz="1800" spc="-1" strike="noStrike">
              <a:latin typeface="Arial"/>
            </a:endParaRPr>
          </a:p>
          <a:p>
            <a:pPr algn="just">
              <a:lnSpc>
                <a:spcPct val="150000"/>
              </a:lnSpc>
              <a:buNone/>
            </a:pPr>
            <a:r>
              <a:rPr b="0" lang="en-PH" sz="1800" spc="-1" strike="noStrike">
                <a:solidFill>
                  <a:srgbClr val="000000"/>
                </a:solidFill>
                <a:latin typeface="Lato"/>
                <a:ea typeface="Calibri;Calibri"/>
              </a:rPr>
              <a:t>village children happily laughed and played in the gentle waves. </a:t>
            </a:r>
            <a:endParaRPr b="0" lang="en-PH" sz="1800" spc="-1" strike="noStrike">
              <a:latin typeface="Arial"/>
            </a:endParaRPr>
          </a:p>
          <a:p>
            <a:pPr algn="just">
              <a:lnSpc>
                <a:spcPct val="150000"/>
              </a:lnSpc>
              <a:buNone/>
            </a:pPr>
            <a:r>
              <a:rPr b="0" lang="en-PH" sz="1800" spc="-1" strike="noStrike">
                <a:solidFill>
                  <a:srgbClr val="000000"/>
                </a:solidFill>
                <a:latin typeface="Lato"/>
                <a:ea typeface="Calibri;Calibri"/>
              </a:rPr>
              <a:t>But on stormy days, the waves of the sea rolled strongly to the very edge </a:t>
            </a:r>
            <a:endParaRPr b="0" lang="en-PH" sz="1800" spc="-1" strike="noStrike">
              <a:latin typeface="Arial"/>
            </a:endParaRPr>
          </a:p>
          <a:p>
            <a:pPr algn="just">
              <a:lnSpc>
                <a:spcPct val="150000"/>
              </a:lnSpc>
              <a:buNone/>
            </a:pPr>
            <a:r>
              <a:rPr b="0" lang="en-PH" sz="1800" spc="-1" strike="noStrike">
                <a:solidFill>
                  <a:srgbClr val="000000"/>
                </a:solidFill>
                <a:latin typeface="Lato"/>
                <a:ea typeface="Calibri;Calibri"/>
              </a:rPr>
              <a:t>of the town. People, then, shut their doors and waited for the sea to grow </a:t>
            </a:r>
            <a:endParaRPr b="0" lang="en-PH" sz="1800" spc="-1" strike="noStrike">
              <a:latin typeface="Arial"/>
            </a:endParaRPr>
          </a:p>
          <a:p>
            <a:pPr algn="just">
              <a:lnSpc>
                <a:spcPct val="150000"/>
              </a:lnSpc>
              <a:buNone/>
            </a:pPr>
            <a:r>
              <a:rPr b="0" lang="en-PH" sz="1800" spc="-1" strike="noStrike">
                <a:solidFill>
                  <a:srgbClr val="000000"/>
                </a:solidFill>
                <a:latin typeface="Lato"/>
                <a:ea typeface="Calibri;Calibri"/>
              </a:rPr>
              <a:t>calm again. </a:t>
            </a:r>
            <a:endParaRPr b="0" lang="en-PH" sz="1800" spc="-1" strike="noStrike">
              <a:latin typeface="Arial"/>
            </a:endParaRPr>
          </a:p>
          <a:p>
            <a:pPr algn="just">
              <a:lnSpc>
                <a:spcPct val="150000"/>
              </a:lnSpc>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One day, when the air was very hot and still, Ojisan and Ichiro felt a </a:t>
            </a:r>
            <a:endParaRPr b="0" lang="en-PH" sz="1800" spc="-1" strike="noStrike">
              <a:latin typeface="Arial"/>
            </a:endParaRPr>
          </a:p>
          <a:p>
            <a:pPr algn="just">
              <a:lnSpc>
                <a:spcPct val="150000"/>
              </a:lnSpc>
              <a:buNone/>
            </a:pPr>
            <a:r>
              <a:rPr b="0" lang="en-PH" sz="1800" spc="-1" strike="noStrike">
                <a:solidFill>
                  <a:srgbClr val="000000"/>
                </a:solidFill>
                <a:latin typeface="Lato"/>
                <a:ea typeface="Calibri;Calibri"/>
              </a:rPr>
              <a:t>low shaking from the ground. </a:t>
            </a:r>
            <a:endParaRPr b="0" lang="en-PH" sz="1800" spc="-1" strike="noStrike">
              <a:latin typeface="Arial"/>
            </a:endParaRPr>
          </a:p>
          <a:p>
            <a:pPr algn="just">
              <a:lnSpc>
                <a:spcPct val="15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 descr=""/>
          <p:cNvPicPr/>
          <p:nvPr/>
        </p:nvPicPr>
        <p:blipFill>
          <a:blip r:embed="rId1"/>
          <a:stretch/>
        </p:blipFill>
        <p:spPr>
          <a:xfrm>
            <a:off x="6912000" y="1080000"/>
            <a:ext cx="4498920" cy="5038920"/>
          </a:xfrm>
          <a:prstGeom prst="rect">
            <a:avLst/>
          </a:prstGeom>
          <a:ln w="0">
            <a:noFill/>
          </a:ln>
        </p:spPr>
      </p:pic>
      <p:sp>
        <p:nvSpPr>
          <p:cNvPr id="135" name=""/>
          <p:cNvSpPr/>
          <p:nvPr/>
        </p:nvSpPr>
        <p:spPr>
          <a:xfrm>
            <a:off x="900000" y="288000"/>
            <a:ext cx="9898920" cy="5830920"/>
          </a:xfrm>
          <a:custGeom>
            <a:avLst/>
            <a:gdLst/>
            <a:ahLst/>
            <a:rect l="l" t="t" r="r" b="b"/>
            <a:pathLst>
              <a:path w="27502" h="16202">
                <a:moveTo>
                  <a:pt x="2700" y="0"/>
                </a:moveTo>
                <a:lnTo>
                  <a:pt x="2700" y="0"/>
                </a:lnTo>
                <a:cubicBezTo>
                  <a:pt x="2226" y="0"/>
                  <a:pt x="1761" y="125"/>
                  <a:pt x="1350" y="362"/>
                </a:cubicBezTo>
                <a:cubicBezTo>
                  <a:pt x="940" y="599"/>
                  <a:pt x="599" y="940"/>
                  <a:pt x="362" y="1350"/>
                </a:cubicBezTo>
                <a:cubicBezTo>
                  <a:pt x="125" y="1761"/>
                  <a:pt x="0" y="2226"/>
                  <a:pt x="0" y="2700"/>
                </a:cubicBezTo>
                <a:lnTo>
                  <a:pt x="0" y="13500"/>
                </a:lnTo>
                <a:lnTo>
                  <a:pt x="0" y="13501"/>
                </a:lnTo>
                <a:cubicBezTo>
                  <a:pt x="0" y="13975"/>
                  <a:pt x="125" y="14440"/>
                  <a:pt x="362" y="14851"/>
                </a:cubicBezTo>
                <a:cubicBezTo>
                  <a:pt x="599" y="15261"/>
                  <a:pt x="940" y="15602"/>
                  <a:pt x="1350" y="15839"/>
                </a:cubicBezTo>
                <a:cubicBezTo>
                  <a:pt x="1761" y="16076"/>
                  <a:pt x="2226" y="16201"/>
                  <a:pt x="2700" y="16201"/>
                </a:cubicBezTo>
                <a:lnTo>
                  <a:pt x="24800" y="16201"/>
                </a:lnTo>
                <a:lnTo>
                  <a:pt x="24801" y="16201"/>
                </a:lnTo>
                <a:cubicBezTo>
                  <a:pt x="25275" y="16201"/>
                  <a:pt x="25740" y="16076"/>
                  <a:pt x="26151" y="15839"/>
                </a:cubicBezTo>
                <a:cubicBezTo>
                  <a:pt x="26561" y="15602"/>
                  <a:pt x="26902" y="15261"/>
                  <a:pt x="27139" y="14851"/>
                </a:cubicBezTo>
                <a:cubicBezTo>
                  <a:pt x="27376" y="14440"/>
                  <a:pt x="27501" y="13975"/>
                  <a:pt x="27501" y="13501"/>
                </a:cubicBezTo>
                <a:lnTo>
                  <a:pt x="27501" y="2700"/>
                </a:lnTo>
                <a:lnTo>
                  <a:pt x="27501" y="2700"/>
                </a:lnTo>
                <a:lnTo>
                  <a:pt x="27501" y="2700"/>
                </a:lnTo>
                <a:cubicBezTo>
                  <a:pt x="27501" y="2226"/>
                  <a:pt x="27376" y="1761"/>
                  <a:pt x="27139" y="1350"/>
                </a:cubicBezTo>
                <a:cubicBezTo>
                  <a:pt x="26902" y="940"/>
                  <a:pt x="26561" y="599"/>
                  <a:pt x="26151" y="362"/>
                </a:cubicBezTo>
                <a:cubicBezTo>
                  <a:pt x="25740" y="125"/>
                  <a:pt x="25275" y="0"/>
                  <a:pt x="24801" y="0"/>
                </a:cubicBezTo>
                <a:lnTo>
                  <a:pt x="2700" y="0"/>
                </a:lnTo>
              </a:path>
            </a:pathLst>
          </a:custGeom>
          <a:solidFill>
            <a:srgbClr val="729fcf">
              <a:alpha val="6000"/>
            </a:srgbClr>
          </a:solidFill>
          <a:ln w="0">
            <a:solidFill>
              <a:srgbClr val="3465a4"/>
            </a:solidFill>
          </a:ln>
        </p:spPr>
        <p:style>
          <a:lnRef idx="0"/>
          <a:fillRef idx="0"/>
          <a:effectRef idx="0"/>
          <a:fontRef idx="minor"/>
        </p:style>
      </p:sp>
      <p:sp>
        <p:nvSpPr>
          <p:cNvPr id="136" name=""/>
          <p:cNvSpPr/>
          <p:nvPr/>
        </p:nvSpPr>
        <p:spPr>
          <a:xfrm>
            <a:off x="1440000" y="576000"/>
            <a:ext cx="8639640" cy="51429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000" spc="-1" strike="noStrike">
                <a:latin typeface="Lato"/>
              </a:rPr>
              <a:t>	</a:t>
            </a:r>
            <a:r>
              <a:rPr b="0" lang="en-PH" sz="2000" spc="-1" strike="noStrike">
                <a:latin typeface="Lato"/>
              </a:rPr>
              <a:t>Their house rocked gently. It was not strong enough to frighten Ichiro for Japan experiences many earthquakes. But this one was queer. </a:t>
            </a:r>
            <a:endParaRPr b="0" lang="en-PH" sz="2000" spc="-1" strike="noStrike">
              <a:latin typeface="Arial"/>
            </a:endParaRPr>
          </a:p>
          <a:p>
            <a:pPr algn="just">
              <a:lnSpc>
                <a:spcPct val="150000"/>
              </a:lnSpc>
              <a:buNone/>
            </a:pPr>
            <a:r>
              <a:rPr b="0" lang="en-PH" sz="2000" spc="-1" strike="noStrike">
                <a:latin typeface="Lato"/>
              </a:rPr>
              <a:t>As the quaking ceased, Ojisan’s keen old eyes looked at the </a:t>
            </a:r>
            <a:endParaRPr b="0" lang="en-PH" sz="2000" spc="-1" strike="noStrike">
              <a:latin typeface="Arial"/>
            </a:endParaRPr>
          </a:p>
          <a:p>
            <a:pPr algn="just">
              <a:lnSpc>
                <a:spcPct val="150000"/>
              </a:lnSpc>
              <a:buNone/>
            </a:pPr>
            <a:r>
              <a:rPr b="0" lang="en-PH" sz="2000" spc="-1" strike="noStrike">
                <a:latin typeface="Lato"/>
              </a:rPr>
              <a:t>seashore. The water had darkened quite suddenly. The sea was </a:t>
            </a:r>
            <a:endParaRPr b="0" lang="en-PH" sz="2000" spc="-1" strike="noStrike">
              <a:latin typeface="Arial"/>
            </a:endParaRPr>
          </a:p>
          <a:p>
            <a:pPr algn="just">
              <a:lnSpc>
                <a:spcPct val="150000"/>
              </a:lnSpc>
              <a:buNone/>
            </a:pPr>
            <a:r>
              <a:rPr b="0" lang="en-PH" sz="2000" spc="-1" strike="noStrike">
                <a:latin typeface="Lato"/>
              </a:rPr>
              <a:t>running away from the land. Ojisan suddenly remembered the </a:t>
            </a:r>
            <a:endParaRPr b="0" lang="en-PH" sz="2000" spc="-1" strike="noStrike">
              <a:latin typeface="Arial"/>
            </a:endParaRPr>
          </a:p>
          <a:p>
            <a:pPr algn="just">
              <a:lnSpc>
                <a:spcPct val="150000"/>
              </a:lnSpc>
              <a:buNone/>
            </a:pPr>
            <a:r>
              <a:rPr b="0" lang="en-PH" sz="2000" spc="-1" strike="noStrike">
                <a:latin typeface="Lato"/>
              </a:rPr>
              <a:t>things that were told to him in his childhood by his father. </a:t>
            </a:r>
            <a:endParaRPr b="0" lang="en-PH" sz="2000" spc="-1" strike="noStrike">
              <a:latin typeface="Arial"/>
            </a:endParaRPr>
          </a:p>
          <a:p>
            <a:pPr algn="just">
              <a:lnSpc>
                <a:spcPct val="150000"/>
              </a:lnSpc>
              <a:buNone/>
            </a:pPr>
            <a:r>
              <a:rPr b="0" lang="en-PH" sz="2000" spc="-1" strike="noStrike">
                <a:latin typeface="Lato"/>
              </a:rPr>
              <a:t>He understood what the sea was going to do and he must </a:t>
            </a:r>
            <a:endParaRPr b="0" lang="en-PH" sz="2000" spc="-1" strike="noStrike">
              <a:latin typeface="Arial"/>
            </a:endParaRPr>
          </a:p>
          <a:p>
            <a:pPr algn="just">
              <a:lnSpc>
                <a:spcPct val="150000"/>
              </a:lnSpc>
              <a:buNone/>
            </a:pPr>
            <a:r>
              <a:rPr b="0" lang="en-PH" sz="2000" spc="-1" strike="noStrike">
                <a:latin typeface="Lato"/>
              </a:rPr>
              <a:t>warn the villagers.</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There was no time to send a message down </a:t>
            </a:r>
            <a:endParaRPr b="0" lang="en-PH" sz="2000" spc="-1" strike="noStrike">
              <a:latin typeface="Arial"/>
            </a:endParaRPr>
          </a:p>
          <a:p>
            <a:pPr algn="just">
              <a:lnSpc>
                <a:spcPct val="150000"/>
              </a:lnSpc>
              <a:buNone/>
            </a:pPr>
            <a:r>
              <a:rPr b="0" lang="en-PH" sz="2000" spc="-1" strike="noStrike">
                <a:latin typeface="Lato"/>
              </a:rPr>
              <a:t>the long mountain road. Ojisan must act. He said </a:t>
            </a:r>
            <a:endParaRPr b="0" lang="en-PH" sz="2000" spc="-1" strike="noStrike">
              <a:latin typeface="Arial"/>
            </a:endParaRPr>
          </a:p>
          <a:p>
            <a:pPr algn="just">
              <a:lnSpc>
                <a:spcPct val="150000"/>
              </a:lnSpc>
              <a:buNone/>
            </a:pPr>
            <a:r>
              <a:rPr b="0" lang="en-PH" sz="2000" spc="-1" strike="noStrike">
                <a:latin typeface="Lato"/>
              </a:rPr>
              <a:t>to Ichiro, “Quick! Light me a torch!”</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 descr=""/>
          <p:cNvPicPr/>
          <p:nvPr/>
        </p:nvPicPr>
        <p:blipFill>
          <a:blip r:embed="rId1"/>
          <a:stretch/>
        </p:blipFill>
        <p:spPr>
          <a:xfrm>
            <a:off x="6984000" y="1476000"/>
            <a:ext cx="4318920" cy="4434480"/>
          </a:xfrm>
          <a:prstGeom prst="rect">
            <a:avLst/>
          </a:prstGeom>
          <a:ln w="0">
            <a:noFill/>
          </a:ln>
        </p:spPr>
      </p:pic>
      <p:sp>
        <p:nvSpPr>
          <p:cNvPr id="138" name=""/>
          <p:cNvSpPr/>
          <p:nvPr/>
        </p:nvSpPr>
        <p:spPr>
          <a:xfrm>
            <a:off x="1008000" y="684000"/>
            <a:ext cx="10258920" cy="5435640"/>
          </a:xfrm>
          <a:custGeom>
            <a:avLst/>
            <a:gdLst/>
            <a:ahLst/>
            <a:rect l="l" t="t" r="r" b="b"/>
            <a:pathLst>
              <a:path w="28502" h="14502">
                <a:moveTo>
                  <a:pt x="2416" y="0"/>
                </a:moveTo>
                <a:lnTo>
                  <a:pt x="2417" y="0"/>
                </a:lnTo>
                <a:cubicBezTo>
                  <a:pt x="1993" y="0"/>
                  <a:pt x="1576" y="112"/>
                  <a:pt x="1208" y="324"/>
                </a:cubicBezTo>
                <a:cubicBezTo>
                  <a:pt x="841" y="536"/>
                  <a:pt x="536" y="841"/>
                  <a:pt x="324" y="1208"/>
                </a:cubicBezTo>
                <a:cubicBezTo>
                  <a:pt x="112" y="1576"/>
                  <a:pt x="0" y="1993"/>
                  <a:pt x="0" y="2417"/>
                </a:cubicBezTo>
                <a:lnTo>
                  <a:pt x="0" y="12084"/>
                </a:lnTo>
                <a:lnTo>
                  <a:pt x="0" y="12084"/>
                </a:lnTo>
                <a:cubicBezTo>
                  <a:pt x="0" y="12508"/>
                  <a:pt x="112" y="12925"/>
                  <a:pt x="324" y="13293"/>
                </a:cubicBezTo>
                <a:cubicBezTo>
                  <a:pt x="536" y="13660"/>
                  <a:pt x="841" y="13965"/>
                  <a:pt x="1208" y="14177"/>
                </a:cubicBezTo>
                <a:cubicBezTo>
                  <a:pt x="1576" y="14389"/>
                  <a:pt x="1993" y="14501"/>
                  <a:pt x="2417" y="14501"/>
                </a:cubicBezTo>
                <a:lnTo>
                  <a:pt x="26084" y="14500"/>
                </a:lnTo>
                <a:lnTo>
                  <a:pt x="26084" y="14501"/>
                </a:lnTo>
                <a:cubicBezTo>
                  <a:pt x="26508" y="14501"/>
                  <a:pt x="26925" y="14389"/>
                  <a:pt x="27293" y="14177"/>
                </a:cubicBezTo>
                <a:cubicBezTo>
                  <a:pt x="27660" y="13965"/>
                  <a:pt x="27965" y="13660"/>
                  <a:pt x="28177" y="13293"/>
                </a:cubicBezTo>
                <a:cubicBezTo>
                  <a:pt x="28389" y="12925"/>
                  <a:pt x="28501" y="12508"/>
                  <a:pt x="28501" y="12084"/>
                </a:cubicBezTo>
                <a:lnTo>
                  <a:pt x="28501" y="2416"/>
                </a:lnTo>
                <a:lnTo>
                  <a:pt x="28501" y="2417"/>
                </a:lnTo>
                <a:lnTo>
                  <a:pt x="28501" y="2417"/>
                </a:lnTo>
                <a:cubicBezTo>
                  <a:pt x="28501" y="1993"/>
                  <a:pt x="28389" y="1576"/>
                  <a:pt x="28177" y="1208"/>
                </a:cubicBezTo>
                <a:cubicBezTo>
                  <a:pt x="27965" y="841"/>
                  <a:pt x="27660" y="536"/>
                  <a:pt x="27293" y="324"/>
                </a:cubicBezTo>
                <a:cubicBezTo>
                  <a:pt x="26925" y="112"/>
                  <a:pt x="26508" y="0"/>
                  <a:pt x="26084" y="0"/>
                </a:cubicBezTo>
                <a:lnTo>
                  <a:pt x="2416" y="0"/>
                </a:lnTo>
              </a:path>
            </a:pathLst>
          </a:custGeom>
          <a:solidFill>
            <a:srgbClr val="729fcf">
              <a:alpha val="6000"/>
            </a:srgbClr>
          </a:solidFill>
          <a:ln w="0">
            <a:solidFill>
              <a:srgbClr val="3465a4"/>
            </a:solidFill>
          </a:ln>
        </p:spPr>
        <p:style>
          <a:lnRef idx="0"/>
          <a:fillRef idx="0"/>
          <a:effectRef idx="0"/>
          <a:fontRef idx="minor"/>
        </p:style>
        <p:txBody>
          <a:bodyPr lIns="90000" rIns="90000" tIns="45000" bIns="45000" anchor="t">
            <a:noAutofit/>
          </a:bodyPr>
          <a:p>
            <a:pPr>
              <a:lnSpc>
                <a:spcPct val="150000"/>
              </a:lnSpc>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The old man hurried out to the fields where his rice stood, ready for the harvest. He thrust the torch among the dry stalks and the fire blazed up.</a:t>
            </a:r>
            <a:endParaRPr b="0" lang="en-PH" sz="2000" spc="-1" strike="noStrike">
              <a:latin typeface="Arial"/>
            </a:endParaRPr>
          </a:p>
          <a:p>
            <a:pPr>
              <a:lnSpc>
                <a:spcPct val="150000"/>
              </a:lnSpc>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Down below, the priests in the temple saw the blaze on</a:t>
            </a:r>
            <a:endParaRPr b="0" lang="en-PH" sz="2000" spc="-1" strike="noStrike">
              <a:latin typeface="Arial"/>
            </a:endParaRPr>
          </a:p>
          <a:p>
            <a:pPr>
              <a:lnSpc>
                <a:spcPct val="150000"/>
              </a:lnSpc>
              <a:buNone/>
            </a:pPr>
            <a:r>
              <a:rPr b="0" lang="en-PH" sz="2000" spc="-1" strike="noStrike">
                <a:solidFill>
                  <a:srgbClr val="000000"/>
                </a:solidFill>
                <a:latin typeface="Lato"/>
                <a:ea typeface="Calibri;Calibri"/>
              </a:rPr>
              <a:t>the mountain and set the big bell booming. The whole</a:t>
            </a:r>
            <a:endParaRPr b="0" lang="en-PH" sz="2000" spc="-1" strike="noStrike">
              <a:latin typeface="Arial"/>
            </a:endParaRPr>
          </a:p>
          <a:p>
            <a:pPr>
              <a:lnSpc>
                <a:spcPct val="150000"/>
              </a:lnSpc>
              <a:buNone/>
            </a:pPr>
            <a:r>
              <a:rPr b="0" lang="en-PH" sz="2000" spc="-1" strike="noStrike">
                <a:solidFill>
                  <a:srgbClr val="000000"/>
                </a:solidFill>
                <a:latin typeface="Lato"/>
                <a:ea typeface="Calibri;Calibri"/>
              </a:rPr>
              <a:t>village, then, were running to the mountains to put</a:t>
            </a:r>
            <a:endParaRPr b="0" lang="en-PH" sz="2000" spc="-1" strike="noStrike">
              <a:latin typeface="Arial"/>
            </a:endParaRPr>
          </a:p>
          <a:p>
            <a:pPr>
              <a:lnSpc>
                <a:spcPct val="150000"/>
              </a:lnSpc>
              <a:buNone/>
            </a:pPr>
            <a:r>
              <a:rPr b="0" lang="en-PH" sz="2000" spc="-1" strike="noStrike">
                <a:solidFill>
                  <a:srgbClr val="000000"/>
                </a:solidFill>
                <a:latin typeface="Lato"/>
                <a:ea typeface="Calibri;Calibri"/>
              </a:rPr>
              <a:t>the fire out and save the rice fields.</a:t>
            </a:r>
            <a:endParaRPr b="0" lang="en-PH" sz="2000" spc="-1" strike="noStrike">
              <a:latin typeface="Arial"/>
            </a:endParaRPr>
          </a:p>
          <a:p>
            <a:pPr>
              <a:lnSpc>
                <a:spcPct val="150000"/>
              </a:lnSpc>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But it was too late to save the flaming rice fields </a:t>
            </a:r>
            <a:endParaRPr b="0" lang="en-PH" sz="2000" spc="-1" strike="noStrike">
              <a:latin typeface="Arial"/>
            </a:endParaRPr>
          </a:p>
          <a:p>
            <a:pPr>
              <a:lnSpc>
                <a:spcPct val="150000"/>
              </a:lnSpc>
              <a:buNone/>
            </a:pPr>
            <a:r>
              <a:rPr b="0" lang="en-PH" sz="2000" spc="-1" strike="noStrike">
                <a:solidFill>
                  <a:srgbClr val="000000"/>
                </a:solidFill>
                <a:latin typeface="Lato"/>
                <a:ea typeface="Calibri;Calibri"/>
              </a:rPr>
              <a:t>of Ojisan. The village people were all angry. They </a:t>
            </a:r>
            <a:endParaRPr b="0" lang="en-PH" sz="2000" spc="-1" strike="noStrike">
              <a:latin typeface="Arial"/>
            </a:endParaRPr>
          </a:p>
          <a:p>
            <a:pPr>
              <a:lnSpc>
                <a:spcPct val="150000"/>
              </a:lnSpc>
              <a:buNone/>
            </a:pPr>
            <a:r>
              <a:rPr b="0" lang="en-PH" sz="2000" spc="-1" strike="noStrike">
                <a:solidFill>
                  <a:srgbClr val="000000"/>
                </a:solidFill>
                <a:latin typeface="Lato"/>
                <a:ea typeface="Calibri;Calibri"/>
              </a:rPr>
              <a:t>shouted at Ojisan,“Why did you destroy the rice fields?”</a:t>
            </a:r>
            <a:endParaRPr b="0" lang="en-PH" sz="2000" spc="-1" strike="noStrike">
              <a:latin typeface="Arial"/>
            </a:endParaRPr>
          </a:p>
          <a:p>
            <a:pPr>
              <a:lnSpc>
                <a:spcPct val="150000"/>
              </a:lnSpc>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Ojisan didn’t say a word. He simply raised his </a:t>
            </a:r>
            <a:endParaRPr b="0" lang="en-PH" sz="2000" spc="-1" strike="noStrike">
              <a:latin typeface="Arial"/>
            </a:endParaRPr>
          </a:p>
          <a:p>
            <a:pPr>
              <a:lnSpc>
                <a:spcPct val="150000"/>
              </a:lnSpc>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hands and pointed to the sea. “Look!” he said.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 name="" descr=""/>
          <p:cNvPicPr/>
          <p:nvPr/>
        </p:nvPicPr>
        <p:blipFill>
          <a:blip r:embed="rId1"/>
          <a:stretch/>
        </p:blipFill>
        <p:spPr>
          <a:xfrm>
            <a:off x="6120000" y="1980000"/>
            <a:ext cx="5038920" cy="3994920"/>
          </a:xfrm>
          <a:prstGeom prst="rect">
            <a:avLst/>
          </a:prstGeom>
          <a:ln w="0">
            <a:noFill/>
          </a:ln>
        </p:spPr>
      </p:pic>
      <p:sp>
        <p:nvSpPr>
          <p:cNvPr id="140" name=""/>
          <p:cNvSpPr/>
          <p:nvPr/>
        </p:nvSpPr>
        <p:spPr>
          <a:xfrm>
            <a:off x="972000" y="828000"/>
            <a:ext cx="10258920" cy="5218920"/>
          </a:xfrm>
          <a:custGeom>
            <a:avLst/>
            <a:gdLst/>
            <a:ahLst/>
            <a:rect l="l" t="t" r="r" b="b"/>
            <a:pathLst>
              <a:path w="28502" h="14502">
                <a:moveTo>
                  <a:pt x="2416" y="0"/>
                </a:moveTo>
                <a:lnTo>
                  <a:pt x="2417" y="0"/>
                </a:lnTo>
                <a:cubicBezTo>
                  <a:pt x="1993" y="0"/>
                  <a:pt x="1576" y="112"/>
                  <a:pt x="1208" y="324"/>
                </a:cubicBezTo>
                <a:cubicBezTo>
                  <a:pt x="841" y="536"/>
                  <a:pt x="536" y="841"/>
                  <a:pt x="324" y="1208"/>
                </a:cubicBezTo>
                <a:cubicBezTo>
                  <a:pt x="112" y="1576"/>
                  <a:pt x="0" y="1993"/>
                  <a:pt x="0" y="2417"/>
                </a:cubicBezTo>
                <a:lnTo>
                  <a:pt x="0" y="12084"/>
                </a:lnTo>
                <a:lnTo>
                  <a:pt x="0" y="12084"/>
                </a:lnTo>
                <a:cubicBezTo>
                  <a:pt x="0" y="12508"/>
                  <a:pt x="112" y="12925"/>
                  <a:pt x="324" y="13293"/>
                </a:cubicBezTo>
                <a:cubicBezTo>
                  <a:pt x="536" y="13660"/>
                  <a:pt x="841" y="13965"/>
                  <a:pt x="1208" y="14177"/>
                </a:cubicBezTo>
                <a:cubicBezTo>
                  <a:pt x="1576" y="14389"/>
                  <a:pt x="1993" y="14501"/>
                  <a:pt x="2417" y="14501"/>
                </a:cubicBezTo>
                <a:lnTo>
                  <a:pt x="26084" y="14500"/>
                </a:lnTo>
                <a:lnTo>
                  <a:pt x="26084" y="14501"/>
                </a:lnTo>
                <a:cubicBezTo>
                  <a:pt x="26508" y="14501"/>
                  <a:pt x="26925" y="14389"/>
                  <a:pt x="27293" y="14177"/>
                </a:cubicBezTo>
                <a:cubicBezTo>
                  <a:pt x="27660" y="13965"/>
                  <a:pt x="27965" y="13660"/>
                  <a:pt x="28177" y="13293"/>
                </a:cubicBezTo>
                <a:cubicBezTo>
                  <a:pt x="28389" y="12925"/>
                  <a:pt x="28501" y="12508"/>
                  <a:pt x="28501" y="12084"/>
                </a:cubicBezTo>
                <a:lnTo>
                  <a:pt x="28501" y="2416"/>
                </a:lnTo>
                <a:lnTo>
                  <a:pt x="28501" y="2417"/>
                </a:lnTo>
                <a:lnTo>
                  <a:pt x="28501" y="2417"/>
                </a:lnTo>
                <a:cubicBezTo>
                  <a:pt x="28501" y="1993"/>
                  <a:pt x="28389" y="1576"/>
                  <a:pt x="28177" y="1208"/>
                </a:cubicBezTo>
                <a:cubicBezTo>
                  <a:pt x="27965" y="841"/>
                  <a:pt x="27660" y="536"/>
                  <a:pt x="27293" y="324"/>
                </a:cubicBezTo>
                <a:cubicBezTo>
                  <a:pt x="26925" y="112"/>
                  <a:pt x="26508" y="0"/>
                  <a:pt x="26084" y="0"/>
                </a:cubicBezTo>
                <a:lnTo>
                  <a:pt x="2416" y="0"/>
                </a:lnTo>
              </a:path>
            </a:pathLst>
          </a:custGeom>
          <a:solidFill>
            <a:srgbClr val="729fcf">
              <a:alpha val="6000"/>
            </a:srgbClr>
          </a:solidFill>
          <a:ln w="0">
            <a:solidFill>
              <a:srgbClr val="3465a4"/>
            </a:solidFill>
          </a:ln>
        </p:spPr>
        <p:style>
          <a:lnRef idx="0"/>
          <a:fillRef idx="0"/>
          <a:effectRef idx="0"/>
          <a:fontRef idx="minor"/>
        </p:style>
        <p:txBody>
          <a:bodyPr lIns="90000" rIns="90000" tIns="45000" bIns="45000" anchor="t">
            <a:noAutofit/>
          </a:bodyPr>
          <a:p>
            <a:pPr algn="just">
              <a:lnSpc>
                <a:spcPct val="150000"/>
              </a:lnSpc>
              <a:spcBef>
                <a:spcPts val="283"/>
              </a:spcBef>
              <a:spcAft>
                <a:spcPts val="283"/>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Everybody looked at the sea and saw darkness covering the coastline. The coastline cannot</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be seen anymore! Only a long, dim and dark line was visible. The line grew wider and darker. It moved toward them. That long darkness  was the returning sea, </a:t>
            </a:r>
            <a:r>
              <a:rPr b="0" lang="en-PH" sz="1800" spc="-1" strike="noStrike">
                <a:solidFill>
                  <a:srgbClr val="000000"/>
                </a:solidFill>
                <a:highlight>
                  <a:srgbClr val="ffffff"/>
                </a:highlight>
                <a:latin typeface="Lato"/>
                <a:ea typeface="Calibri;Calibri"/>
              </a:rPr>
              <a:t>towerin</a:t>
            </a:r>
            <a:r>
              <a:rPr b="0" lang="en-PH" sz="1800" spc="-1" strike="noStrike">
                <a:solidFill>
                  <a:srgbClr val="000000"/>
                </a:solidFill>
                <a:latin typeface="Lato"/>
                <a:ea typeface="Calibri;Calibri"/>
              </a:rPr>
              <a:t>g like a cliff  and coming toward them very fast!</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a:t>
            </a:r>
            <a:r>
              <a:rPr b="0" lang="en-PH" sz="1800" spc="-1" strike="noStrike">
                <a:solidFill>
                  <a:srgbClr val="000000"/>
                </a:solidFill>
                <a:latin typeface="Lato"/>
                <a:ea typeface="Calibri;Calibri"/>
              </a:rPr>
              <a:t>Tsunami! Tsunami! Tsunami!” shouted  the </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Calibri;Calibri"/>
              </a:rPr>
              <a:t>people. They saw how the giant wave struck  the </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Calibri;Calibri"/>
              </a:rPr>
              <a:t>shore. When they looked again, they saw a wide, </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Calibri;Calibri"/>
              </a:rPr>
              <a:t>white sea raging over the place where their homes </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Calibri;Calibri"/>
              </a:rPr>
              <a:t>had been. It drew back roaring and tearing out the </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Calibri;Calibri"/>
              </a:rPr>
              <a:t>land as it went.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 descr=""/>
          <p:cNvPicPr/>
          <p:nvPr/>
        </p:nvPicPr>
        <p:blipFill>
          <a:blip r:embed="rId1"/>
          <a:stretch/>
        </p:blipFill>
        <p:spPr>
          <a:xfrm>
            <a:off x="6656760" y="1260000"/>
            <a:ext cx="4178160" cy="4571640"/>
          </a:xfrm>
          <a:prstGeom prst="rect">
            <a:avLst/>
          </a:prstGeom>
          <a:ln w="0">
            <a:noFill/>
          </a:ln>
        </p:spPr>
      </p:pic>
      <p:sp>
        <p:nvSpPr>
          <p:cNvPr id="142" name=""/>
          <p:cNvSpPr/>
          <p:nvPr/>
        </p:nvSpPr>
        <p:spPr>
          <a:xfrm>
            <a:off x="792000" y="828000"/>
            <a:ext cx="10258920" cy="5218920"/>
          </a:xfrm>
          <a:custGeom>
            <a:avLst/>
            <a:gdLst/>
            <a:ahLst/>
            <a:rect l="l" t="t" r="r" b="b"/>
            <a:pathLst>
              <a:path w="28502" h="14502">
                <a:moveTo>
                  <a:pt x="2416" y="0"/>
                </a:moveTo>
                <a:lnTo>
                  <a:pt x="2417" y="0"/>
                </a:lnTo>
                <a:cubicBezTo>
                  <a:pt x="1993" y="0"/>
                  <a:pt x="1576" y="112"/>
                  <a:pt x="1208" y="324"/>
                </a:cubicBezTo>
                <a:cubicBezTo>
                  <a:pt x="841" y="536"/>
                  <a:pt x="536" y="841"/>
                  <a:pt x="324" y="1208"/>
                </a:cubicBezTo>
                <a:cubicBezTo>
                  <a:pt x="112" y="1576"/>
                  <a:pt x="0" y="1993"/>
                  <a:pt x="0" y="2417"/>
                </a:cubicBezTo>
                <a:lnTo>
                  <a:pt x="0" y="12084"/>
                </a:lnTo>
                <a:lnTo>
                  <a:pt x="0" y="12084"/>
                </a:lnTo>
                <a:cubicBezTo>
                  <a:pt x="0" y="12508"/>
                  <a:pt x="112" y="12925"/>
                  <a:pt x="324" y="13293"/>
                </a:cubicBezTo>
                <a:cubicBezTo>
                  <a:pt x="536" y="13660"/>
                  <a:pt x="841" y="13965"/>
                  <a:pt x="1208" y="14177"/>
                </a:cubicBezTo>
                <a:cubicBezTo>
                  <a:pt x="1576" y="14389"/>
                  <a:pt x="1993" y="14501"/>
                  <a:pt x="2417" y="14501"/>
                </a:cubicBezTo>
                <a:lnTo>
                  <a:pt x="26084" y="14500"/>
                </a:lnTo>
                <a:lnTo>
                  <a:pt x="26084" y="14501"/>
                </a:lnTo>
                <a:cubicBezTo>
                  <a:pt x="26508" y="14501"/>
                  <a:pt x="26925" y="14389"/>
                  <a:pt x="27293" y="14177"/>
                </a:cubicBezTo>
                <a:cubicBezTo>
                  <a:pt x="27660" y="13965"/>
                  <a:pt x="27965" y="13660"/>
                  <a:pt x="28177" y="13293"/>
                </a:cubicBezTo>
                <a:cubicBezTo>
                  <a:pt x="28389" y="12925"/>
                  <a:pt x="28501" y="12508"/>
                  <a:pt x="28501" y="12084"/>
                </a:cubicBezTo>
                <a:lnTo>
                  <a:pt x="28501" y="2416"/>
                </a:lnTo>
                <a:lnTo>
                  <a:pt x="28501" y="2417"/>
                </a:lnTo>
                <a:lnTo>
                  <a:pt x="28501" y="2417"/>
                </a:lnTo>
                <a:cubicBezTo>
                  <a:pt x="28501" y="1993"/>
                  <a:pt x="28389" y="1576"/>
                  <a:pt x="28177" y="1208"/>
                </a:cubicBezTo>
                <a:cubicBezTo>
                  <a:pt x="27965" y="841"/>
                  <a:pt x="27660" y="536"/>
                  <a:pt x="27293" y="324"/>
                </a:cubicBezTo>
                <a:cubicBezTo>
                  <a:pt x="26925" y="112"/>
                  <a:pt x="26508" y="0"/>
                  <a:pt x="26084" y="0"/>
                </a:cubicBezTo>
                <a:lnTo>
                  <a:pt x="2416" y="0"/>
                </a:lnTo>
              </a:path>
            </a:pathLst>
          </a:custGeom>
          <a:solidFill>
            <a:srgbClr val="729fcf">
              <a:alpha val="6000"/>
            </a:srgbClr>
          </a:solidFill>
          <a:ln w="0">
            <a:solidFill>
              <a:srgbClr val="3465a4"/>
            </a:solidFill>
          </a:ln>
        </p:spPr>
        <p:style>
          <a:lnRef idx="0"/>
          <a:fillRef idx="0"/>
          <a:effectRef idx="0"/>
          <a:fontRef idx="minor"/>
        </p:style>
        <p:txBody>
          <a:bodyPr lIns="90000" rIns="90000" tIns="45000" bIns="45000" anchor="t">
            <a:noAutofit/>
          </a:bodyPr>
          <a:p>
            <a:pPr algn="just">
              <a:lnSpc>
                <a:spcPct val="200000"/>
              </a:lnSpc>
              <a:spcBef>
                <a:spcPts val="283"/>
              </a:spcBef>
              <a:spcAft>
                <a:spcPts val="283"/>
              </a:spcAft>
              <a:buNone/>
            </a:pPr>
            <a:endParaRPr b="0" lang="en-PH" sz="1800" spc="-1" strike="noStrike">
              <a:latin typeface="Arial"/>
            </a:endParaRPr>
          </a:p>
          <a:p>
            <a:pPr algn="just">
              <a:lnSpc>
                <a:spcPct val="200000"/>
              </a:lnSpc>
              <a:spcBef>
                <a:spcPts val="283"/>
              </a:spcBef>
              <a:spcAft>
                <a:spcPts val="283"/>
              </a:spcAft>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Around the house of Ojisan, no word was spoken. </a:t>
            </a:r>
            <a:endParaRPr b="0" lang="en-PH" sz="2000" spc="-1" strike="noStrike">
              <a:latin typeface="Arial"/>
            </a:endParaRPr>
          </a:p>
          <a:p>
            <a:pPr algn="just">
              <a:lnSpc>
                <a:spcPct val="200000"/>
              </a:lnSpc>
              <a:spcBef>
                <a:spcPts val="283"/>
              </a:spcBef>
              <a:spcAft>
                <a:spcPts val="283"/>
              </a:spcAft>
              <a:buNone/>
            </a:pPr>
            <a:r>
              <a:rPr b="0" lang="en-PH" sz="2000" spc="-1" strike="noStrike">
                <a:solidFill>
                  <a:srgbClr val="000000"/>
                </a:solidFill>
                <a:latin typeface="Lato"/>
                <a:ea typeface="Calibri;Calibri"/>
              </a:rPr>
              <a:t>The people were all shocked to see their houses all </a:t>
            </a:r>
            <a:endParaRPr b="0" lang="en-PH" sz="2000" spc="-1" strike="noStrike">
              <a:latin typeface="Arial"/>
            </a:endParaRPr>
          </a:p>
          <a:p>
            <a:pPr algn="just">
              <a:lnSpc>
                <a:spcPct val="200000"/>
              </a:lnSpc>
              <a:spcBef>
                <a:spcPts val="283"/>
              </a:spcBef>
              <a:spcAft>
                <a:spcPts val="283"/>
              </a:spcAft>
              <a:buNone/>
            </a:pPr>
            <a:r>
              <a:rPr b="0" lang="en-PH" sz="2000" spc="-1" strike="noStrike">
                <a:solidFill>
                  <a:srgbClr val="000000"/>
                </a:solidFill>
                <a:latin typeface="Lato"/>
                <a:ea typeface="Calibri;Calibri"/>
              </a:rPr>
              <a:t>washed away by the giant waves! </a:t>
            </a:r>
            <a:endParaRPr b="0" lang="en-PH" sz="2000" spc="-1" strike="noStrike">
              <a:latin typeface="Arial"/>
            </a:endParaRPr>
          </a:p>
          <a:p>
            <a:pPr>
              <a:lnSpc>
                <a:spcPct val="200000"/>
              </a:lnSpc>
              <a:spcBef>
                <a:spcPts val="283"/>
              </a:spcBef>
              <a:spcAft>
                <a:spcPts val="283"/>
              </a:spcAft>
              <a:buNone/>
            </a:pPr>
            <a:r>
              <a:rPr b="0" lang="en-PH" sz="2000" spc="-1" strike="noStrike">
                <a:solidFill>
                  <a:srgbClr val="000000"/>
                </a:solidFill>
                <a:latin typeface="Lato"/>
                <a:ea typeface="PingFang SC"/>
              </a:rPr>
              <a:t>	</a:t>
            </a:r>
            <a:r>
              <a:rPr b="0" lang="en-PH" sz="2000" spc="-1" strike="noStrike">
                <a:solidFill>
                  <a:srgbClr val="000000"/>
                </a:solidFill>
                <a:latin typeface="Lato"/>
                <a:ea typeface="PingFang SC"/>
              </a:rPr>
              <a:t>Then the voice of Ojisan was heard again, gently </a:t>
            </a:r>
            <a:endParaRPr b="0" lang="en-PH" sz="2000" spc="-1" strike="noStrike">
              <a:latin typeface="Arial"/>
            </a:endParaRPr>
          </a:p>
          <a:p>
            <a:pPr>
              <a:lnSpc>
                <a:spcPct val="200000"/>
              </a:lnSpc>
              <a:spcBef>
                <a:spcPts val="283"/>
              </a:spcBef>
              <a:spcAft>
                <a:spcPts val="283"/>
              </a:spcAft>
              <a:buNone/>
            </a:pPr>
            <a:r>
              <a:rPr b="0" lang="en-PH" sz="2000" spc="-1" strike="noStrike">
                <a:solidFill>
                  <a:srgbClr val="000000"/>
                </a:solidFill>
                <a:latin typeface="Lato"/>
                <a:ea typeface="PingFang SC"/>
              </a:rPr>
              <a:t>saying, “That was why I set the rice field on fire. So </a:t>
            </a:r>
            <a:endParaRPr b="0" lang="en-PH" sz="2000" spc="-1" strike="noStrike">
              <a:latin typeface="Arial"/>
            </a:endParaRPr>
          </a:p>
          <a:p>
            <a:pPr>
              <a:lnSpc>
                <a:spcPct val="200000"/>
              </a:lnSpc>
              <a:spcBef>
                <a:spcPts val="283"/>
              </a:spcBef>
              <a:spcAft>
                <a:spcPts val="283"/>
              </a:spcAft>
              <a:buNone/>
            </a:pPr>
            <a:r>
              <a:rPr b="0" lang="en-PH" sz="2000" spc="-1" strike="noStrike">
                <a:solidFill>
                  <a:srgbClr val="000000"/>
                </a:solidFill>
                <a:latin typeface="Lato"/>
                <a:ea typeface="PingFang SC"/>
              </a:rPr>
              <a:t>that you will all climb the mountains and be saved!”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1042920" y="958320"/>
            <a:ext cx="10476000" cy="51444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567"/>
              </a:spcBef>
              <a:spcAft>
                <a:spcPts val="1168"/>
              </a:spcAft>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Look around the classroom. How many chairs are there in your room? You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have studied that chairs are called nouns in the English grammar. How many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big chairs are there for the teacher? If there is only one, it is termed as </a:t>
            </a:r>
            <a:r>
              <a:rPr b="1" lang="en-PH" sz="2000" spc="-1" strike="noStrike">
                <a:solidFill>
                  <a:srgbClr val="000000"/>
                </a:solidFill>
                <a:latin typeface="Lato"/>
                <a:ea typeface="Calibri;Calibri"/>
              </a:rPr>
              <a:t>singular </a:t>
            </a:r>
            <a:r>
              <a:rPr b="0" lang="en-PH" sz="2000" spc="-1" strike="noStrike">
                <a:solidFill>
                  <a:srgbClr val="000000"/>
                </a:solidFill>
                <a:latin typeface="Lato"/>
                <a:ea typeface="Calibri;Calibri"/>
              </a:rPr>
              <a:t>in number. If there are two or more, the term is </a:t>
            </a:r>
            <a:r>
              <a:rPr b="1" lang="en-PH" sz="2000" spc="-1" strike="noStrike">
                <a:solidFill>
                  <a:srgbClr val="000000"/>
                </a:solidFill>
                <a:latin typeface="Lato"/>
                <a:ea typeface="Calibri;Calibri"/>
              </a:rPr>
              <a:t>plural </a:t>
            </a:r>
            <a:r>
              <a:rPr b="0" lang="en-PH" sz="2000" spc="-1" strike="noStrike">
                <a:solidFill>
                  <a:srgbClr val="000000"/>
                </a:solidFill>
                <a:latin typeface="Lato"/>
                <a:ea typeface="Calibri;Calibri"/>
              </a:rPr>
              <a:t>in number. </a:t>
            </a:r>
            <a:endParaRPr b="0" lang="en-PH" sz="2000" spc="-1" strike="noStrike">
              <a:latin typeface="Arial"/>
            </a:endParaRPr>
          </a:p>
          <a:p>
            <a:pPr algn="just">
              <a:lnSpc>
                <a:spcPct val="150000"/>
              </a:lnSpc>
              <a:spcBef>
                <a:spcPts val="567"/>
              </a:spcBef>
              <a:spcAft>
                <a:spcPts val="567"/>
              </a:spcAft>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To change singular nouns to plural nouns, do the following:</a:t>
            </a:r>
            <a:endParaRPr b="0" lang="en-PH" sz="2000" spc="-1" strike="noStrike">
              <a:latin typeface="Arial"/>
            </a:endParaRPr>
          </a:p>
          <a:p>
            <a:pPr algn="just">
              <a:lnSpc>
                <a:spcPct val="150000"/>
              </a:lnSpc>
              <a:spcBef>
                <a:spcPts val="567"/>
              </a:spcBef>
              <a:spcAft>
                <a:spcPts val="567"/>
              </a:spcAft>
              <a:buNone/>
            </a:pPr>
            <a:r>
              <a:rPr b="0" lang="en-PH" sz="2000" spc="-1" strike="noStrike">
                <a:solidFill>
                  <a:srgbClr val="000000"/>
                </a:solidFill>
                <a:latin typeface="Lato"/>
                <a:ea typeface="Calibri;Calibri"/>
              </a:rPr>
              <a:t>1.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Add -</a:t>
            </a:r>
            <a:r>
              <a:rPr b="1" lang="en-PH" sz="2000" spc="-1" strike="noStrike">
                <a:solidFill>
                  <a:srgbClr val="000000"/>
                </a:solidFill>
                <a:latin typeface="Lato"/>
                <a:ea typeface="Calibri;Calibri"/>
              </a:rPr>
              <a:t>s </a:t>
            </a:r>
            <a:r>
              <a:rPr b="0" lang="en-PH" sz="2000" spc="-1" strike="noStrike">
                <a:solidFill>
                  <a:srgbClr val="000000"/>
                </a:solidFill>
                <a:latin typeface="Lato"/>
                <a:ea typeface="Calibri;Calibri"/>
              </a:rPr>
              <a:t>to most nouns. </a:t>
            </a:r>
            <a:endParaRPr b="0" lang="en-PH" sz="2000" spc="-1" strike="noStrike">
              <a:latin typeface="Arial"/>
            </a:endParaRPr>
          </a:p>
          <a:p>
            <a:pPr algn="just">
              <a:lnSpc>
                <a:spcPct val="150000"/>
              </a:lnSpc>
              <a:spcBef>
                <a:spcPts val="567"/>
              </a:spcBef>
              <a:spcAft>
                <a:spcPts val="567"/>
              </a:spcAft>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Examples: bag - bags; paper – papers; pen – pens; book – books; eraser – erasers</a:t>
            </a:r>
            <a:endParaRPr b="0" lang="en-PH" sz="2000" spc="-1" strike="noStrike">
              <a:latin typeface="Arial"/>
            </a:endParaRPr>
          </a:p>
          <a:p>
            <a:pPr algn="just">
              <a:lnSpc>
                <a:spcPct val="150000"/>
              </a:lnSpc>
              <a:spcBef>
                <a:spcPts val="567"/>
              </a:spcBef>
              <a:spcAft>
                <a:spcPts val="567"/>
              </a:spcAft>
              <a:buNone/>
            </a:pPr>
            <a:r>
              <a:rPr b="0" lang="en-PH" sz="2000" spc="-1" strike="noStrike">
                <a:solidFill>
                  <a:srgbClr val="000000"/>
                </a:solidFill>
                <a:latin typeface="Lato"/>
                <a:ea typeface="Calibri;Calibri"/>
              </a:rPr>
              <a:t>2.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Add -</a:t>
            </a:r>
            <a:r>
              <a:rPr b="1" lang="en-PH" sz="2000" spc="-1" strike="noStrike">
                <a:solidFill>
                  <a:srgbClr val="000000"/>
                </a:solidFill>
                <a:latin typeface="Lato"/>
                <a:ea typeface="Calibri;Calibri"/>
              </a:rPr>
              <a:t>es </a:t>
            </a:r>
            <a:r>
              <a:rPr b="0" lang="en-PH" sz="2000" spc="-1" strike="noStrike">
                <a:solidFill>
                  <a:srgbClr val="000000"/>
                </a:solidFill>
                <a:latin typeface="Lato"/>
                <a:ea typeface="Calibri;Calibri"/>
              </a:rPr>
              <a:t>to common nouns ending in </a:t>
            </a:r>
            <a:r>
              <a:rPr b="1" lang="en-PH" sz="2000" spc="-1" strike="noStrike">
                <a:solidFill>
                  <a:srgbClr val="000000"/>
                </a:solidFill>
                <a:latin typeface="Lato"/>
                <a:ea typeface="Calibri;Calibri"/>
              </a:rPr>
              <a:t>ch, sh, s, ss, x, </a:t>
            </a:r>
            <a:r>
              <a:rPr b="0" lang="en-PH" sz="2000" spc="-1" strike="noStrike">
                <a:solidFill>
                  <a:srgbClr val="000000"/>
                </a:solidFill>
                <a:latin typeface="Lato"/>
                <a:ea typeface="Calibri;Calibri"/>
              </a:rPr>
              <a:t>or </a:t>
            </a:r>
            <a:r>
              <a:rPr b="1" lang="en-PH" sz="2000" spc="-1" strike="noStrike">
                <a:solidFill>
                  <a:srgbClr val="000000"/>
                </a:solidFill>
                <a:latin typeface="Lato"/>
                <a:ea typeface="Calibri;Calibri"/>
              </a:rPr>
              <a:t>zz</a:t>
            </a:r>
            <a:r>
              <a:rPr b="0" lang="en-PH" sz="2000" spc="-1" strike="noStrike">
                <a:solidFill>
                  <a:srgbClr val="000000"/>
                </a:solidFill>
                <a:latin typeface="Lato"/>
                <a:ea typeface="Calibri;Calibri"/>
              </a:rPr>
              <a:t>. </a:t>
            </a:r>
            <a:endParaRPr b="0" lang="en-PH" sz="2000" spc="-1" strike="noStrike">
              <a:latin typeface="Arial"/>
            </a:endParaRPr>
          </a:p>
          <a:p>
            <a:pPr algn="just">
              <a:lnSpc>
                <a:spcPct val="150000"/>
              </a:lnSpc>
              <a:spcBef>
                <a:spcPts val="567"/>
              </a:spcBef>
              <a:spcAft>
                <a:spcPts val="567"/>
              </a:spcAft>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Examples: church – churches; flash – flashes; class – classes; fox – foxes; buzz – buzzes</a:t>
            </a:r>
            <a:endParaRPr b="0" lang="en-PH" sz="2000" spc="-1" strike="noStrike">
              <a:latin typeface="Arial"/>
            </a:endParaRPr>
          </a:p>
        </p:txBody>
      </p:sp>
      <p:pic>
        <p:nvPicPr>
          <p:cNvPr id="144" name="" descr=""/>
          <p:cNvPicPr/>
          <p:nvPr/>
        </p:nvPicPr>
        <p:blipFill>
          <a:blip r:embed="rId1"/>
          <a:stretch/>
        </p:blipFill>
        <p:spPr>
          <a:xfrm>
            <a:off x="0" y="0"/>
            <a:ext cx="2698920" cy="22874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2930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2023-08-12T09:39:44Z</dcterms:modified>
  <cp:revision>186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