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400" cy="68392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280" cy="2780280"/>
          </a:xfrm>
          <a:prstGeom prst="rect">
            <a:avLst/>
          </a:prstGeom>
          <a:ln w="0">
            <a:noFill/>
          </a:ln>
        </p:spPr>
      </p:pic>
      <p:sp>
        <p:nvSpPr>
          <p:cNvPr id="2" name="Rectangle 5"/>
          <p:cNvSpPr/>
          <p:nvPr/>
        </p:nvSpPr>
        <p:spPr>
          <a:xfrm>
            <a:off x="3487320" y="1475280"/>
            <a:ext cx="8685720" cy="38437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720" cy="3654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400" cy="616320"/>
          </a:xfrm>
          <a:prstGeom prst="rect">
            <a:avLst/>
          </a:prstGeom>
          <a:ln w="0">
            <a:noFill/>
          </a:ln>
        </p:spPr>
      </p:pic>
      <p:sp>
        <p:nvSpPr>
          <p:cNvPr id="43" name="Rectangle 7"/>
          <p:cNvSpPr/>
          <p:nvPr/>
        </p:nvSpPr>
        <p:spPr>
          <a:xfrm>
            <a:off x="10868760" y="0"/>
            <a:ext cx="951840" cy="9518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920" cy="1015920"/>
          </a:xfrm>
          <a:prstGeom prst="rect">
            <a:avLst/>
          </a:prstGeom>
          <a:ln w="0">
            <a:noFill/>
          </a:ln>
        </p:spPr>
      </p:pic>
      <p:sp>
        <p:nvSpPr>
          <p:cNvPr id="45"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720" cy="3366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16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Language Functions of Communication Exchange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48000" y="1477800"/>
            <a:ext cx="10979280" cy="44614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functional meaning of a sentence is the communicative function of a sentence. This can be identified in asking for information, giving opinions, agreeing, disagreeing, and the like. Words that we use in conversation lead us to either good or bad interpretations. The gestures and verbal acts, including vocals, are expressions of communicative functions. Communicative functions are the combinations of verbal acts and gestures intended to convey meaning.</a:t>
            </a:r>
            <a:endParaRPr b="0" lang="en-PH" sz="1800" spc="-1" strike="noStrike">
              <a:latin typeface="Arial"/>
            </a:endParaRPr>
          </a:p>
          <a:p>
            <a:pPr algn="just">
              <a:lnSpc>
                <a:spcPct val="200000"/>
              </a:lnSpc>
              <a:buNone/>
            </a:pPr>
            <a:endParaRPr b="0" lang="en-PH" sz="1800" spc="-1" strike="noStrike">
              <a:latin typeface="Arial"/>
            </a:endParaRPr>
          </a:p>
        </p:txBody>
      </p:sp>
      <p:sp>
        <p:nvSpPr>
          <p:cNvPr id="126" name="TextBox 3"/>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585800"/>
            <a:ext cx="10979280" cy="44614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Communicative Functions:</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Asking a question </a:t>
            </a:r>
            <a:r>
              <a:rPr b="0" lang="en-PH" sz="1800" spc="-1" strike="noStrike">
                <a:solidFill>
                  <a:srgbClr val="000000"/>
                </a:solidFill>
                <a:latin typeface="Lato"/>
                <a:ea typeface="DejaVu Sans"/>
              </a:rPr>
              <a:t>– the most common in a conversation; People tend to ask questions</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all the time to get the information that they want .</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Giving instructions</a:t>
            </a:r>
            <a:r>
              <a:rPr b="0" lang="en-PH" sz="1800" spc="-1" strike="noStrike">
                <a:solidFill>
                  <a:srgbClr val="000000"/>
                </a:solidFill>
                <a:latin typeface="Lato"/>
                <a:ea typeface="DejaVu Sans"/>
              </a:rPr>
              <a:t> – used to direct a person using instructions to do what needs to be done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properly</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Giving a suggestion</a:t>
            </a:r>
            <a:r>
              <a:rPr b="0" lang="en-PH" sz="1800" spc="-1" strike="noStrike">
                <a:solidFill>
                  <a:srgbClr val="000000"/>
                </a:solidFill>
                <a:latin typeface="Lato"/>
                <a:ea typeface="DejaVu Sans"/>
              </a:rPr>
              <a:t> – used to suggest</a:t>
            </a:r>
            <a:endParaRPr b="0" lang="en-PH" sz="1800" spc="-1" strike="noStrike">
              <a:latin typeface="Arial"/>
            </a:endParaRPr>
          </a:p>
          <a:p>
            <a:pPr algn="just">
              <a:lnSpc>
                <a:spcPct val="200000"/>
              </a:lnSpc>
              <a:spcBef>
                <a:spcPts val="567"/>
              </a:spcBef>
              <a:spcAft>
                <a:spcPts val="567"/>
              </a:spcAft>
              <a:buNone/>
            </a:pPr>
            <a:endParaRPr b="0" lang="en-PH" sz="1800" spc="-1" strike="noStrike">
              <a:latin typeface="Arial"/>
            </a:endParaRPr>
          </a:p>
        </p:txBody>
      </p:sp>
      <p:sp>
        <p:nvSpPr>
          <p:cNvPr id="128" name="TextBox 1"/>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441800"/>
            <a:ext cx="10979280" cy="44614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Communicative Functions:</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Answering a question</a:t>
            </a:r>
            <a:r>
              <a:rPr b="0" lang="en-PH" sz="1800" spc="-1" strike="noStrike">
                <a:solidFill>
                  <a:srgbClr val="000000"/>
                </a:solidFill>
                <a:latin typeface="Lato"/>
                <a:ea typeface="DejaVu Sans"/>
              </a:rPr>
              <a:t> – used for short response</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Negating</a:t>
            </a:r>
            <a:r>
              <a:rPr b="0" lang="en-PH" sz="1800" spc="-1" strike="noStrike">
                <a:solidFill>
                  <a:srgbClr val="000000"/>
                </a:solidFill>
                <a:latin typeface="Lato"/>
                <a:ea typeface="DejaVu Sans"/>
              </a:rPr>
              <a:t> – is used to counter an argument</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Expressing a response</a:t>
            </a:r>
            <a:r>
              <a:rPr b="0" lang="en-PH" sz="1800" spc="-1" strike="noStrike">
                <a:solidFill>
                  <a:srgbClr val="000000"/>
                </a:solidFill>
                <a:latin typeface="Lato"/>
                <a:ea typeface="DejaVu Sans"/>
              </a:rPr>
              <a:t> – contains an explanation to answer a question</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Giving assurance or consoling</a:t>
            </a:r>
            <a:r>
              <a:rPr b="0" lang="en-PH" sz="1800" spc="-1" strike="noStrike">
                <a:solidFill>
                  <a:srgbClr val="000000"/>
                </a:solidFill>
                <a:latin typeface="Lato"/>
                <a:ea typeface="DejaVu Sans"/>
              </a:rPr>
              <a:t> – to soothe or comfort</a:t>
            </a:r>
            <a:endParaRPr b="0" lang="en-PH" sz="1800" spc="-1" strike="noStrike">
              <a:latin typeface="Arial"/>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Explaining a point</a:t>
            </a:r>
            <a:r>
              <a:rPr b="0" lang="en-PH" sz="1800" spc="-1" strike="noStrike">
                <a:solidFill>
                  <a:srgbClr val="000000"/>
                </a:solidFill>
                <a:latin typeface="Lato"/>
                <a:ea typeface="DejaVu Sans"/>
              </a:rPr>
              <a:t> – contains logical reasons to prove something</a:t>
            </a:r>
            <a:endParaRPr b="0" lang="en-PH" sz="1800" spc="-1" strike="noStrike">
              <a:latin typeface="Arial"/>
            </a:endParaRPr>
          </a:p>
        </p:txBody>
      </p:sp>
      <p:sp>
        <p:nvSpPr>
          <p:cNvPr id="130" name="TextBox 2"/>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441800"/>
            <a:ext cx="10979280" cy="4461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Reader’s Theater</a:t>
            </a:r>
            <a:r>
              <a:rPr b="0" lang="en-PH" sz="1800" spc="-1" strike="noStrike">
                <a:solidFill>
                  <a:srgbClr val="000000"/>
                </a:solidFill>
                <a:latin typeface="Lato"/>
                <a:ea typeface="DejaVu Sans"/>
              </a:rPr>
              <a:t> is a style of creative reading wherein students perform by reading scripts or text dramatically. In doing this style, you will also learn to read with appropriate phrasing and expression.</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Body Movements and Posture</a:t>
            </a:r>
            <a:r>
              <a:rPr b="0" lang="en-PH" sz="1800" spc="-1" strike="noStrike">
                <a:solidFill>
                  <a:srgbClr val="000000"/>
                </a:solidFill>
                <a:latin typeface="Lato"/>
                <a:ea typeface="DejaVu Sans"/>
              </a:rPr>
              <a:t> – These are part of nonverbal communication. The postures, bearing, stance, and subtle movements may signal what the reader is trying to communicate.</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Gesture</a:t>
            </a:r>
            <a:r>
              <a:rPr b="0" lang="en-PH" sz="1800" spc="-1" strike="noStrike">
                <a:solidFill>
                  <a:srgbClr val="000000"/>
                </a:solidFill>
                <a:latin typeface="Lato"/>
                <a:ea typeface="DejaVu Sans"/>
              </a:rPr>
              <a:t> – is a movement of the head, arms, or hands to express emotions. This signal is most common in presenting an argument.</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Space </a:t>
            </a:r>
            <a:r>
              <a:rPr b="0" lang="en-PH" sz="1800" spc="-1" strike="noStrike">
                <a:solidFill>
                  <a:srgbClr val="000000"/>
                </a:solidFill>
                <a:latin typeface="Lato"/>
                <a:ea typeface="DejaVu Sans"/>
              </a:rPr>
              <a:t>– it communicates and has meaning. It can be to signal intimacy, affection, aggression, or dominance.</a:t>
            </a:r>
            <a:endParaRPr b="0" lang="en-PH" sz="1800" spc="-1" strike="noStrike">
              <a:latin typeface="Arial"/>
            </a:endParaRPr>
          </a:p>
        </p:txBody>
      </p:sp>
      <p:sp>
        <p:nvSpPr>
          <p:cNvPr id="132" name="TextBox 4"/>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1441800"/>
            <a:ext cx="11339280" cy="4461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ACTIVITY:  Read the items carefully. Choose your answer in the box.</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1. Use to counter an argument.</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2.  This signal is most common in presenting an argument.</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3. It can be to signal intimacy, affection, aggression, or dominance.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4. A style of creative reading wherein students perform by reading scripts or text dramatically. </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5. The postures, bearing, stance, and subtle movements may signal what the reader is trying to communicate.</a:t>
            </a:r>
            <a:endParaRPr b="0" lang="en-PH" sz="1800" spc="-1" strike="noStrike">
              <a:latin typeface="Arial"/>
            </a:endParaRPr>
          </a:p>
        </p:txBody>
      </p:sp>
      <p:sp>
        <p:nvSpPr>
          <p:cNvPr id="134" name="TextBox 5"/>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graphicFrame>
        <p:nvGraphicFramePr>
          <p:cNvPr id="135" name=""/>
          <p:cNvGraphicFramePr/>
          <p:nvPr/>
        </p:nvGraphicFramePr>
        <p:xfrm>
          <a:off x="731880" y="2120760"/>
          <a:ext cx="10886760" cy="524880"/>
        </p:xfrm>
        <a:graphic>
          <a:graphicData uri="http://schemas.openxmlformats.org/drawingml/2006/table">
            <a:tbl>
              <a:tblPr/>
              <a:tblGrid>
                <a:gridCol w="10887120"/>
              </a:tblGrid>
              <a:tr h="525240">
                <a:tc>
                  <a:txBody>
                    <a:bodyPr lIns="90000" rIns="90000" anchor="ctr">
                      <a:noAutofit/>
                    </a:bodyPr>
                    <a:p>
                      <a:pPr>
                        <a:lnSpc>
                          <a:spcPct val="100000"/>
                        </a:lnSpc>
                        <a:buNone/>
                      </a:pPr>
                      <a:r>
                        <a:rPr b="0" lang="en-PH" sz="1800" spc="-1" strike="noStrike">
                          <a:latin typeface="Arial"/>
                        </a:rPr>
                        <a:t>   </a:t>
                      </a:r>
                      <a:r>
                        <a:rPr b="0" lang="en-PH" sz="1800" spc="-1" strike="noStrike">
                          <a:latin typeface="Arial"/>
                        </a:rPr>
                        <a:t>Gesture                Space                Reader’s Theater                 Negating               Body Movements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40000" y="1330920"/>
            <a:ext cx="11339280" cy="4461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283"/>
              </a:spcBef>
              <a:spcAft>
                <a:spcPts val="283"/>
              </a:spcAft>
              <a:buNone/>
            </a:pPr>
            <a:r>
              <a:rPr b="1" lang="en-PH" sz="2000" spc="-1" strike="noStrike">
                <a:solidFill>
                  <a:srgbClr val="c9211e"/>
                </a:solidFill>
                <a:latin typeface="Lato"/>
                <a:ea typeface="DejaVu Sans"/>
              </a:rPr>
              <a:t>ANSWER: </a:t>
            </a:r>
            <a:endParaRPr b="0" lang="en-PH" sz="2000" spc="-1" strike="noStrike">
              <a:latin typeface="Arial"/>
            </a:endParaRPr>
          </a:p>
          <a:p>
            <a:pPr>
              <a:lnSpc>
                <a:spcPct val="200000"/>
              </a:lnSpc>
              <a:spcBef>
                <a:spcPts val="283"/>
              </a:spcBef>
              <a:spcAft>
                <a:spcPts val="283"/>
              </a:spcAft>
              <a:buNone/>
            </a:pPr>
            <a:endParaRPr b="0" lang="en-PH" sz="2000" spc="-1" strike="noStrike">
              <a:latin typeface="Arial"/>
            </a:endParaRPr>
          </a:p>
          <a:p>
            <a:pPr>
              <a:lnSpc>
                <a:spcPct val="200000"/>
              </a:lnSpc>
              <a:buNone/>
            </a:pPr>
            <a:r>
              <a:rPr b="0" lang="en-PH" sz="1800" spc="-1" strike="noStrike">
                <a:solidFill>
                  <a:srgbClr val="000000"/>
                </a:solidFill>
                <a:latin typeface="Lato"/>
                <a:ea typeface="DejaVu Sans"/>
              </a:rPr>
              <a:t>1. Negating</a:t>
            </a:r>
            <a:endParaRPr b="0" lang="en-PH" sz="18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DejaVu Sans"/>
              </a:rPr>
              <a:t>2. Gesture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Space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Reader’s Theater</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Body Movements</a:t>
            </a:r>
            <a:endParaRPr b="0" lang="en-PH" sz="1800" spc="-1" strike="noStrike">
              <a:latin typeface="Arial"/>
            </a:endParaRPr>
          </a:p>
        </p:txBody>
      </p:sp>
      <p:sp>
        <p:nvSpPr>
          <p:cNvPr id="137" name="TextBox 6"/>
          <p:cNvSpPr/>
          <p:nvPr/>
        </p:nvSpPr>
        <p:spPr>
          <a:xfrm>
            <a:off x="288000" y="252000"/>
            <a:ext cx="10545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Language Functions of Communication Exchange</a:t>
            </a:r>
            <a:endParaRPr b="0" lang="en-PH" sz="3600" spc="-1" strike="noStrike">
              <a:latin typeface="Arial"/>
            </a:endParaRPr>
          </a:p>
        </p:txBody>
      </p:sp>
      <p:graphicFrame>
        <p:nvGraphicFramePr>
          <p:cNvPr id="138" name=""/>
          <p:cNvGraphicFramePr/>
          <p:nvPr/>
        </p:nvGraphicFramePr>
        <p:xfrm>
          <a:off x="731880" y="2120760"/>
          <a:ext cx="10886760" cy="524880"/>
        </p:xfrm>
        <a:graphic>
          <a:graphicData uri="http://schemas.openxmlformats.org/drawingml/2006/table">
            <a:tbl>
              <a:tblPr/>
              <a:tblGrid>
                <a:gridCol w="10887120"/>
              </a:tblGrid>
              <a:tr h="525240">
                <a:tc>
                  <a:txBody>
                    <a:bodyPr lIns="90000" rIns="90000" anchor="ctr">
                      <a:noAutofit/>
                    </a:bodyPr>
                    <a:p>
                      <a:pPr>
                        <a:lnSpc>
                          <a:spcPct val="100000"/>
                        </a:lnSpc>
                        <a:buNone/>
                      </a:pPr>
                      <a:r>
                        <a:rPr b="0" lang="en-PH" sz="1800" spc="-1" strike="noStrike">
                          <a:latin typeface="Arial"/>
                        </a:rPr>
                        <a:t>   </a:t>
                      </a:r>
                      <a:r>
                        <a:rPr b="0" lang="en-PH" sz="1800" spc="-1" strike="noStrike">
                          <a:latin typeface="Arial"/>
                        </a:rPr>
                        <a:t>Gesture                Space                Reader’s Theater                 Negating               Body Movements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2023-07-11T13:39:59Z</dcterms:modified>
  <cp:revision>187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