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000" cy="6842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880" cy="2783880"/>
          </a:xfrm>
          <a:prstGeom prst="rect">
            <a:avLst/>
          </a:prstGeom>
          <a:ln w="0">
            <a:noFill/>
          </a:ln>
        </p:spPr>
      </p:pic>
      <p:sp>
        <p:nvSpPr>
          <p:cNvPr id="2" name="Rectangle 5"/>
          <p:cNvSpPr/>
          <p:nvPr/>
        </p:nvSpPr>
        <p:spPr>
          <a:xfrm>
            <a:off x="3487320" y="1475280"/>
            <a:ext cx="8689320" cy="3847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9320" cy="369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000" cy="619920"/>
          </a:xfrm>
          <a:prstGeom prst="rect">
            <a:avLst/>
          </a:prstGeom>
          <a:ln w="0">
            <a:noFill/>
          </a:ln>
        </p:spPr>
      </p:pic>
      <p:sp>
        <p:nvSpPr>
          <p:cNvPr id="43" name="Rectangle 7"/>
          <p:cNvSpPr/>
          <p:nvPr/>
        </p:nvSpPr>
        <p:spPr>
          <a:xfrm>
            <a:off x="10868760" y="0"/>
            <a:ext cx="955440" cy="955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9520" cy="1019520"/>
          </a:xfrm>
          <a:prstGeom prst="rect">
            <a:avLst/>
          </a:prstGeom>
          <a:ln w="0">
            <a:noFill/>
          </a:ln>
        </p:spPr>
      </p:pic>
      <p:sp>
        <p:nvSpPr>
          <p:cNvPr id="45" name="TextBox 9"/>
          <p:cNvSpPr/>
          <p:nvPr/>
        </p:nvSpPr>
        <p:spPr>
          <a:xfrm>
            <a:off x="185400" y="6362280"/>
            <a:ext cx="467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320" cy="3369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600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Katangian ng mga Tauhan sa Kuwento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1032480"/>
            <a:ext cx="11337120" cy="5187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Maikling Kuwento ng Tauhan</a:t>
            </a:r>
            <a:endParaRPr b="0" lang="en-PH" sz="1800" spc="-1" strike="noStrike">
              <a:latin typeface="Arial"/>
            </a:endParaRPr>
          </a:p>
          <a:p>
            <a:pPr algn="ctr">
              <a:lnSpc>
                <a:spcPct val="100000"/>
              </a:lnSpc>
              <a:buNone/>
            </a:pP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uri ng maikling kuwento ang kuwento ng tauhan. Binibigyan ng </a:t>
            </a:r>
            <a:r>
              <a:rPr b="1" lang="en-PH" sz="1800" spc="-1" strike="noStrike">
                <a:solidFill>
                  <a:srgbClr val="000000"/>
                </a:solidFill>
                <a:latin typeface="Lato"/>
                <a:ea typeface="DejaVu Sans"/>
              </a:rPr>
              <a:t>diin sa uring ito ang kilos o galaw</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ang pagsasalita</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pilosopiya ng tauhan</a:t>
            </a:r>
            <a:r>
              <a:rPr b="0" lang="en-PH" sz="1800" spc="-1" strike="noStrike">
                <a:solidFill>
                  <a:srgbClr val="000000"/>
                </a:solidFill>
                <a:latin typeface="Lato"/>
                <a:ea typeface="DejaVu Sans"/>
              </a:rPr>
              <a:t>. Naglalarawan ito ng isang </a:t>
            </a:r>
            <a:r>
              <a:rPr b="1" lang="en-PH" sz="1800" spc="-1" strike="noStrike">
                <a:solidFill>
                  <a:srgbClr val="000000"/>
                </a:solidFill>
                <a:latin typeface="Lato"/>
                <a:ea typeface="DejaVu Sans"/>
              </a:rPr>
              <a:t>kakintalan sa taong tinutukoy o pinapaksa</a:t>
            </a:r>
            <a:r>
              <a:rPr b="0" lang="en-PH" sz="1800" spc="-1" strike="noStrike">
                <a:solidFill>
                  <a:srgbClr val="000000"/>
                </a:solidFill>
                <a:latin typeface="Lato"/>
                <a:ea typeface="DejaVu Sans"/>
              </a:rPr>
              <a:t>. Nangingibabaw sa uring ito ang isang masusing pag-aaral at paglalarawan sa tunay na pagkatao ng tauhan sa akda. Mayroong iba’t ibang paraan ang manunulat na ginagamit sa paglalarawan ng katauhan ng isang karakter. Ang </a:t>
            </a:r>
            <a:r>
              <a:rPr b="1" lang="en-PH" sz="1800" spc="-1" strike="noStrike">
                <a:solidFill>
                  <a:srgbClr val="000000"/>
                </a:solidFill>
                <a:latin typeface="Lato"/>
                <a:ea typeface="DejaVu Sans"/>
              </a:rPr>
              <a:t>paglalarawan</a:t>
            </a:r>
            <a:r>
              <a:rPr b="0" lang="en-PH" sz="1800" spc="-1" strike="noStrike">
                <a:solidFill>
                  <a:srgbClr val="000000"/>
                </a:solidFill>
                <a:latin typeface="Lato"/>
                <a:ea typeface="DejaVu Sans"/>
              </a:rPr>
              <a:t> ay nakabatay sa panloob na anyo katulad ng </a:t>
            </a:r>
            <a:r>
              <a:rPr b="1" lang="en-PH" sz="1800" spc="-1" strike="noStrike">
                <a:solidFill>
                  <a:srgbClr val="000000"/>
                </a:solidFill>
                <a:latin typeface="Lato"/>
                <a:ea typeface="DejaVu Sans"/>
              </a:rPr>
              <a:t>isipan, mithiin, damdamin, at panlabas na anyo katulad ng pagkilos at pananalita</a:t>
            </a:r>
            <a:r>
              <a:rPr b="0" lang="en-PH" sz="1800" spc="-1" strike="noStrike">
                <a:solidFill>
                  <a:srgbClr val="000000"/>
                </a:solidFill>
                <a:latin typeface="Lato"/>
                <a:ea typeface="DejaVu Sans"/>
              </a:rPr>
              <a:t>. Nagagawa ng karakter mailarawan ang kaniyang katauhan sa pamamagitan ng kaniyang reaksiyon tungkol sa isang tiyak na pangyayari.</a:t>
            </a:r>
            <a:endParaRPr b="0" lang="en-PH" sz="1800" spc="-1" strike="noStrike">
              <a:latin typeface="Arial"/>
            </a:endParaRPr>
          </a:p>
          <a:p>
            <a:pPr>
              <a:lnSpc>
                <a:spcPct val="15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00000" y="756000"/>
            <a:ext cx="3841560" cy="52632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27" name=""/>
          <p:cNvSpPr/>
          <p:nvPr/>
        </p:nvSpPr>
        <p:spPr>
          <a:xfrm>
            <a:off x="180000" y="1260000"/>
            <a:ext cx="11696040" cy="4740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Mula sa pinag-aralan mong maikling kuwento na “Ang Ambahan ni Ambo,” iguhit ang pinakanaibigang tauhan batay sa iyong pagkakakilala sa kaniyang kilos, pananalita, at reaksiyon. Ipaliwanag kung bakit siya ang naibigan mo sa lahat ng tauhan.</a:t>
            </a:r>
            <a:endParaRPr b="0" lang="en-PH" sz="1800" spc="-1" strike="noStrike">
              <a:latin typeface="Arial"/>
            </a:endParaRPr>
          </a:p>
        </p:txBody>
      </p:sp>
      <p:sp>
        <p:nvSpPr>
          <p:cNvPr id="128" name=""/>
          <p:cNvSpPr/>
          <p:nvPr/>
        </p:nvSpPr>
        <p:spPr>
          <a:xfrm>
            <a:off x="1260000" y="2700000"/>
            <a:ext cx="2699280" cy="2699280"/>
          </a:xfrm>
          <a:prstGeom prst="rect">
            <a:avLst/>
          </a:prstGeom>
          <a:solidFill>
            <a:srgbClr val="ffffff"/>
          </a:solidFill>
          <a:ln w="0">
            <a:solidFill>
              <a:srgbClr val="111111"/>
            </a:solidFill>
          </a:ln>
        </p:spPr>
        <p:style>
          <a:lnRef idx="0"/>
          <a:fillRef idx="0"/>
          <a:effectRef idx="0"/>
          <a:fontRef idx="minor"/>
        </p:style>
      </p:sp>
      <p:sp>
        <p:nvSpPr>
          <p:cNvPr id="129" name=""/>
          <p:cNvSpPr/>
          <p:nvPr/>
        </p:nvSpPr>
        <p:spPr>
          <a:xfrm>
            <a:off x="4320000" y="3600000"/>
            <a:ext cx="1079280" cy="899280"/>
          </a:xfrm>
          <a:custGeom>
            <a:avLst/>
            <a:gdLst/>
            <a:ahLst/>
            <a:rect l="l" t="t" r="r" b="b"/>
            <a:pathLst>
              <a:path w="3002" h="2502">
                <a:moveTo>
                  <a:pt x="0" y="625"/>
                </a:moveTo>
                <a:lnTo>
                  <a:pt x="2250" y="625"/>
                </a:lnTo>
                <a:lnTo>
                  <a:pt x="2250" y="0"/>
                </a:lnTo>
                <a:lnTo>
                  <a:pt x="3001" y="1250"/>
                </a:lnTo>
                <a:lnTo>
                  <a:pt x="2250" y="2501"/>
                </a:lnTo>
                <a:lnTo>
                  <a:pt x="2250" y="1875"/>
                </a:lnTo>
                <a:lnTo>
                  <a:pt x="0" y="1875"/>
                </a:lnTo>
                <a:lnTo>
                  <a:pt x="0" y="625"/>
                </a:lnTo>
              </a:path>
            </a:pathLst>
          </a:custGeom>
          <a:solidFill>
            <a:srgbClr val="000000"/>
          </a:solidFill>
          <a:ln w="0">
            <a:solidFill>
              <a:srgbClr val="000000"/>
            </a:solidFill>
          </a:ln>
        </p:spPr>
        <p:style>
          <a:lnRef idx="0"/>
          <a:fillRef idx="0"/>
          <a:effectRef idx="0"/>
          <a:fontRef idx="minor"/>
        </p:style>
      </p:sp>
      <p:sp>
        <p:nvSpPr>
          <p:cNvPr id="130" name=""/>
          <p:cNvSpPr/>
          <p:nvPr/>
        </p:nvSpPr>
        <p:spPr>
          <a:xfrm>
            <a:off x="5760000" y="2700000"/>
            <a:ext cx="6119280" cy="2699280"/>
          </a:xfrm>
          <a:prstGeom prst="rect">
            <a:avLst/>
          </a:prstGeom>
          <a:solidFill>
            <a:srgbClr val="ffffff"/>
          </a:solidFill>
          <a:ln w="0">
            <a:solidFill>
              <a:srgbClr val="111111"/>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Arial"/>
                <a:ea typeface="DejaVu Sans"/>
              </a:rPr>
              <a:t>Ang pagkakakilala ko sa tauhang ay </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 </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Naibigan ko siya sa lahat sapagkat</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a:t>
            </a:r>
            <a:endParaRPr b="0" lang="en-PH" sz="1800" spc="-1" strike="noStrike">
              <a:latin typeface="Arial"/>
            </a:endParaRPr>
          </a:p>
          <a:p>
            <a:pPr algn="ctr">
              <a:lnSpc>
                <a:spcPct val="100000"/>
              </a:lnSpc>
              <a:buNone/>
            </a:pPr>
            <a:r>
              <a:rPr b="0" lang="en-PH" sz="1800" spc="-1" strike="noStrike">
                <a:solidFill>
                  <a:srgbClr val="000000"/>
                </a:solidFill>
                <a:latin typeface="Arial"/>
                <a:ea typeface="DejaVu Sans"/>
              </a:rPr>
              <a:t>___________________________________________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80000" y="851760"/>
            <a:ext cx="11156760" cy="4136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Susi sa Pagwawasto</a:t>
            </a:r>
            <a:endParaRPr b="0" lang="en-PH" sz="2200" spc="-1" strike="noStrike">
              <a:latin typeface="Arial"/>
            </a:endParaRPr>
          </a:p>
          <a:p>
            <a:pPr>
              <a:lnSpc>
                <a:spcPct val="100000"/>
              </a:lnSpc>
              <a:buNone/>
            </a:pPr>
            <a:endParaRPr b="0" lang="en-PH" sz="2200" spc="-1" strike="noStrike">
              <a:latin typeface="Arial"/>
            </a:endParaRPr>
          </a:p>
          <a:p>
            <a:pPr>
              <a:lnSpc>
                <a:spcPct val="150000"/>
              </a:lnSpc>
              <a:buNone/>
            </a:pPr>
            <a:r>
              <a:rPr b="0" lang="en-PH" sz="1800" spc="-1" strike="noStrike">
                <a:solidFill>
                  <a:srgbClr val="000000"/>
                </a:solidFill>
                <a:latin typeface="Lato"/>
                <a:ea typeface="DejaVu Sans"/>
              </a:rPr>
              <a:t>1. Iba-iba ang kasagutang inaasahan sa mag-aaral.</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Si Ambo (Larawan) – Ang pagkakakilala ko sa tauhang ito ay mabait, maliksi, at masipag. Naibigan ko siya sa lahat dahil sa murang edad ay marunong na siyang umunawa sa nagaganap sa kaniyang kapaligiran.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2732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2023-08-24T17:24:40Z</dcterms:modified>
  <cp:revision>188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