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7.png" ContentType="image/png"/>
  <Override PartName="/ppt/media/image5.png" ContentType="image/png"/>
  <Override PartName="/ppt/media/image10.png" ContentType="image/png"/>
  <Override PartName="/ppt/media/image8.png" ContentType="image/png"/>
  <Override PartName="/ppt/media/image9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4560" cy="685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1440" cy="27914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6880" cy="385488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6880" cy="3765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4560" cy="62748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3000" cy="96300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7080" cy="102708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4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5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8880" cy="337716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59360" y="2773080"/>
            <a:ext cx="74876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Graphs of Quadratic Functions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/>
          </p:nvPr>
        </p:nvSpPr>
        <p:spPr>
          <a:xfrm>
            <a:off x="900000" y="695160"/>
            <a:ext cx="10508040" cy="434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Graphs of Quadratic Functions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2: </a:t>
            </a:r>
            <a:r>
              <a:rPr b="0" lang="en-PH" sz="1800" spc="-1" strike="noStrike">
                <a:latin typeface="Lato"/>
              </a:rPr>
              <a:t> Set up a table of values using x-values that are less than and greater than the x-coordinate  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       of the vertex.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Arial"/>
              </a:rPr>
              <a:t>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-1260000" y="266760"/>
            <a:ext cx="5510520" cy="22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1"/>
          <a:stretch/>
        </p:blipFill>
        <p:spPr>
          <a:xfrm>
            <a:off x="2880000" y="2626200"/>
            <a:ext cx="6119640" cy="2053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/>
          </p:nvPr>
        </p:nvSpPr>
        <p:spPr>
          <a:xfrm>
            <a:off x="900000" y="695160"/>
            <a:ext cx="10508040" cy="434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Graphs of Quadratic Functions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3:</a:t>
            </a:r>
            <a:r>
              <a:rPr b="0" lang="en-PH" sz="1800" spc="-1" strike="noStrike">
                <a:latin typeface="Lato"/>
              </a:rPr>
              <a:t> Graph the vertex and the points found in the table. Connect the points with a smooth curve  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      and graph the axis of symmetry.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Arial"/>
              </a:rPr>
              <a:t>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-1260000" y="266760"/>
            <a:ext cx="5510520" cy="22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1"/>
          <a:stretch/>
        </p:blipFill>
        <p:spPr>
          <a:xfrm>
            <a:off x="3240000" y="1980000"/>
            <a:ext cx="5039640" cy="413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/>
          </p:nvPr>
        </p:nvSpPr>
        <p:spPr>
          <a:xfrm>
            <a:off x="900000" y="695160"/>
            <a:ext cx="10508040" cy="434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Graphs of Quadratic Functions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To graph a quadratic function in vertex form f(x) </a:t>
            </a:r>
            <a:r>
              <a:rPr b="0" lang="en-PH" sz="1800" spc="-1" strike="noStrike">
                <a:latin typeface="Lato"/>
                <a:ea typeface="€žjäþ"/>
              </a:rPr>
              <a:t>= a(x - h)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 + k: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  <a:buNone/>
            </a:pPr>
            <a:r>
              <a:rPr b="0" lang="en-PH" sz="1800" spc="-1" strike="noStrike">
                <a:latin typeface="Lato"/>
                <a:ea typeface="€žjäþ"/>
              </a:rPr>
              <a:t>1. Determine whether the parabola opens upward or downward. If a &gt; 0, it opens upward. If a &lt; 0, it opens downward.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  <a:buNone/>
            </a:pPr>
            <a:r>
              <a:rPr b="0" lang="en-PH" sz="1800" spc="-1" strike="noStrike">
                <a:latin typeface="Lato"/>
                <a:ea typeface="€žjäþ"/>
              </a:rPr>
              <a:t>2. Determine the vertex of the parabola. The vertex is (h, k).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  <a:buNone/>
            </a:pPr>
            <a:r>
              <a:rPr b="0" lang="en-PH" sz="1800" spc="-1" strike="noStrike">
                <a:latin typeface="Lato"/>
                <a:ea typeface="€žjäþ"/>
              </a:rPr>
              <a:t>3. Find any x-intercept by replacing f(x) with 0. Solve the resulting quadratic equation for x.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  <a:buNone/>
            </a:pPr>
            <a:r>
              <a:rPr b="0" lang="en-PH" sz="1800" spc="-1" strike="noStrike">
                <a:latin typeface="Lato"/>
                <a:ea typeface="€žjäþ"/>
              </a:rPr>
              <a:t>4. Find the y-intercept by replacing x with 0. Solve the resulting equation for 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  <a:buNone/>
            </a:pPr>
            <a:r>
              <a:rPr b="0" lang="en-PH" sz="1800" spc="-1" strike="noStrike">
                <a:latin typeface="Lato"/>
                <a:ea typeface="€žjäþ"/>
              </a:rPr>
              <a:t>5. Plot the intercepts and vertex. Connect these points with a smooth curve.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-1260000" y="266760"/>
            <a:ext cx="5510520" cy="22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/>
          </p:nvPr>
        </p:nvSpPr>
        <p:spPr>
          <a:xfrm>
            <a:off x="900000" y="695160"/>
            <a:ext cx="10508040" cy="434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Graphs of Quadratic Functions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table below summarizes the characteristics of the graph represented by y </a:t>
            </a:r>
            <a:r>
              <a:rPr b="0" lang="en-PH" sz="1800" spc="-1" strike="noStrike">
                <a:latin typeface="Lato"/>
                <a:ea typeface="€žjäþ"/>
              </a:rPr>
              <a:t>= a(x - h)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 + k.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-1260000" y="266760"/>
            <a:ext cx="5510520" cy="22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graphicFrame>
        <p:nvGraphicFramePr>
          <p:cNvPr id="129" name=""/>
          <p:cNvGraphicFramePr/>
          <p:nvPr/>
        </p:nvGraphicFramePr>
        <p:xfrm>
          <a:off x="2413080" y="2430720"/>
          <a:ext cx="7559640" cy="1739160"/>
        </p:xfrm>
        <a:graphic>
          <a:graphicData uri="http://schemas.openxmlformats.org/drawingml/2006/table">
            <a:tbl>
              <a:tblPr/>
              <a:tblGrid>
                <a:gridCol w="2520000"/>
                <a:gridCol w="2520000"/>
                <a:gridCol w="2520000"/>
              </a:tblGrid>
              <a:tr h="4320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y </a:t>
                      </a:r>
                      <a:r>
                        <a:rPr b="0" lang="en-PH" sz="1800" spc="-1" strike="noStrike">
                          <a:latin typeface="Lato"/>
                          <a:ea typeface="€žjäþ"/>
                        </a:rPr>
                        <a:t>= a(x - h)</a:t>
                      </a:r>
                      <a:r>
                        <a:rPr b="0" lang="en-PH" sz="2168" spc="-1" strike="noStrike" baseline="14000000">
                          <a:latin typeface="Lato"/>
                          <a:ea typeface="€žjäþ"/>
                        </a:rPr>
                        <a:t>2</a:t>
                      </a:r>
                      <a:r>
                        <a:rPr b="0" lang="en-PH" sz="1800" spc="-1" strike="noStrike">
                          <a:latin typeface="Lato"/>
                          <a:ea typeface="€žjäþ"/>
                        </a:rPr>
                        <a:t> + k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a is positive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a is negative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81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Direction of Opening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Upward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Downward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830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Vertex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(h, k)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(h, k)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63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Axis of Symmetry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x </a:t>
                      </a:r>
                      <a:r>
                        <a:rPr b="0" lang="en-PH" sz="1800" spc="-1" strike="noStrike">
                          <a:latin typeface="Lato"/>
                          <a:ea typeface="€žjäþ"/>
                        </a:rPr>
                        <a:t>= h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x </a:t>
                      </a:r>
                      <a:r>
                        <a:rPr b="0" lang="en-PH" sz="1800" spc="-1" strike="noStrike">
                          <a:latin typeface="Lato"/>
                          <a:ea typeface="€žjäþ"/>
                        </a:rPr>
                        <a:t>= h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/>
          </p:nvPr>
        </p:nvSpPr>
        <p:spPr>
          <a:xfrm>
            <a:off x="900000" y="695160"/>
            <a:ext cx="10508040" cy="434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Graphs of Quadratic Functions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Example 1:</a:t>
            </a:r>
            <a:r>
              <a:rPr b="0" lang="en-PH" sz="1800" spc="-1" strike="noStrike">
                <a:latin typeface="Lato"/>
              </a:rPr>
              <a:t> Graph the quadratic function f(x) = -2(x - 3)2 + 8.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Solution: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</a:t>
            </a:r>
            <a:r>
              <a:rPr b="0" lang="en-PH" sz="1800" spc="-1" strike="noStrike">
                <a:latin typeface="Lato"/>
              </a:rPr>
              <a:t>In f(x) = -2(x - 3)</a:t>
            </a:r>
            <a:r>
              <a:rPr b="0" lang="en-PH" sz="2168" spc="-1" strike="noStrike" baseline="14000000">
                <a:latin typeface="Lato"/>
              </a:rPr>
              <a:t>2</a:t>
            </a:r>
            <a:r>
              <a:rPr b="0" lang="en-PH" sz="1800" spc="-1" strike="noStrike">
                <a:latin typeface="Lato"/>
              </a:rPr>
              <a:t> + 8, a = -2, h = 3, and k = 8. Since the quadratic function is its vertex form, it is easier to identify a, h, and k.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1: </a:t>
            </a:r>
            <a:r>
              <a:rPr b="0" lang="en-PH" sz="1800" spc="-1" strike="noStrike">
                <a:latin typeface="Lato"/>
              </a:rPr>
              <a:t>Determine how the parabola opens. The coefficient of x</a:t>
            </a:r>
            <a:r>
              <a:rPr b="0" lang="en-PH" sz="2168" spc="-1" strike="noStrike" baseline="14000000">
                <a:latin typeface="Lato"/>
              </a:rPr>
              <a:t>2</a:t>
            </a:r>
            <a:r>
              <a:rPr b="0" lang="en-PH" sz="1800" spc="-1" strike="noStrike">
                <a:latin typeface="Lato"/>
              </a:rPr>
              <a:t> is -2. Thus, a &lt; 0. This negative    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      value tells us that the parabola opens downward.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2:</a:t>
            </a:r>
            <a:r>
              <a:rPr b="0" lang="en-PH" sz="1800" spc="-1" strike="noStrike">
                <a:latin typeface="Lato"/>
              </a:rPr>
              <a:t> Find the vertex. The vertex of the parabola is (h, k). Because h = 3 and k = 8, the parabola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      has its vertex at (3, 8).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-1260000" y="266760"/>
            <a:ext cx="5510520" cy="22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/>
          </p:nvPr>
        </p:nvSpPr>
        <p:spPr>
          <a:xfrm>
            <a:off x="900000" y="695160"/>
            <a:ext cx="10508040" cy="434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Graphs of Quadratic Functions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3: </a:t>
            </a:r>
            <a:r>
              <a:rPr b="0" lang="en-PH" sz="1800" spc="-1" strike="noStrike">
                <a:latin typeface="Lato"/>
              </a:rPr>
              <a:t>Find the x-intercepts. Replace f(x) with 0 in f(x) = -2(x - 3)2 + 8. Thus,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</a:t>
            </a:r>
            <a:r>
              <a:rPr b="0" lang="en-PH" sz="1800" spc="-1" strike="noStrike">
                <a:latin typeface="Lato"/>
              </a:rPr>
              <a:t>0 = -2(x - 3)2 + 8               Set f(x) to 0.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</a:t>
            </a:r>
            <a:r>
              <a:rPr b="0" lang="en-PH" sz="1800" spc="-1" strike="noStrike">
                <a:latin typeface="Lato"/>
              </a:rPr>
              <a:t>2(x - 3)2 = 8                      Add 2(x - 3)2 on both sides.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</a:t>
            </a:r>
            <a:r>
              <a:rPr b="0" lang="en-PH" sz="1800" spc="-1" strike="noStrike">
                <a:latin typeface="Lato"/>
              </a:rPr>
              <a:t>(x - 3)2 = 4                        Divide both sides by 2.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</a:t>
            </a:r>
            <a:r>
              <a:rPr b="0" lang="en-PH" sz="1800" spc="-1" strike="noStrike">
                <a:latin typeface="Lato"/>
              </a:rPr>
              <a:t>x - 3 = ±2                          Apply the square root method.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</a:t>
            </a:r>
            <a:r>
              <a:rPr b="0" lang="en-PH" sz="1800" spc="-1" strike="noStrike">
                <a:latin typeface="Lato"/>
              </a:rPr>
              <a:t>x - 3 = -2 or x - 3 = 2         Express as two separate equations.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</a:t>
            </a:r>
            <a:r>
              <a:rPr b="0" lang="en-PH" sz="1800" spc="-1" strike="noStrike">
                <a:latin typeface="Lato"/>
              </a:rPr>
              <a:t>x = 1 x = 5                        Add 3 on both sides.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-1260000" y="266760"/>
            <a:ext cx="5510520" cy="22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/>
          </p:nvPr>
        </p:nvSpPr>
        <p:spPr>
          <a:xfrm>
            <a:off x="900000" y="695160"/>
            <a:ext cx="10508040" cy="434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Graphs of Quadratic Functions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4:</a:t>
            </a:r>
            <a:r>
              <a:rPr b="0" lang="en-PH" sz="1800" spc="-1" strike="noStrike">
                <a:latin typeface="Lato"/>
              </a:rPr>
              <a:t> Find the y-intercept. Replace x with 0 in f(x) </a:t>
            </a:r>
            <a:r>
              <a:rPr b="0" lang="en-PH" sz="1800" spc="-1" strike="noStrike">
                <a:latin typeface="Lato"/>
                <a:ea typeface="€žjäþ"/>
              </a:rPr>
              <a:t>= -2(x - 3)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 + 8.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               </a:t>
            </a:r>
            <a:r>
              <a:rPr b="0" lang="en-PH" sz="1800" spc="-1" strike="noStrike">
                <a:latin typeface="Lato"/>
                <a:ea typeface="€žjäþ"/>
              </a:rPr>
              <a:t>Thus, f(0) = -2(0 - 3)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 + 8 = -2(9) + 8 = -10.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The y-intercept is -10. The parabola passes through (0, -10).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€žjäþ"/>
              </a:rPr>
              <a:t>Step 5:</a:t>
            </a:r>
            <a:r>
              <a:rPr b="0" lang="en-PH" sz="1800" spc="-1" strike="noStrike">
                <a:latin typeface="Lato"/>
                <a:ea typeface="€žjäþ"/>
              </a:rPr>
              <a:t> Graph the parabola.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            </a:t>
            </a:r>
            <a:r>
              <a:rPr b="0" lang="en-PH" sz="1800" spc="-1" strike="noStrike">
                <a:latin typeface="Lato"/>
                <a:ea typeface="€žjäþ"/>
              </a:rPr>
              <a:t>The vertex is at (3, 8), the x-intercepts are 1 and 5, then the y-intercept is -10. The graph is shown on the right with its axis of symmetry, x = 3.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-1260000" y="266760"/>
            <a:ext cx="5510520" cy="22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/>
          </p:nvPr>
        </p:nvSpPr>
        <p:spPr>
          <a:xfrm>
            <a:off x="900000" y="695160"/>
            <a:ext cx="10508040" cy="434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Graphs of Quadratic Functions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• </a:t>
            </a:r>
            <a:r>
              <a:rPr b="0" lang="en-PH" sz="1800" spc="-1" strike="noStrike">
                <a:latin typeface="Lato"/>
              </a:rPr>
              <a:t>The domain contains all the real numbers because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graph continues down toward the left and down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toward the right.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• </a:t>
            </a:r>
            <a:r>
              <a:rPr b="0" lang="en-PH" sz="1800" spc="-1" strike="noStrike">
                <a:latin typeface="Lato"/>
              </a:rPr>
              <a:t>The range contains all real numbers less than or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equal to 8 because the maximum y-value of the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function is 8 and the graph continues to extend downward.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-1260000" y="266760"/>
            <a:ext cx="5510520" cy="22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6931080" y="900000"/>
            <a:ext cx="5128200" cy="521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/>
          </p:nvPr>
        </p:nvSpPr>
        <p:spPr>
          <a:xfrm>
            <a:off x="900000" y="695160"/>
            <a:ext cx="10508040" cy="434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Graphs of Quadratic Functions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following steps can be followed in graphing a quadratic function in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general form f(x) </a:t>
            </a:r>
            <a:r>
              <a:rPr b="0" lang="en-PH" sz="1800" spc="-1" strike="noStrike">
                <a:latin typeface="Lato"/>
                <a:ea typeface="€ÎÖëþ"/>
              </a:rPr>
              <a:t>= ax</a:t>
            </a:r>
            <a:r>
              <a:rPr b="0" lang="en-PH" sz="2168" spc="-1" strike="noStrike" baseline="14000000">
                <a:latin typeface="Lato"/>
                <a:ea typeface="€ÎÖëþ"/>
              </a:rPr>
              <a:t>2</a:t>
            </a:r>
            <a:r>
              <a:rPr b="0" lang="en-PH" sz="1800" spc="-1" strike="noStrike">
                <a:latin typeface="Lato"/>
                <a:ea typeface="€ÎÖëþ"/>
              </a:rPr>
              <a:t> + bx + c: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en-PH" sz="1800" spc="-1" strike="noStrike">
                <a:latin typeface="Lato"/>
                <a:ea typeface="€ÎÖëþ"/>
              </a:rPr>
              <a:t>1. Determine the coordinates of the vertex by finding the x-coordinate from the formula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en-PH" sz="1800" spc="-1" strike="noStrike">
                <a:latin typeface="Lato"/>
                <a:ea typeface="€ÎÖëþ"/>
              </a:rPr>
              <a:t>    </a:t>
            </a:r>
            <a:r>
              <a:rPr b="0" lang="en-PH" sz="1800" spc="-1" strike="noStrike">
                <a:latin typeface="Lato"/>
                <a:ea typeface="€ÎÖëþ"/>
              </a:rPr>
              <a:t>Substitute the x-coordinate into the original quadratic function and solve for y to determine the y-   coordinate of the vertex.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en-PH" sz="1800" spc="-1" strike="noStrike">
                <a:latin typeface="Lato"/>
                <a:ea typeface="€ÎÖëþ"/>
              </a:rPr>
              <a:t>2. Determine the table of values by choosing at least two x-values that are greater than the x-coordinate of the vertex and two corresponding x-values that are less than the x-coordinate of the vertex.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en-PH" sz="1800" spc="-1" strike="noStrike">
                <a:latin typeface="Lato"/>
                <a:ea typeface="€ÎÖëþ"/>
              </a:rPr>
              <a:t>3. Graph the function by plotting the vertex and the set of ordered pairs from the table of values. Next, connect the points with a smooth curve.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Arial"/>
                <a:ea typeface="€ÎÖëþ"/>
              </a:rPr>
              <a:t>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-1260000" y="266760"/>
            <a:ext cx="5510520" cy="22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9900000" y="2340000"/>
            <a:ext cx="899640" cy="53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/>
          </p:nvPr>
        </p:nvSpPr>
        <p:spPr>
          <a:xfrm>
            <a:off x="900000" y="695160"/>
            <a:ext cx="10508040" cy="434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Graphs of Quadratic Functions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Example 2:</a:t>
            </a:r>
            <a:r>
              <a:rPr b="0" lang="en-PH" sz="1800" spc="-1" strike="noStrike">
                <a:latin typeface="LaTO"/>
              </a:rPr>
              <a:t> Graph the quadratic function: f(x) </a:t>
            </a:r>
            <a:r>
              <a:rPr b="0" lang="en-PH" sz="1800" spc="-1" strike="noStrike">
                <a:latin typeface="LaTO"/>
                <a:ea typeface="€ÎÖëþ"/>
              </a:rPr>
              <a:t>= -x</a:t>
            </a:r>
            <a:r>
              <a:rPr b="0" lang="en-PH" sz="2168" spc="-1" strike="noStrike" baseline="14000000">
                <a:latin typeface="LaTO"/>
                <a:ea typeface="€ÎÖëþ"/>
              </a:rPr>
              <a:t>2</a:t>
            </a:r>
            <a:r>
              <a:rPr b="0" lang="en-PH" sz="1800" spc="-1" strike="noStrike">
                <a:latin typeface="LaTO"/>
                <a:ea typeface="€ÎÖëþ"/>
              </a:rPr>
              <a:t> + 2x + 2.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ÎÖëþ"/>
              </a:rPr>
              <a:t>Solution: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ÎÖëþ"/>
              </a:rPr>
              <a:t>The parabola opens downward because a &lt; 0.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ÎÖëþ"/>
              </a:rPr>
              <a:t>In f(x) = -x2 + 2x + 2, the coefficients are a = -1, b = 2, and c = 2.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€ÎÖëþ"/>
              </a:rPr>
              <a:t>Step 1:</a:t>
            </a:r>
            <a:r>
              <a:rPr b="0" lang="en-PH" sz="1800" spc="-1" strike="noStrike">
                <a:latin typeface="LaTO"/>
                <a:ea typeface="€ÎÖëþ"/>
              </a:rPr>
              <a:t> Find the coordinates of the vertex.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200" spc="-1" strike="noStrike">
                <a:latin typeface="LaTO"/>
                <a:ea typeface="€ÎÖëþ"/>
              </a:rPr>
              <a:t>             </a:t>
            </a:r>
            <a:r>
              <a:rPr b="0" lang="en-PH" sz="1800" spc="-1" strike="noStrike">
                <a:latin typeface="Lato"/>
                <a:ea typeface="€ÎÖëþ"/>
              </a:rPr>
              <a:t>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ÎÖëþ"/>
              </a:rPr>
              <a:t>The vertex is (1, 3). The axis of symmetry is x = 1.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Arial"/>
                <a:ea typeface="€ÎÖëþ"/>
              </a:rPr>
              <a:t>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-1260000" y="266760"/>
            <a:ext cx="5510520" cy="22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44" name="" descr=""/>
          <p:cNvPicPr/>
          <p:nvPr/>
        </p:nvPicPr>
        <p:blipFill>
          <a:blip r:embed="rId1"/>
          <a:stretch/>
        </p:blipFill>
        <p:spPr>
          <a:xfrm>
            <a:off x="3600360" y="3749760"/>
            <a:ext cx="4139640" cy="1110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</TotalTime>
  <Application>LibreOffice/7.2.5.2$MacOSX_X86_64 LibreOffice_project/499f9727c189e6ef3471021d6132d4c694f357e5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2023-05-11T13:45:49Z</dcterms:modified>
  <cp:revision>56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