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9.png" ContentType="image/png"/>
  <Override PartName="/ppt/media/image10.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452480" y="3060000"/>
            <a:ext cx="7738920" cy="638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en-US" sz="3600" spc="-1" strike="noStrike">
                <a:solidFill>
                  <a:srgbClr val="ffffff"/>
                </a:solidFill>
                <a:latin typeface="Lato"/>
                <a:ea typeface="Arial;Arial"/>
              </a:rPr>
              <a:t>Elements of Visual Media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2702160" y="633600"/>
            <a:ext cx="6837840" cy="626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Elements of Visual Media </a:t>
            </a:r>
            <a:endParaRPr b="0" lang="en-PH" sz="3300" spc="-1" strike="noStrike">
              <a:latin typeface="Arial"/>
            </a:endParaRPr>
          </a:p>
        </p:txBody>
      </p:sp>
      <p:sp>
        <p:nvSpPr>
          <p:cNvPr id="165" name=""/>
          <p:cNvSpPr/>
          <p:nvPr/>
        </p:nvSpPr>
        <p:spPr>
          <a:xfrm>
            <a:off x="900720" y="2160000"/>
            <a:ext cx="8279280" cy="196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4. The given image is an example of a visual media element.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What is it called?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 color           B. line              C. symbol </a:t>
            </a:r>
            <a:endParaRPr b="0" lang="en-PH" sz="2200" spc="-1" strike="noStrike">
              <a:latin typeface="Arial"/>
            </a:endParaRPr>
          </a:p>
        </p:txBody>
      </p:sp>
      <p:pic>
        <p:nvPicPr>
          <p:cNvPr id="166" name="" descr=""/>
          <p:cNvPicPr/>
          <p:nvPr/>
        </p:nvPicPr>
        <p:blipFill>
          <a:blip r:embed="rId1"/>
          <a:stretch/>
        </p:blipFill>
        <p:spPr>
          <a:xfrm>
            <a:off x="9000000" y="2044800"/>
            <a:ext cx="1980000" cy="1375200"/>
          </a:xfrm>
          <a:prstGeom prst="rect">
            <a:avLst/>
          </a:prstGeom>
          <a:ln w="19080">
            <a:solidFill>
              <a:srgbClr val="000000"/>
            </a:solidFill>
            <a:round/>
          </a:ln>
        </p:spPr>
      </p:pic>
      <p:sp>
        <p:nvSpPr>
          <p:cNvPr id="167" name=""/>
          <p:cNvSpPr/>
          <p:nvPr/>
        </p:nvSpPr>
        <p:spPr>
          <a:xfrm>
            <a:off x="864000" y="4032000"/>
            <a:ext cx="7919280" cy="234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5. Which visual media element is used to create this image?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 color           B. line              C. symbol </a:t>
            </a:r>
            <a:endParaRPr b="0" lang="en-PH" sz="2200" spc="-1" strike="noStrike">
              <a:latin typeface="Arial"/>
            </a:endParaRPr>
          </a:p>
        </p:txBody>
      </p:sp>
      <p:pic>
        <p:nvPicPr>
          <p:cNvPr id="168" name="" descr=""/>
          <p:cNvPicPr/>
          <p:nvPr/>
        </p:nvPicPr>
        <p:blipFill>
          <a:blip r:embed="rId2"/>
          <a:stretch/>
        </p:blipFill>
        <p:spPr>
          <a:xfrm>
            <a:off x="9000000" y="3916440"/>
            <a:ext cx="1980000" cy="130356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3312000" y="216000"/>
            <a:ext cx="5577840" cy="62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000" spc="-1" strike="noStrike">
                <a:solidFill>
                  <a:srgbClr val="000000"/>
                </a:solidFill>
                <a:latin typeface="Lato"/>
                <a:ea typeface="Arial;Arial"/>
              </a:rPr>
              <a:t>Elements of Visual Media </a:t>
            </a:r>
            <a:endParaRPr b="0" lang="en-PH" sz="3000" spc="-1" strike="noStrike">
              <a:latin typeface="Arial"/>
            </a:endParaRPr>
          </a:p>
        </p:txBody>
      </p:sp>
      <p:sp>
        <p:nvSpPr>
          <p:cNvPr id="170" name=""/>
          <p:cNvSpPr/>
          <p:nvPr/>
        </p:nvSpPr>
        <p:spPr>
          <a:xfrm>
            <a:off x="900000" y="900000"/>
            <a:ext cx="10979280" cy="50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2200" spc="-1" strike="noStrike">
                <a:solidFill>
                  <a:srgbClr val="000000"/>
                </a:solidFill>
                <a:latin typeface="Lato"/>
                <a:ea typeface="DejaVu Sans"/>
              </a:rPr>
              <a:t>1. What is the dominant element in this illustration?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highlight>
                  <a:srgbClr val="ffff00"/>
                </a:highlight>
                <a:latin typeface="Lato"/>
                <a:ea typeface="DejaVu Sans"/>
              </a:rPr>
              <a:t>A. color</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B. lines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C. symbol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endParaRPr b="0" lang="en-PH" sz="2200" spc="-1" strike="noStrike">
              <a:latin typeface="Arial"/>
            </a:endParaRPr>
          </a:p>
          <a:p>
            <a:pPr algn="just">
              <a:lnSpc>
                <a:spcPct val="100000"/>
              </a:lnSpc>
              <a:buNone/>
            </a:pPr>
            <a:endParaRPr b="0" lang="en-PH" sz="2200" spc="-1" strike="noStrike">
              <a:latin typeface="Arial"/>
            </a:endParaRPr>
          </a:p>
          <a:p>
            <a:pPr>
              <a:lnSpc>
                <a:spcPct val="100000"/>
              </a:lnSpc>
              <a:buNone/>
            </a:pPr>
            <a:r>
              <a:rPr b="0" lang="en-PH" sz="2200" spc="-1" strike="noStrike">
                <a:solidFill>
                  <a:srgbClr val="000000"/>
                </a:solidFill>
                <a:latin typeface="Lato"/>
                <a:ea typeface="AppleSystemUIFont"/>
              </a:rPr>
              <a:t>2. What kind of line does the image show?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 broken    B. curved   </a:t>
            </a:r>
            <a:r>
              <a:rPr b="0" lang="en-PH" sz="2200" spc="-1" strike="noStrike">
                <a:solidFill>
                  <a:srgbClr val="000000"/>
                </a:solidFill>
                <a:highlight>
                  <a:srgbClr val="ffff00"/>
                </a:highlight>
                <a:latin typeface="Lato"/>
                <a:ea typeface="AppleSystemUIFont"/>
              </a:rPr>
              <a:t>C. jagged</a:t>
            </a:r>
            <a:r>
              <a:rPr b="0" lang="en-PH" sz="2200" spc="-1" strike="noStrike">
                <a:solidFill>
                  <a:srgbClr val="000000"/>
                </a:solidFill>
                <a:latin typeface="Lato"/>
                <a:ea typeface="AppleSystemUIFont"/>
              </a:rPr>
              <a:t> </a:t>
            </a:r>
            <a:endParaRPr b="0" lang="en-PH" sz="2200" spc="-1" strike="noStrike">
              <a:latin typeface="Arial"/>
            </a:endParaRPr>
          </a:p>
          <a:p>
            <a:pPr algn="just">
              <a:lnSpc>
                <a:spcPct val="100000"/>
              </a:lnSpc>
              <a:buNone/>
            </a:pPr>
            <a:endParaRPr b="0" lang="en-PH" sz="2200" spc="-1" strike="noStrike">
              <a:latin typeface="Arial"/>
            </a:endParaRPr>
          </a:p>
          <a:p>
            <a:pPr algn="just">
              <a:lnSpc>
                <a:spcPct val="100000"/>
              </a:lnSpc>
              <a:buNone/>
            </a:pP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3.  Which visual media element can be clearly seen in this image?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highlight>
                  <a:srgbClr val="ffff00"/>
                </a:highlight>
                <a:latin typeface="Lato"/>
                <a:ea typeface="AppleSystemUIFont"/>
              </a:rPr>
              <a:t>A. color</a:t>
            </a:r>
            <a:r>
              <a:rPr b="0" lang="en-PH" sz="2200" spc="-1" strike="noStrike">
                <a:solidFill>
                  <a:srgbClr val="000000"/>
                </a:solidFill>
                <a:latin typeface="Lato"/>
                <a:ea typeface="AppleSystemUIFont"/>
              </a:rPr>
              <a:t>       B. lines       C. symbol </a:t>
            </a:r>
            <a:endParaRPr b="0" lang="en-PH" sz="2200" spc="-1" strike="noStrike">
              <a:latin typeface="Arial"/>
            </a:endParaRPr>
          </a:p>
          <a:p>
            <a:pPr algn="just">
              <a:lnSpc>
                <a:spcPct val="100000"/>
              </a:lnSpc>
              <a:buNone/>
            </a:pPr>
            <a:endParaRPr b="0" lang="en-PH" sz="2200" spc="-1" strike="noStrike">
              <a:latin typeface="Arial"/>
            </a:endParaRPr>
          </a:p>
        </p:txBody>
      </p:sp>
      <p:pic>
        <p:nvPicPr>
          <p:cNvPr id="171" name="" descr=""/>
          <p:cNvPicPr/>
          <p:nvPr/>
        </p:nvPicPr>
        <p:blipFill>
          <a:blip r:embed="rId1"/>
          <a:stretch/>
        </p:blipFill>
        <p:spPr>
          <a:xfrm>
            <a:off x="7740000" y="1260000"/>
            <a:ext cx="2456640" cy="1439280"/>
          </a:xfrm>
          <a:prstGeom prst="rect">
            <a:avLst/>
          </a:prstGeom>
          <a:ln w="19080">
            <a:solidFill>
              <a:srgbClr val="000000"/>
            </a:solidFill>
            <a:round/>
          </a:ln>
        </p:spPr>
      </p:pic>
      <p:sp>
        <p:nvSpPr>
          <p:cNvPr id="172" name=""/>
          <p:cNvSpPr/>
          <p:nvPr/>
        </p:nvSpPr>
        <p:spPr>
          <a:xfrm>
            <a:off x="8100000" y="2780280"/>
            <a:ext cx="1745280" cy="99000"/>
          </a:xfrm>
          <a:prstGeom prst="rect">
            <a:avLst/>
          </a:prstGeom>
          <a:noFill/>
          <a:ln w="0">
            <a:noFill/>
          </a:ln>
        </p:spPr>
        <p:style>
          <a:lnRef idx="0"/>
          <a:fillRef idx="0"/>
          <a:effectRef idx="0"/>
          <a:fontRef idx="minor"/>
        </p:style>
        <p:txBody>
          <a:bodyPr lIns="0" rIns="0" tIns="0" bIns="0" anchor="t">
            <a:noAutofit/>
          </a:bodyPr>
          <a:p>
            <a:pPr>
              <a:lnSpc>
                <a:spcPts val="706"/>
              </a:lnSpc>
              <a:buNone/>
            </a:pPr>
            <a:r>
              <a:rPr b="0" lang="en-PH" sz="700" spc="-1" strike="noStrike">
                <a:solidFill>
                  <a:srgbClr val="000000"/>
                </a:solidFill>
                <a:latin typeface="Arial;Arial"/>
                <a:ea typeface="Arial;Arial"/>
              </a:rPr>
              <a:t>by Nikkul, CC BY-SA 3.0, via Wikimedia</a:t>
            </a:r>
            <a:endParaRPr b="0" lang="en-PH" sz="700" spc="-1" strike="noStrike">
              <a:latin typeface="Arial"/>
            </a:endParaRPr>
          </a:p>
        </p:txBody>
      </p:sp>
      <p:pic>
        <p:nvPicPr>
          <p:cNvPr id="173" name="" descr=""/>
          <p:cNvPicPr/>
          <p:nvPr/>
        </p:nvPicPr>
        <p:blipFill>
          <a:blip r:embed="rId2"/>
          <a:stretch/>
        </p:blipFill>
        <p:spPr>
          <a:xfrm>
            <a:off x="9253440" y="4320000"/>
            <a:ext cx="2265840" cy="1439280"/>
          </a:xfrm>
          <a:prstGeom prst="rect">
            <a:avLst/>
          </a:prstGeom>
          <a:ln w="19080">
            <a:solidFill>
              <a:srgbClr val="000000"/>
            </a:solidFill>
            <a:round/>
          </a:ln>
        </p:spPr>
      </p:pic>
      <p:sp>
        <p:nvSpPr>
          <p:cNvPr id="174" name=""/>
          <p:cNvSpPr/>
          <p:nvPr/>
        </p:nvSpPr>
        <p:spPr>
          <a:xfrm>
            <a:off x="9324000" y="5840280"/>
            <a:ext cx="2306160" cy="99000"/>
          </a:xfrm>
          <a:prstGeom prst="rect">
            <a:avLst/>
          </a:prstGeom>
          <a:noFill/>
          <a:ln w="0">
            <a:noFill/>
          </a:ln>
        </p:spPr>
        <p:style>
          <a:lnRef idx="0"/>
          <a:fillRef idx="0"/>
          <a:effectRef idx="0"/>
          <a:fontRef idx="minor"/>
        </p:style>
        <p:txBody>
          <a:bodyPr lIns="0" rIns="0" tIns="0" bIns="0" anchor="t">
            <a:noAutofit/>
          </a:bodyPr>
          <a:p>
            <a:pPr>
              <a:lnSpc>
                <a:spcPts val="706"/>
              </a:lnSpc>
              <a:buNone/>
            </a:pPr>
            <a:r>
              <a:rPr b="0" lang="en-PH" sz="700" spc="-1" strike="noStrike">
                <a:solidFill>
                  <a:srgbClr val="000000"/>
                </a:solidFill>
                <a:latin typeface="Arial;Arial"/>
                <a:ea typeface="Arial;Arial"/>
              </a:rPr>
              <a:t>Sravanbaddi, CC BY-SA 4.0, via Wikimedia Commons</a:t>
            </a:r>
            <a:endParaRPr b="0" lang="en-PH" sz="700" spc="-1" strike="noStrike">
              <a:latin typeface="Arial"/>
            </a:endParaRPr>
          </a:p>
        </p:txBody>
      </p:sp>
      <p:pic>
        <p:nvPicPr>
          <p:cNvPr id="175" name="" descr=""/>
          <p:cNvPicPr/>
          <p:nvPr/>
        </p:nvPicPr>
        <p:blipFill>
          <a:blip r:embed="rId3"/>
          <a:stretch/>
        </p:blipFill>
        <p:spPr>
          <a:xfrm>
            <a:off x="6513480" y="2945880"/>
            <a:ext cx="1945800" cy="1373400"/>
          </a:xfrm>
          <a:prstGeom prst="rect">
            <a:avLst/>
          </a:prstGeom>
          <a:ln w="19080">
            <a:solidFill>
              <a:srgbClr val="000000"/>
            </a:solidFill>
            <a:round/>
          </a:ln>
        </p:spPr>
      </p:pic>
      <p:sp>
        <p:nvSpPr>
          <p:cNvPr id="176" name=""/>
          <p:cNvSpPr txBox="1"/>
          <p:nvPr/>
        </p:nvSpPr>
        <p:spPr>
          <a:xfrm>
            <a:off x="4320000" y="842400"/>
            <a:ext cx="2880000" cy="483480"/>
          </a:xfrm>
          <a:prstGeom prst="rect">
            <a:avLst/>
          </a:prstGeom>
          <a:noFill/>
          <a:ln w="0">
            <a:noFill/>
          </a:ln>
        </p:spPr>
        <p:txBody>
          <a:bodyPr lIns="90000" rIns="90000" tIns="45000" bIns="45000" anchor="t">
            <a:noAutofit/>
          </a:bodyPr>
          <a:p>
            <a:pPr algn="ctr">
              <a:buNone/>
            </a:pPr>
            <a:r>
              <a:rPr b="1" lang="en-PH" sz="2200" spc="-1" strike="noStrike">
                <a:solidFill>
                  <a:srgbClr val="c9211e"/>
                </a:solidFill>
                <a:latin typeface="Lato"/>
              </a:rPr>
              <a:t>ANSWER KEY</a:t>
            </a:r>
            <a:endParaRPr b="1" lang="en-PH" sz="22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2702160" y="453600"/>
            <a:ext cx="6837840" cy="626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300" spc="-1" strike="noStrike">
                <a:solidFill>
                  <a:srgbClr val="000000"/>
                </a:solidFill>
                <a:latin typeface="Lato"/>
                <a:ea typeface="Arial;Arial"/>
              </a:rPr>
              <a:t>Elements of Visual Media </a:t>
            </a:r>
            <a:endParaRPr b="0" lang="en-PH" sz="3300" spc="-1" strike="noStrike">
              <a:latin typeface="Arial"/>
            </a:endParaRPr>
          </a:p>
        </p:txBody>
      </p:sp>
      <p:sp>
        <p:nvSpPr>
          <p:cNvPr id="178" name=""/>
          <p:cNvSpPr/>
          <p:nvPr/>
        </p:nvSpPr>
        <p:spPr>
          <a:xfrm>
            <a:off x="900720" y="2160000"/>
            <a:ext cx="8279280" cy="1965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4. The given image is an example of a visual media element.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What is it called?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 color           B. line              </a:t>
            </a:r>
            <a:r>
              <a:rPr b="0" lang="en-PH" sz="2200" spc="-1" strike="noStrike">
                <a:solidFill>
                  <a:srgbClr val="000000"/>
                </a:solidFill>
                <a:highlight>
                  <a:srgbClr val="ffff00"/>
                </a:highlight>
                <a:latin typeface="Lato"/>
                <a:ea typeface="DejaVu Sans"/>
              </a:rPr>
              <a:t>C. symbol</a:t>
            </a:r>
            <a:r>
              <a:rPr b="0" lang="en-PH" sz="2200" spc="-1" strike="noStrike">
                <a:solidFill>
                  <a:srgbClr val="000000"/>
                </a:solidFill>
                <a:latin typeface="Lato"/>
                <a:ea typeface="DejaVu Sans"/>
              </a:rPr>
              <a:t> </a:t>
            </a:r>
            <a:endParaRPr b="0" lang="en-PH" sz="2200" spc="-1" strike="noStrike">
              <a:latin typeface="Arial"/>
            </a:endParaRPr>
          </a:p>
        </p:txBody>
      </p:sp>
      <p:pic>
        <p:nvPicPr>
          <p:cNvPr id="179" name="" descr=""/>
          <p:cNvPicPr/>
          <p:nvPr/>
        </p:nvPicPr>
        <p:blipFill>
          <a:blip r:embed="rId1"/>
          <a:stretch/>
        </p:blipFill>
        <p:spPr>
          <a:xfrm>
            <a:off x="9000000" y="2044800"/>
            <a:ext cx="1980000" cy="1375200"/>
          </a:xfrm>
          <a:prstGeom prst="rect">
            <a:avLst/>
          </a:prstGeom>
          <a:ln w="19080">
            <a:solidFill>
              <a:srgbClr val="000000"/>
            </a:solidFill>
            <a:round/>
          </a:ln>
        </p:spPr>
      </p:pic>
      <p:sp>
        <p:nvSpPr>
          <p:cNvPr id="180" name=""/>
          <p:cNvSpPr/>
          <p:nvPr/>
        </p:nvSpPr>
        <p:spPr>
          <a:xfrm>
            <a:off x="864000" y="4032000"/>
            <a:ext cx="7919280" cy="2340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5. Which visual media element is used to create this image?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 color           </a:t>
            </a:r>
            <a:r>
              <a:rPr b="0" lang="en-PH" sz="2200" spc="-1" strike="noStrike">
                <a:solidFill>
                  <a:srgbClr val="000000"/>
                </a:solidFill>
                <a:highlight>
                  <a:srgbClr val="ffff00"/>
                </a:highlight>
                <a:latin typeface="Lato"/>
                <a:ea typeface="AppleSystemUIFont"/>
              </a:rPr>
              <a:t>B. line</a:t>
            </a:r>
            <a:r>
              <a:rPr b="0" lang="en-PH" sz="2200" spc="-1" strike="noStrike">
                <a:solidFill>
                  <a:srgbClr val="000000"/>
                </a:solidFill>
                <a:latin typeface="Lato"/>
                <a:ea typeface="AppleSystemUIFont"/>
              </a:rPr>
              <a:t>              C. symbol </a:t>
            </a:r>
            <a:endParaRPr b="0" lang="en-PH" sz="2200" spc="-1" strike="noStrike">
              <a:latin typeface="Arial"/>
            </a:endParaRPr>
          </a:p>
        </p:txBody>
      </p:sp>
      <p:pic>
        <p:nvPicPr>
          <p:cNvPr id="181" name="" descr=""/>
          <p:cNvPicPr/>
          <p:nvPr/>
        </p:nvPicPr>
        <p:blipFill>
          <a:blip r:embed="rId2"/>
          <a:stretch/>
        </p:blipFill>
        <p:spPr>
          <a:xfrm>
            <a:off x="9000000" y="3916440"/>
            <a:ext cx="1980000" cy="1303560"/>
          </a:xfrm>
          <a:prstGeom prst="rect">
            <a:avLst/>
          </a:prstGeom>
          <a:ln w="19080">
            <a:solidFill>
              <a:srgbClr val="000000"/>
            </a:solidFill>
            <a:round/>
          </a:ln>
        </p:spPr>
      </p:pic>
      <p:sp>
        <p:nvSpPr>
          <p:cNvPr id="182" name=""/>
          <p:cNvSpPr txBox="1"/>
          <p:nvPr/>
        </p:nvSpPr>
        <p:spPr>
          <a:xfrm>
            <a:off x="4320000" y="1080000"/>
            <a:ext cx="2880000" cy="483480"/>
          </a:xfrm>
          <a:prstGeom prst="rect">
            <a:avLst/>
          </a:prstGeom>
          <a:noFill/>
          <a:ln w="0">
            <a:noFill/>
          </a:ln>
        </p:spPr>
        <p:txBody>
          <a:bodyPr lIns="90000" rIns="90000" tIns="45000" bIns="45000" anchor="t">
            <a:noAutofit/>
          </a:bodyPr>
          <a:p>
            <a:pPr algn="ctr">
              <a:buNone/>
            </a:pPr>
            <a:r>
              <a:rPr b="1" lang="en-PH" sz="2200" spc="-1" strike="noStrike">
                <a:solidFill>
                  <a:srgbClr val="c9211e"/>
                </a:solidFill>
                <a:latin typeface="Lato"/>
              </a:rPr>
              <a:t>ANSWER KEY</a:t>
            </a:r>
            <a:endParaRPr b="1" lang="en-PH" sz="22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1080720" y="504000"/>
            <a:ext cx="9898560" cy="577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200" spc="-1" strike="noStrike">
                <a:solidFill>
                  <a:srgbClr val="000000"/>
                </a:solidFill>
                <a:latin typeface="Lato"/>
                <a:ea typeface="Arial;Arial"/>
              </a:rPr>
              <a:t>Elements of Visual Media </a:t>
            </a:r>
            <a:endParaRPr b="0" lang="en-PH" sz="3200" spc="-1" strike="noStrike">
              <a:latin typeface="Arial"/>
            </a:endParaRPr>
          </a:p>
        </p:txBody>
      </p:sp>
      <p:sp>
        <p:nvSpPr>
          <p:cNvPr id="126" name=""/>
          <p:cNvSpPr/>
          <p:nvPr/>
        </p:nvSpPr>
        <p:spPr>
          <a:xfrm>
            <a:off x="900000" y="4140000"/>
            <a:ext cx="10282320" cy="135252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27" name=""/>
          <p:cNvSpPr/>
          <p:nvPr/>
        </p:nvSpPr>
        <p:spPr>
          <a:xfrm>
            <a:off x="1032840" y="3802320"/>
            <a:ext cx="10126440" cy="1352880"/>
          </a:xfrm>
          <a:prstGeom prst="rect">
            <a:avLst/>
          </a:prstGeom>
          <a:noFill/>
          <a:ln w="0">
            <a:noFill/>
          </a:ln>
        </p:spPr>
        <p:style>
          <a:lnRef idx="0"/>
          <a:fillRef idx="0"/>
          <a:effectRef idx="0"/>
          <a:fontRef idx="minor"/>
        </p:style>
        <p:txBody>
          <a:bodyPr lIns="0" rIns="0" tIns="0" bIns="0" anchor="t">
            <a:noAutofit/>
          </a:bodyPr>
          <a:p>
            <a:pPr algn="just">
              <a:lnSpc>
                <a:spcPct val="100000"/>
              </a:lnSpc>
              <a:buNone/>
            </a:pPr>
            <a:r>
              <a:rPr b="0" lang="en-PH" sz="2200" spc="-1" strike="noStrike">
                <a:solidFill>
                  <a:srgbClr val="000000"/>
                </a:solidFill>
                <a:latin typeface="Lato"/>
                <a:ea typeface="Arial;Arial"/>
              </a:rPr>
              <a:t>	</a:t>
            </a:r>
            <a:r>
              <a:rPr b="1" lang="en-PH" sz="2200" spc="-1" strike="noStrike">
                <a:solidFill>
                  <a:srgbClr val="000000"/>
                </a:solidFill>
                <a:latin typeface="Lato"/>
                <a:ea typeface="Arial;Arial"/>
              </a:rPr>
              <a:t>Line, color,</a:t>
            </a:r>
            <a:r>
              <a:rPr b="0" lang="en-PH" sz="2200" spc="-1" strike="noStrike">
                <a:solidFill>
                  <a:srgbClr val="000000"/>
                </a:solidFill>
                <a:latin typeface="Lato"/>
                <a:ea typeface="Arial;Arial"/>
              </a:rPr>
              <a:t> and </a:t>
            </a:r>
            <a:r>
              <a:rPr b="1" lang="en-PH" sz="2200" spc="-1" strike="noStrike">
                <a:solidFill>
                  <a:srgbClr val="000000"/>
                </a:solidFill>
                <a:latin typeface="Lato"/>
                <a:ea typeface="Arial;Arial"/>
              </a:rPr>
              <a:t>symbol</a:t>
            </a:r>
            <a:r>
              <a:rPr b="0" lang="en-PH" sz="2200" spc="-1" strike="noStrike">
                <a:solidFill>
                  <a:srgbClr val="000000"/>
                </a:solidFill>
                <a:latin typeface="Lato"/>
                <a:ea typeface="Arial;Arial"/>
              </a:rPr>
              <a:t> are elements of visual media. They are used to create a piece that can influence our emotions depending on our experiences. They also carry meaning with them, just like the words we read in various texts. Using these elements, you can create an exact representation of an image or something symbolic that can represent your emotions and ideas.</a:t>
            </a:r>
            <a:endParaRPr b="0" lang="en-PH" sz="2200" spc="-1" strike="noStrike">
              <a:latin typeface="Arial"/>
            </a:endParaRPr>
          </a:p>
        </p:txBody>
      </p:sp>
      <p:sp>
        <p:nvSpPr>
          <p:cNvPr id="128" name=""/>
          <p:cNvSpPr/>
          <p:nvPr/>
        </p:nvSpPr>
        <p:spPr>
          <a:xfrm>
            <a:off x="900720" y="1526400"/>
            <a:ext cx="10259280" cy="2433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Arial;Arial"/>
              </a:rPr>
              <a:t>	</a:t>
            </a:r>
            <a:r>
              <a:rPr b="0" lang="en-PH" sz="2200" spc="-1" strike="noStrike">
                <a:solidFill>
                  <a:srgbClr val="000000"/>
                </a:solidFill>
                <a:latin typeface="Lato"/>
                <a:ea typeface="Arial;Arial"/>
              </a:rPr>
              <a:t>It is highly likely that every day you encounter visual media. In fact, television, social networking sites, print magazines and newspapers, product labels, and even your gadgets contain visual media. Visual media elements carry with them various meanings, which deliver messages just like what print does to viewers like you.</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Box 2"/>
          <p:cNvSpPr/>
          <p:nvPr/>
        </p:nvSpPr>
        <p:spPr>
          <a:xfrm>
            <a:off x="900720" y="482760"/>
            <a:ext cx="9898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Lato"/>
                <a:ea typeface="Arial;Arial"/>
              </a:rPr>
              <a:t>Elements of Visual Media </a:t>
            </a:r>
            <a:endParaRPr b="0" lang="en-PH" sz="3600" spc="-1" strike="noStrike">
              <a:latin typeface="Arial"/>
            </a:endParaRPr>
          </a:p>
        </p:txBody>
      </p:sp>
      <p:sp>
        <p:nvSpPr>
          <p:cNvPr id="130" name=""/>
          <p:cNvSpPr/>
          <p:nvPr/>
        </p:nvSpPr>
        <p:spPr>
          <a:xfrm>
            <a:off x="900000" y="4140000"/>
            <a:ext cx="10282320" cy="135252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31" name=""/>
          <p:cNvSpPr/>
          <p:nvPr/>
        </p:nvSpPr>
        <p:spPr>
          <a:xfrm>
            <a:off x="900000" y="1620000"/>
            <a:ext cx="10079280" cy="909360"/>
          </a:xfrm>
          <a:prstGeom prst="rect">
            <a:avLst/>
          </a:prstGeom>
          <a:noFill/>
          <a:ln w="0">
            <a:noFill/>
          </a:ln>
        </p:spPr>
        <p:style>
          <a:lnRef idx="0"/>
          <a:fillRef idx="0"/>
          <a:effectRef idx="0"/>
          <a:fontRef idx="minor"/>
        </p:style>
        <p:txBody>
          <a:bodyPr lIns="0" rIns="0" tIns="0" bIns="0" anchor="t">
            <a:noAutofit/>
          </a:bodyPr>
          <a:p>
            <a:pPr algn="just">
              <a:lnSpc>
                <a:spcPct val="100000"/>
              </a:lnSpc>
              <a:buNone/>
            </a:pPr>
            <a:r>
              <a:rPr b="1" lang="en-PH" sz="2400" spc="-1" strike="noStrike">
                <a:solidFill>
                  <a:srgbClr val="000000"/>
                </a:solidFill>
                <a:latin typeface="Lato"/>
                <a:ea typeface="Arial;Arial"/>
              </a:rPr>
              <a:t>	</a:t>
            </a:r>
            <a:r>
              <a:rPr b="1" lang="en-PH" sz="2400" spc="-1" strike="noStrike">
                <a:solidFill>
                  <a:srgbClr val="000000"/>
                </a:solidFill>
                <a:latin typeface="Lato"/>
                <a:ea typeface="Arial;Arial"/>
              </a:rPr>
              <a:t>Visual media </a:t>
            </a:r>
            <a:r>
              <a:rPr b="0" lang="en-PH" sz="2400" spc="-1" strike="noStrike">
                <a:solidFill>
                  <a:srgbClr val="000000"/>
                </a:solidFill>
                <a:latin typeface="Lato"/>
                <a:ea typeface="Arial;Arial"/>
              </a:rPr>
              <a:t>is a term closely related to movies, photography, television, and painting, to name a few. It caters to not only what your eyes can see but also your other senses like hearing and sometimes touching. </a:t>
            </a:r>
            <a:endParaRPr b="0" lang="en-PH" sz="2400" spc="-1" strike="noStrike">
              <a:latin typeface="Arial"/>
            </a:endParaRPr>
          </a:p>
        </p:txBody>
      </p:sp>
      <p:sp>
        <p:nvSpPr>
          <p:cNvPr id="132" name=""/>
          <p:cNvSpPr/>
          <p:nvPr/>
        </p:nvSpPr>
        <p:spPr>
          <a:xfrm>
            <a:off x="876600" y="3384000"/>
            <a:ext cx="10282320" cy="2877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When watching a movie, you hear the sound effects and the conversation of the characters. The sound effects intensify scenes and spoken lines. Still pictures can also let you hear the sounds and feel different sensations by the way the elements are used to create a scene or a presentation that speaks to a viewer.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Box 3"/>
          <p:cNvSpPr/>
          <p:nvPr/>
        </p:nvSpPr>
        <p:spPr>
          <a:xfrm>
            <a:off x="1080720" y="540000"/>
            <a:ext cx="9898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000000"/>
                </a:solidFill>
                <a:latin typeface="Lato"/>
                <a:ea typeface="Arial;Arial"/>
              </a:rPr>
              <a:t>Elements of Visual Media </a:t>
            </a:r>
            <a:endParaRPr b="0" lang="en-PH" sz="3600" spc="-1" strike="noStrike">
              <a:latin typeface="Arial"/>
            </a:endParaRPr>
          </a:p>
        </p:txBody>
      </p:sp>
      <p:sp>
        <p:nvSpPr>
          <p:cNvPr id="134" name=""/>
          <p:cNvSpPr/>
          <p:nvPr/>
        </p:nvSpPr>
        <p:spPr>
          <a:xfrm>
            <a:off x="900000" y="4140000"/>
            <a:ext cx="10282320" cy="135252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35" name=""/>
          <p:cNvSpPr/>
          <p:nvPr/>
        </p:nvSpPr>
        <p:spPr>
          <a:xfrm>
            <a:off x="1181160" y="1513080"/>
            <a:ext cx="1518120" cy="466200"/>
          </a:xfrm>
          <a:prstGeom prst="rect">
            <a:avLst/>
          </a:prstGeom>
          <a:noFill/>
          <a:ln w="0">
            <a:noFill/>
          </a:ln>
        </p:spPr>
        <p:style>
          <a:lnRef idx="0"/>
          <a:fillRef idx="0"/>
          <a:effectRef idx="0"/>
          <a:fontRef idx="minor"/>
        </p:style>
        <p:txBody>
          <a:bodyPr lIns="0" rIns="0" tIns="0" bIns="0" anchor="t">
            <a:noAutofit/>
          </a:bodyPr>
          <a:p>
            <a:pPr marL="457200" indent="-457200" algn="just">
              <a:lnSpc>
                <a:spcPct val="100000"/>
              </a:lnSpc>
              <a:spcBef>
                <a:spcPts val="499"/>
              </a:spcBef>
              <a:spcAft>
                <a:spcPts val="499"/>
              </a:spcAft>
              <a:buNone/>
              <a:tabLst>
                <a:tab algn="l" pos="0"/>
              </a:tabLst>
            </a:pPr>
            <a:r>
              <a:rPr b="1" lang="en-PH" sz="2600" spc="-1" strike="noStrike">
                <a:solidFill>
                  <a:srgbClr val="000000"/>
                </a:solidFill>
                <a:latin typeface="Lato"/>
                <a:ea typeface="Arial;Arial"/>
              </a:rPr>
              <a:t>1. Line</a:t>
            </a:r>
            <a:endParaRPr b="0" lang="en-PH" sz="2600" spc="-1" strike="noStrike">
              <a:latin typeface="Arial"/>
            </a:endParaRPr>
          </a:p>
        </p:txBody>
      </p:sp>
      <p:pic>
        <p:nvPicPr>
          <p:cNvPr id="136" name="" descr=""/>
          <p:cNvPicPr/>
          <p:nvPr/>
        </p:nvPicPr>
        <p:blipFill>
          <a:blip r:embed="rId1"/>
          <a:stretch/>
        </p:blipFill>
        <p:spPr>
          <a:xfrm>
            <a:off x="1620000" y="2232000"/>
            <a:ext cx="9360000" cy="2519280"/>
          </a:xfrm>
          <a:prstGeom prst="rect">
            <a:avLst/>
          </a:prstGeom>
          <a:ln w="19080">
            <a:solidFill>
              <a:srgbClr val="000000"/>
            </a:solidFill>
            <a:round/>
          </a:ln>
        </p:spPr>
      </p:pic>
      <p:sp>
        <p:nvSpPr>
          <p:cNvPr id="137" name=""/>
          <p:cNvSpPr/>
          <p:nvPr/>
        </p:nvSpPr>
        <p:spPr>
          <a:xfrm>
            <a:off x="9978840" y="2232000"/>
            <a:ext cx="360" cy="2520000"/>
          </a:xfrm>
          <a:prstGeom prst="line">
            <a:avLst/>
          </a:prstGeom>
          <a:ln w="0">
            <a:solidFill>
              <a:srgbClr val="000000"/>
            </a:solidFill>
          </a:ln>
        </p:spPr>
        <p:style>
          <a:lnRef idx="0"/>
          <a:fillRef idx="0"/>
          <a:effectRef idx="0"/>
          <a:fontRef idx="minor"/>
        </p:style>
      </p:sp>
      <p:sp>
        <p:nvSpPr>
          <p:cNvPr id="138" name=""/>
          <p:cNvSpPr/>
          <p:nvPr/>
        </p:nvSpPr>
        <p:spPr>
          <a:xfrm>
            <a:off x="1620000" y="4988520"/>
            <a:ext cx="10799280" cy="54000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600" spc="-1" strike="noStrike">
                <a:solidFill>
                  <a:srgbClr val="000000"/>
                </a:solidFill>
                <a:latin typeface="Lato"/>
                <a:ea typeface="Arial;Arial"/>
              </a:rPr>
              <a:t>A </a:t>
            </a:r>
            <a:r>
              <a:rPr b="1" lang="en-PH" sz="2600" spc="-1" strike="noStrike">
                <a:solidFill>
                  <a:srgbClr val="000000"/>
                </a:solidFill>
                <a:latin typeface="Lato"/>
                <a:ea typeface="Arial;Arial"/>
              </a:rPr>
              <a:t>line</a:t>
            </a:r>
            <a:r>
              <a:rPr b="0" lang="en-PH" sz="2600" spc="-1" strike="noStrike">
                <a:solidFill>
                  <a:srgbClr val="000000"/>
                </a:solidFill>
                <a:latin typeface="Lato"/>
                <a:ea typeface="Arial;Arial"/>
              </a:rPr>
              <a:t> is a set of points that moves in space.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060000" y="468000"/>
            <a:ext cx="6655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600" spc="-1" strike="noStrike">
                <a:solidFill>
                  <a:srgbClr val="000000"/>
                </a:solidFill>
                <a:latin typeface="Lato"/>
                <a:ea typeface="Arial;Arial"/>
              </a:rPr>
              <a:t>Elements of Visual Media </a:t>
            </a:r>
            <a:endParaRPr b="0" lang="en-PH" sz="3600" spc="-1" strike="noStrike">
              <a:latin typeface="Arial"/>
            </a:endParaRPr>
          </a:p>
        </p:txBody>
      </p:sp>
      <p:sp>
        <p:nvSpPr>
          <p:cNvPr id="140" name=""/>
          <p:cNvSpPr/>
          <p:nvPr/>
        </p:nvSpPr>
        <p:spPr>
          <a:xfrm>
            <a:off x="936000" y="1440000"/>
            <a:ext cx="1518120" cy="609480"/>
          </a:xfrm>
          <a:prstGeom prst="rect">
            <a:avLst/>
          </a:prstGeom>
          <a:noFill/>
          <a:ln w="0">
            <a:noFill/>
          </a:ln>
        </p:spPr>
        <p:style>
          <a:lnRef idx="0"/>
          <a:fillRef idx="0"/>
          <a:effectRef idx="0"/>
          <a:fontRef idx="minor"/>
        </p:style>
        <p:txBody>
          <a:bodyPr lIns="0" rIns="0" tIns="0" bIns="0" anchor="t">
            <a:noAutofit/>
          </a:bodyPr>
          <a:p>
            <a:pPr marL="457200" indent="-457200" algn="just">
              <a:lnSpc>
                <a:spcPct val="100000"/>
              </a:lnSpc>
              <a:spcBef>
                <a:spcPts val="499"/>
              </a:spcBef>
              <a:spcAft>
                <a:spcPts val="499"/>
              </a:spcAft>
              <a:buNone/>
              <a:tabLst>
                <a:tab algn="l" pos="0"/>
              </a:tabLst>
            </a:pPr>
            <a:r>
              <a:rPr b="1" lang="en-PH" sz="2600" spc="-1" strike="noStrike">
                <a:solidFill>
                  <a:srgbClr val="000000"/>
                </a:solidFill>
                <a:latin typeface="Lato"/>
                <a:ea typeface="Arial;Arial"/>
              </a:rPr>
              <a:t>1. Line</a:t>
            </a:r>
            <a:endParaRPr b="0" lang="en-PH" sz="2600" spc="-1" strike="noStrike">
              <a:latin typeface="Arial"/>
            </a:endParaRPr>
          </a:p>
        </p:txBody>
      </p:sp>
      <p:sp>
        <p:nvSpPr>
          <p:cNvPr id="141" name=""/>
          <p:cNvSpPr/>
          <p:nvPr/>
        </p:nvSpPr>
        <p:spPr>
          <a:xfrm>
            <a:off x="1080000" y="2054520"/>
            <a:ext cx="10260000" cy="4065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499"/>
              </a:spcBef>
              <a:spcAft>
                <a:spcPts val="499"/>
              </a:spcAft>
              <a:buClr>
                <a:srgbClr val="000000"/>
              </a:buClr>
              <a:buSzPct val="45000"/>
              <a:buFont typeface="Wingdings" charset="2"/>
              <a:buChar char=""/>
            </a:pPr>
            <a:r>
              <a:rPr b="0" lang="en-PH" sz="2300" spc="-1" strike="noStrike">
                <a:solidFill>
                  <a:srgbClr val="000000"/>
                </a:solidFill>
                <a:latin typeface="Lato"/>
                <a:ea typeface="Arial;Arial"/>
              </a:rPr>
              <a:t>Its length is greater than its width. </a:t>
            </a:r>
            <a:endParaRPr b="0" lang="en-PH" sz="2300" spc="-1" strike="noStrike">
              <a:latin typeface="Arial"/>
            </a:endParaRPr>
          </a:p>
          <a:p>
            <a:pPr marL="216000" indent="-216000" algn="just">
              <a:lnSpc>
                <a:spcPct val="100000"/>
              </a:lnSpc>
              <a:spcBef>
                <a:spcPts val="499"/>
              </a:spcBef>
              <a:spcAft>
                <a:spcPts val="499"/>
              </a:spcAft>
              <a:buClr>
                <a:srgbClr val="000000"/>
              </a:buClr>
              <a:buSzPct val="45000"/>
              <a:buFont typeface="Wingdings" charset="2"/>
              <a:buChar char=""/>
            </a:pPr>
            <a:r>
              <a:rPr b="0" lang="en-PH" sz="2300" spc="-1" strike="noStrike">
                <a:solidFill>
                  <a:srgbClr val="000000"/>
                </a:solidFill>
                <a:latin typeface="Lato"/>
                <a:ea typeface="Arial;Arial"/>
              </a:rPr>
              <a:t>It can be implied, abstract, or dimensional. </a:t>
            </a:r>
            <a:endParaRPr b="0" lang="en-PH" sz="2300" spc="-1" strike="noStrike">
              <a:latin typeface="Arial"/>
            </a:endParaRPr>
          </a:p>
          <a:p>
            <a:pPr marL="216000" indent="-216000" algn="just">
              <a:lnSpc>
                <a:spcPct val="100000"/>
              </a:lnSpc>
              <a:spcBef>
                <a:spcPts val="601"/>
              </a:spcBef>
              <a:spcAft>
                <a:spcPts val="499"/>
              </a:spcAft>
              <a:buClr>
                <a:srgbClr val="000000"/>
              </a:buClr>
              <a:buSzPct val="45000"/>
              <a:buFont typeface="Wingdings" charset="2"/>
              <a:buChar char=""/>
            </a:pPr>
            <a:r>
              <a:rPr b="0" lang="en-PH" sz="2300" spc="-1" strike="noStrike">
                <a:solidFill>
                  <a:srgbClr val="000000"/>
                </a:solidFill>
                <a:latin typeface="Lato"/>
                <a:ea typeface="Arial;Arial"/>
              </a:rPr>
              <a:t>If it is </a:t>
            </a:r>
            <a:r>
              <a:rPr b="1" lang="en-PH" sz="2300" spc="-1" strike="noStrike">
                <a:solidFill>
                  <a:srgbClr val="000000"/>
                </a:solidFill>
                <a:latin typeface="Lato"/>
                <a:ea typeface="Arial;Arial"/>
              </a:rPr>
              <a:t>implied</a:t>
            </a:r>
            <a:r>
              <a:rPr b="0" lang="en-PH" sz="2300" spc="-1" strike="noStrike">
                <a:solidFill>
                  <a:srgbClr val="000000"/>
                </a:solidFill>
                <a:latin typeface="Lato"/>
                <a:ea typeface="Arial;Arial"/>
              </a:rPr>
              <a:t>, the meaning of the drawing is simply taken as what you see.</a:t>
            </a:r>
            <a:endParaRPr b="0" lang="en-PH" sz="2300" spc="-1" strike="noStrike">
              <a:latin typeface="Arial"/>
            </a:endParaRPr>
          </a:p>
          <a:p>
            <a:pPr marL="216000" indent="-216000" algn="just">
              <a:lnSpc>
                <a:spcPct val="100000"/>
              </a:lnSpc>
              <a:spcBef>
                <a:spcPts val="601"/>
              </a:spcBef>
              <a:spcAft>
                <a:spcPts val="499"/>
              </a:spcAft>
              <a:buClr>
                <a:srgbClr val="000000"/>
              </a:buClr>
              <a:buSzPct val="45000"/>
              <a:buFont typeface="Wingdings" charset="2"/>
              <a:buChar char=""/>
            </a:pPr>
            <a:r>
              <a:rPr b="0" lang="en-PH" sz="2300" spc="-1" strike="noStrike">
                <a:solidFill>
                  <a:srgbClr val="000000"/>
                </a:solidFill>
                <a:latin typeface="Lato"/>
                <a:ea typeface="Arial;Arial"/>
              </a:rPr>
              <a:t>It can also be </a:t>
            </a:r>
            <a:r>
              <a:rPr b="1" lang="en-PH" sz="2300" spc="-1" strike="noStrike">
                <a:solidFill>
                  <a:srgbClr val="000000"/>
                </a:solidFill>
                <a:latin typeface="Lato"/>
                <a:ea typeface="Arial;Arial"/>
              </a:rPr>
              <a:t>abstract</a:t>
            </a:r>
            <a:r>
              <a:rPr b="0" lang="en-PH" sz="2300" spc="-1" strike="noStrike">
                <a:solidFill>
                  <a:srgbClr val="000000"/>
                </a:solidFill>
                <a:latin typeface="Lato"/>
                <a:ea typeface="Arial;Arial"/>
              </a:rPr>
              <a:t>, which you will need to interpret based on your experience, opinion, and emotion. Others may interpret it differently. </a:t>
            </a:r>
            <a:endParaRPr b="0" lang="en-PH" sz="2300" spc="-1" strike="noStrike">
              <a:latin typeface="Arial"/>
            </a:endParaRPr>
          </a:p>
          <a:p>
            <a:pPr marL="216000" indent="-216000" algn="just">
              <a:lnSpc>
                <a:spcPct val="100000"/>
              </a:lnSpc>
              <a:spcBef>
                <a:spcPts val="601"/>
              </a:spcBef>
              <a:spcAft>
                <a:spcPts val="499"/>
              </a:spcAft>
              <a:buClr>
                <a:srgbClr val="000000"/>
              </a:buClr>
              <a:buSzPct val="45000"/>
              <a:buFont typeface="Wingdings" charset="2"/>
              <a:buChar char=""/>
            </a:pPr>
            <a:r>
              <a:rPr b="0" lang="en-PH" sz="2300" spc="-1" strike="noStrike">
                <a:solidFill>
                  <a:srgbClr val="000000"/>
                </a:solidFill>
                <a:latin typeface="Lato"/>
                <a:ea typeface="Arial;Arial"/>
              </a:rPr>
              <a:t>If the artwork is </a:t>
            </a:r>
            <a:r>
              <a:rPr b="1" lang="en-PH" sz="2300" spc="-1" strike="noStrike">
                <a:solidFill>
                  <a:srgbClr val="000000"/>
                </a:solidFill>
                <a:latin typeface="Lato"/>
                <a:ea typeface="Arial;Arial"/>
              </a:rPr>
              <a:t>dimensional</a:t>
            </a:r>
            <a:r>
              <a:rPr b="0" lang="en-PH" sz="2300" spc="-1" strike="noStrike">
                <a:solidFill>
                  <a:srgbClr val="000000"/>
                </a:solidFill>
                <a:latin typeface="Lato"/>
                <a:ea typeface="Arial;Arial"/>
              </a:rPr>
              <a:t>, depth can also be created by the effective use of lines; therefore, it can be measured. </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2988000" y="360000"/>
            <a:ext cx="6655320" cy="734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000" spc="-1" strike="noStrike">
                <a:solidFill>
                  <a:srgbClr val="000000"/>
                </a:solidFill>
                <a:latin typeface="Lato"/>
                <a:ea typeface="Arial;Arial"/>
              </a:rPr>
              <a:t>Elements of Visual Media </a:t>
            </a:r>
            <a:endParaRPr b="0" lang="en-PH" sz="3000" spc="-1" strike="noStrike">
              <a:latin typeface="Arial"/>
            </a:endParaRPr>
          </a:p>
        </p:txBody>
      </p:sp>
      <p:sp>
        <p:nvSpPr>
          <p:cNvPr id="143" name=""/>
          <p:cNvSpPr/>
          <p:nvPr/>
        </p:nvSpPr>
        <p:spPr>
          <a:xfrm>
            <a:off x="900000" y="4608000"/>
            <a:ext cx="9961200" cy="200592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ts val="1205"/>
              </a:lnSpc>
              <a:spcBef>
                <a:spcPts val="1500"/>
              </a:spcBef>
              <a:spcAft>
                <a:spcPts val="499"/>
              </a:spcAft>
              <a:buNone/>
              <a:tabLst>
                <a:tab algn="l" pos="0"/>
              </a:tabLst>
            </a:pPr>
            <a:r>
              <a:rPr b="1" lang="en-PH" sz="2400" spc="-1" strike="noStrike">
                <a:solidFill>
                  <a:srgbClr val="000000"/>
                </a:solidFill>
                <a:latin typeface="Lato"/>
                <a:ea typeface="PingFang SC"/>
              </a:rPr>
              <a:t>2. Color </a:t>
            </a:r>
            <a:endParaRPr b="0" lang="en-PH" sz="2400" spc="-1" strike="noStrike">
              <a:latin typeface="Arial"/>
            </a:endParaRPr>
          </a:p>
          <a:p>
            <a:pPr marL="457200" indent="-457200" algn="just">
              <a:lnSpc>
                <a:spcPct val="100000"/>
              </a:lnSpc>
              <a:buNone/>
              <a:tabLst>
                <a:tab algn="l" pos="0"/>
              </a:tabLst>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Color describes the appearance of an object in terms of its hue, saturation, lightness, and contrast. </a:t>
            </a:r>
            <a:endParaRPr b="0" lang="en-PH" sz="2400" spc="-1" strike="noStrike">
              <a:latin typeface="Arial"/>
            </a:endParaRPr>
          </a:p>
        </p:txBody>
      </p:sp>
      <p:pic>
        <p:nvPicPr>
          <p:cNvPr id="144" name="" descr=""/>
          <p:cNvPicPr/>
          <p:nvPr/>
        </p:nvPicPr>
        <p:blipFill>
          <a:blip r:embed="rId1"/>
          <a:stretch/>
        </p:blipFill>
        <p:spPr>
          <a:xfrm>
            <a:off x="3761280" y="1105560"/>
            <a:ext cx="4014000" cy="3033720"/>
          </a:xfrm>
          <a:prstGeom prst="rect">
            <a:avLst/>
          </a:prstGeom>
          <a:ln w="0">
            <a:noFill/>
          </a:ln>
        </p:spPr>
      </p:pic>
      <p:sp>
        <p:nvSpPr>
          <p:cNvPr id="145" name=""/>
          <p:cNvSpPr/>
          <p:nvPr/>
        </p:nvSpPr>
        <p:spPr>
          <a:xfrm>
            <a:off x="3204000" y="4153320"/>
            <a:ext cx="5241240" cy="345960"/>
          </a:xfrm>
          <a:prstGeom prst="rect">
            <a:avLst/>
          </a:prstGeom>
          <a:noFill/>
          <a:ln w="0">
            <a:noFill/>
          </a:ln>
        </p:spPr>
        <p:style>
          <a:lnRef idx="0"/>
          <a:fillRef idx="0"/>
          <a:effectRef idx="0"/>
          <a:fontRef idx="minor"/>
        </p:style>
        <p:txBody>
          <a:bodyPr lIns="90000" rIns="90000" tIns="45000" bIns="45000" anchor="t">
            <a:noAutofit/>
          </a:bodyPr>
          <a:p>
            <a:pPr marL="457200" algn="just">
              <a:lnSpc>
                <a:spcPts val="1205"/>
              </a:lnSpc>
              <a:spcBef>
                <a:spcPts val="1500"/>
              </a:spcBef>
              <a:spcAft>
                <a:spcPts val="499"/>
              </a:spcAft>
              <a:buNone/>
            </a:pPr>
            <a:r>
              <a:rPr b="0" lang="en-PH" sz="1500" spc="-1" strike="noStrike">
                <a:solidFill>
                  <a:srgbClr val="000000"/>
                </a:solidFill>
                <a:latin typeface="Arial"/>
                <a:ea typeface="PingFang SC"/>
              </a:rPr>
              <a:t>by EDDArts, CC0 Public Domain, via Pixabay</a:t>
            </a:r>
            <a:endParaRPr b="0" lang="en-PH" sz="15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061440" y="360000"/>
            <a:ext cx="5577840" cy="62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000" spc="-1" strike="noStrike">
                <a:solidFill>
                  <a:srgbClr val="000000"/>
                </a:solidFill>
                <a:latin typeface="Lato"/>
                <a:ea typeface="Arial;Arial"/>
              </a:rPr>
              <a:t>Elements of Visual Media </a:t>
            </a:r>
            <a:endParaRPr b="0" lang="en-PH" sz="3000" spc="-1" strike="noStrike">
              <a:latin typeface="Arial"/>
            </a:endParaRPr>
          </a:p>
        </p:txBody>
      </p:sp>
      <p:sp>
        <p:nvSpPr>
          <p:cNvPr id="147" name=""/>
          <p:cNvSpPr/>
          <p:nvPr/>
        </p:nvSpPr>
        <p:spPr>
          <a:xfrm>
            <a:off x="1332000" y="1937520"/>
            <a:ext cx="9538920" cy="3965760"/>
          </a:xfrm>
          <a:prstGeom prst="rect">
            <a:avLst/>
          </a:prstGeom>
          <a:noFill/>
          <a:ln w="0">
            <a:noFill/>
          </a:ln>
        </p:spPr>
        <p:style>
          <a:lnRef idx="0"/>
          <a:fillRef idx="0"/>
          <a:effectRef idx="0"/>
          <a:fontRef idx="minor"/>
        </p:style>
        <p:txBody>
          <a:bodyPr lIns="0" rIns="0" tIns="0" bIns="0" anchor="t">
            <a:noAutofit/>
          </a:bodyPr>
          <a:p>
            <a:pPr marL="457200" indent="-457200" algn="just">
              <a:lnSpc>
                <a:spcPct val="100000"/>
              </a:lnSpc>
              <a:spcBef>
                <a:spcPts val="499"/>
              </a:spcBef>
              <a:spcAft>
                <a:spcPts val="499"/>
              </a:spcAft>
              <a:buClr>
                <a:srgbClr val="000000"/>
              </a:buClr>
              <a:buSzPct val="45000"/>
              <a:buFont typeface="Wingdings" charset="2"/>
              <a:buChar char=""/>
            </a:pPr>
            <a:r>
              <a:rPr b="0" lang="en-PH" sz="2400" spc="-1" strike="noStrike">
                <a:solidFill>
                  <a:srgbClr val="000000"/>
                </a:solidFill>
                <a:latin typeface="Lato"/>
                <a:ea typeface="Arial;Arial"/>
              </a:rPr>
              <a:t>This element has a strong influence on a viewer’s emotions. </a:t>
            </a:r>
            <a:endParaRPr b="0" lang="en-PH" sz="2400" spc="-1" strike="noStrike">
              <a:latin typeface="Arial"/>
            </a:endParaRPr>
          </a:p>
          <a:p>
            <a:pPr marL="457200" indent="-457200" algn="just">
              <a:lnSpc>
                <a:spcPct val="100000"/>
              </a:lnSpc>
              <a:spcBef>
                <a:spcPts val="499"/>
              </a:spcBef>
              <a:spcAft>
                <a:spcPts val="499"/>
              </a:spcAft>
              <a:buClr>
                <a:srgbClr val="000000"/>
              </a:buClr>
              <a:buSzPct val="45000"/>
              <a:buFont typeface="Wingdings" charset="2"/>
              <a:buChar char=""/>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It can create moods or set an atmosphere. </a:t>
            </a:r>
            <a:endParaRPr b="0" lang="en-PH" sz="2400" spc="-1" strike="noStrike">
              <a:latin typeface="Arial"/>
            </a:endParaRPr>
          </a:p>
          <a:p>
            <a:pPr marL="457200" indent="-457200" algn="just">
              <a:lnSpc>
                <a:spcPct val="100000"/>
              </a:lnSpc>
              <a:spcBef>
                <a:spcPts val="499"/>
              </a:spcBef>
              <a:spcAft>
                <a:spcPts val="499"/>
              </a:spcAft>
              <a:buClr>
                <a:srgbClr val="000000"/>
              </a:buClr>
              <a:buSzPct val="45000"/>
              <a:buFont typeface="Wingdings" charset="2"/>
              <a:buChar char=""/>
            </a:pPr>
            <a:r>
              <a:rPr b="0" lang="en-PH" sz="2400" spc="-1" strike="noStrike">
                <a:solidFill>
                  <a:srgbClr val="000000"/>
                </a:solidFill>
                <a:latin typeface="Lato"/>
                <a:ea typeface="Arial;Arial"/>
              </a:rPr>
              <a:t>Colors have various components like:</a:t>
            </a:r>
            <a:endParaRPr b="0" lang="en-PH" sz="2400" spc="-1" strike="noStrike">
              <a:latin typeface="Arial"/>
            </a:endParaRPr>
          </a:p>
          <a:p>
            <a:pPr lvl="1" marL="457200" indent="-457200" algn="just">
              <a:lnSpc>
                <a:spcPct val="100000"/>
              </a:lnSpc>
              <a:spcBef>
                <a:spcPts val="499"/>
              </a:spcBef>
              <a:spcAft>
                <a:spcPts val="499"/>
              </a:spcAft>
              <a:buClr>
                <a:srgbClr val="000000"/>
              </a:buClr>
              <a:buSzPct val="45000"/>
              <a:buFont typeface="Wingdings" charset="2"/>
              <a:buChar char=""/>
            </a:pPr>
            <a:r>
              <a:rPr b="1" lang="en-PH" sz="2400" spc="-1" strike="noStrike">
                <a:solidFill>
                  <a:srgbClr val="000000"/>
                </a:solidFill>
                <a:latin typeface="Lato"/>
                <a:ea typeface="Arial;Arial"/>
              </a:rPr>
              <a:t>- hue</a:t>
            </a:r>
            <a:r>
              <a:rPr b="0" lang="en-PH" sz="2400" spc="-1" strike="noStrike">
                <a:solidFill>
                  <a:srgbClr val="000000"/>
                </a:solidFill>
                <a:latin typeface="Lato"/>
                <a:ea typeface="Arial;Arial"/>
              </a:rPr>
              <a:t>, which is the name of the color itself (e.g., red, blue, yellow, and the like)</a:t>
            </a:r>
            <a:endParaRPr b="0" lang="en-PH" sz="2400" spc="-1" strike="noStrike">
              <a:latin typeface="Arial"/>
            </a:endParaRPr>
          </a:p>
          <a:p>
            <a:pPr lvl="1" marL="457200" indent="-457200" algn="just">
              <a:lnSpc>
                <a:spcPct val="100000"/>
              </a:lnSpc>
              <a:spcBef>
                <a:spcPts val="499"/>
              </a:spcBef>
              <a:spcAft>
                <a:spcPts val="499"/>
              </a:spcAft>
              <a:buClr>
                <a:srgbClr val="000000"/>
              </a:buClr>
              <a:buSzPct val="45000"/>
              <a:buFont typeface="Wingdings" charset="2"/>
              <a:buChar char=""/>
            </a:pPr>
            <a:r>
              <a:rPr b="1" lang="en-PH" sz="2400" spc="-1" strike="noStrike">
                <a:solidFill>
                  <a:srgbClr val="000000"/>
                </a:solidFill>
                <a:latin typeface="Lato"/>
                <a:ea typeface="Arial;Arial"/>
              </a:rPr>
              <a:t>- intensity</a:t>
            </a:r>
            <a:r>
              <a:rPr b="0" lang="en-PH" sz="2400" spc="-1" strike="noStrike">
                <a:solidFill>
                  <a:srgbClr val="000000"/>
                </a:solidFill>
                <a:latin typeface="Lato"/>
                <a:ea typeface="Arial;Arial"/>
              </a:rPr>
              <a:t>, which tells how vivid or saturated a color is; and</a:t>
            </a:r>
            <a:endParaRPr b="0" lang="en-PH" sz="2400" spc="-1" strike="noStrike">
              <a:latin typeface="Arial"/>
            </a:endParaRPr>
          </a:p>
          <a:p>
            <a:pPr lvl="1" marL="457200" indent="-457200" algn="just">
              <a:lnSpc>
                <a:spcPct val="100000"/>
              </a:lnSpc>
              <a:spcBef>
                <a:spcPts val="499"/>
              </a:spcBef>
              <a:spcAft>
                <a:spcPts val="499"/>
              </a:spcAft>
              <a:buClr>
                <a:srgbClr val="000000"/>
              </a:buClr>
              <a:buSzPct val="45000"/>
              <a:buFont typeface="Wingdings" charset="2"/>
              <a:buChar char=""/>
            </a:pPr>
            <a:r>
              <a:rPr b="1" lang="en-PH" sz="2400" spc="-1" strike="noStrike">
                <a:solidFill>
                  <a:srgbClr val="000000"/>
                </a:solidFill>
                <a:latin typeface="Lato"/>
                <a:ea typeface="Arial;Arial"/>
              </a:rPr>
              <a:t>- value</a:t>
            </a:r>
            <a:r>
              <a:rPr b="0" lang="en-PH" sz="2400" spc="-1" strike="noStrike">
                <a:solidFill>
                  <a:srgbClr val="000000"/>
                </a:solidFill>
                <a:latin typeface="Lato"/>
                <a:ea typeface="Arial;Arial"/>
              </a:rPr>
              <a:t>, which says how dark or light it is. It can create patterns and show harmony, symbol, or mood. </a:t>
            </a:r>
            <a:endParaRPr b="0" lang="en-PH" sz="2400" spc="-1" strike="noStrike">
              <a:latin typeface="Arial"/>
            </a:endParaRPr>
          </a:p>
        </p:txBody>
      </p:sp>
      <p:sp>
        <p:nvSpPr>
          <p:cNvPr id="148" name=""/>
          <p:cNvSpPr/>
          <p:nvPr/>
        </p:nvSpPr>
        <p:spPr>
          <a:xfrm>
            <a:off x="805320" y="1099440"/>
            <a:ext cx="1569960" cy="94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latin typeface="Lato"/>
                <a:ea typeface="PingFang SC"/>
              </a:rPr>
              <a:t>2. Color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3061440" y="452880"/>
            <a:ext cx="5577840" cy="62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000" spc="-1" strike="noStrike">
                <a:solidFill>
                  <a:srgbClr val="000000"/>
                </a:solidFill>
                <a:latin typeface="Lato"/>
                <a:ea typeface="Arial;Arial"/>
              </a:rPr>
              <a:t>Elements of Visual Media </a:t>
            </a:r>
            <a:endParaRPr b="0" lang="en-PH" sz="3000" spc="-1" strike="noStrike">
              <a:latin typeface="Arial"/>
            </a:endParaRPr>
          </a:p>
        </p:txBody>
      </p:sp>
      <p:sp>
        <p:nvSpPr>
          <p:cNvPr id="150" name=""/>
          <p:cNvSpPr/>
          <p:nvPr/>
        </p:nvSpPr>
        <p:spPr>
          <a:xfrm>
            <a:off x="912960" y="1260000"/>
            <a:ext cx="1786320" cy="429480"/>
          </a:xfrm>
          <a:prstGeom prst="rect">
            <a:avLst/>
          </a:prstGeom>
          <a:noFill/>
          <a:ln w="0">
            <a:noFill/>
          </a:ln>
        </p:spPr>
        <p:style>
          <a:lnRef idx="0"/>
          <a:fillRef idx="0"/>
          <a:effectRef idx="0"/>
          <a:fontRef idx="minor"/>
        </p:style>
        <p:txBody>
          <a:bodyPr lIns="0" rIns="0" tIns="0" bIns="0" anchor="t">
            <a:noAutofit/>
          </a:bodyPr>
          <a:p>
            <a:pPr marL="457200" indent="-457200" algn="just">
              <a:lnSpc>
                <a:spcPct val="100000"/>
              </a:lnSpc>
              <a:spcBef>
                <a:spcPts val="499"/>
              </a:spcBef>
              <a:spcAft>
                <a:spcPts val="499"/>
              </a:spcAft>
              <a:buNone/>
              <a:tabLst>
                <a:tab algn="l" pos="0"/>
              </a:tabLst>
            </a:pPr>
            <a:r>
              <a:rPr b="1" lang="en-PH" sz="2400" spc="-1" strike="noStrike">
                <a:solidFill>
                  <a:srgbClr val="000000"/>
                </a:solidFill>
                <a:latin typeface="Lato"/>
                <a:ea typeface="Arial;Arial"/>
              </a:rPr>
              <a:t>3. Symbol </a:t>
            </a:r>
            <a:endParaRPr b="0" lang="en-PH" sz="2400" spc="-1" strike="noStrike">
              <a:latin typeface="Arial"/>
            </a:endParaRPr>
          </a:p>
        </p:txBody>
      </p:sp>
      <p:pic>
        <p:nvPicPr>
          <p:cNvPr id="151" name="" descr=""/>
          <p:cNvPicPr/>
          <p:nvPr/>
        </p:nvPicPr>
        <p:blipFill>
          <a:blip r:embed="rId1"/>
          <a:stretch/>
        </p:blipFill>
        <p:spPr>
          <a:xfrm>
            <a:off x="3780000" y="1980000"/>
            <a:ext cx="2310120" cy="1862640"/>
          </a:xfrm>
          <a:prstGeom prst="rect">
            <a:avLst/>
          </a:prstGeom>
          <a:ln w="0">
            <a:noFill/>
          </a:ln>
        </p:spPr>
      </p:pic>
      <p:sp>
        <p:nvSpPr>
          <p:cNvPr id="152" name=""/>
          <p:cNvSpPr/>
          <p:nvPr/>
        </p:nvSpPr>
        <p:spPr>
          <a:xfrm>
            <a:off x="2880000" y="4248000"/>
            <a:ext cx="2699280" cy="179280"/>
          </a:xfrm>
          <a:prstGeom prst="rect">
            <a:avLst/>
          </a:prstGeom>
          <a:solidFill>
            <a:srgbClr val="ffffff"/>
          </a:solidFill>
          <a:ln w="0">
            <a:solidFill>
              <a:srgbClr val="ffffff"/>
            </a:solidFill>
          </a:ln>
        </p:spPr>
        <p:style>
          <a:lnRef idx="0"/>
          <a:fillRef idx="0"/>
          <a:effectRef idx="0"/>
          <a:fontRef idx="minor"/>
        </p:style>
      </p:sp>
      <p:pic>
        <p:nvPicPr>
          <p:cNvPr id="153" name="" descr=""/>
          <p:cNvPicPr/>
          <p:nvPr/>
        </p:nvPicPr>
        <p:blipFill>
          <a:blip r:embed="rId2"/>
          <a:stretch/>
        </p:blipFill>
        <p:spPr>
          <a:xfrm>
            <a:off x="6120000" y="1980000"/>
            <a:ext cx="2189520" cy="1799280"/>
          </a:xfrm>
          <a:prstGeom prst="rect">
            <a:avLst/>
          </a:prstGeom>
          <a:ln w="0">
            <a:noFill/>
          </a:ln>
        </p:spPr>
      </p:pic>
      <p:sp>
        <p:nvSpPr>
          <p:cNvPr id="154" name=""/>
          <p:cNvSpPr/>
          <p:nvPr/>
        </p:nvSpPr>
        <p:spPr>
          <a:xfrm>
            <a:off x="3780000" y="3780000"/>
            <a:ext cx="1259280" cy="179280"/>
          </a:xfrm>
          <a:prstGeom prst="rect">
            <a:avLst/>
          </a:prstGeom>
          <a:solidFill>
            <a:srgbClr val="ffffff"/>
          </a:solidFill>
          <a:ln w="0">
            <a:solidFill>
              <a:srgbClr val="ffffff"/>
            </a:solidFill>
          </a:ln>
        </p:spPr>
        <p:style>
          <a:lnRef idx="0"/>
          <a:fillRef idx="0"/>
          <a:effectRef idx="0"/>
          <a:fontRef idx="minor"/>
        </p:style>
      </p:sp>
      <p:sp>
        <p:nvSpPr>
          <p:cNvPr id="155" name=""/>
          <p:cNvSpPr/>
          <p:nvPr/>
        </p:nvSpPr>
        <p:spPr>
          <a:xfrm>
            <a:off x="3240000" y="3825360"/>
            <a:ext cx="5501880" cy="60192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499"/>
              </a:spcBef>
              <a:spcAft>
                <a:spcPts val="499"/>
              </a:spcAft>
              <a:buNone/>
            </a:pPr>
            <a:r>
              <a:rPr b="0" lang="en-PH" sz="1100" spc="-1" strike="noStrike">
                <a:solidFill>
                  <a:srgbClr val="000000"/>
                </a:solidFill>
                <a:latin typeface="Lato"/>
                <a:ea typeface="PingFang SC"/>
              </a:rPr>
              <a:t>Emoji One, CC BY-SA 4.0, via Wikimedia Commons </a:t>
            </a:r>
            <a:endParaRPr b="0" lang="en-PH" sz="1100" spc="-1" strike="noStrike">
              <a:latin typeface="Arial"/>
            </a:endParaRPr>
          </a:p>
        </p:txBody>
      </p:sp>
      <p:sp>
        <p:nvSpPr>
          <p:cNvPr id="156" name=""/>
          <p:cNvSpPr/>
          <p:nvPr/>
        </p:nvSpPr>
        <p:spPr>
          <a:xfrm>
            <a:off x="1080000" y="4428000"/>
            <a:ext cx="10259280" cy="12466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400" spc="-1" strike="noStrike">
                <a:solidFill>
                  <a:srgbClr val="000000"/>
                </a:solidFill>
                <a:latin typeface="Lato"/>
                <a:ea typeface="Arial;Arial"/>
              </a:rPr>
              <a:t>	</a:t>
            </a:r>
            <a:r>
              <a:rPr b="0" lang="en-PH" sz="2400" spc="-1" strike="noStrike">
                <a:solidFill>
                  <a:srgbClr val="000000"/>
                </a:solidFill>
                <a:latin typeface="Lato"/>
                <a:ea typeface="Arial;Arial"/>
              </a:rPr>
              <a:t>A </a:t>
            </a:r>
            <a:r>
              <a:rPr b="1" lang="en-PH" sz="2400" spc="-1" strike="noStrike">
                <a:solidFill>
                  <a:srgbClr val="000000"/>
                </a:solidFill>
                <a:latin typeface="Lato"/>
                <a:ea typeface="Arial;Arial"/>
              </a:rPr>
              <a:t>symbol </a:t>
            </a:r>
            <a:r>
              <a:rPr b="0" lang="en-PH" sz="2400" spc="-1" strike="noStrike">
                <a:solidFill>
                  <a:srgbClr val="000000"/>
                </a:solidFill>
                <a:latin typeface="Lato"/>
                <a:ea typeface="Arial;Arial"/>
              </a:rPr>
              <a:t>shows an image as a representation of emotions, ideas, and preferences. There are different kinds of visual symbols such as cartoons like anime, drawings, sketches, and the like.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3312000" y="216000"/>
            <a:ext cx="5577840" cy="62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3000" spc="-1" strike="noStrike">
                <a:solidFill>
                  <a:srgbClr val="000000"/>
                </a:solidFill>
                <a:latin typeface="Lato"/>
                <a:ea typeface="Arial;Arial"/>
              </a:rPr>
              <a:t>Elements of Visual Media </a:t>
            </a:r>
            <a:endParaRPr b="0" lang="en-PH" sz="3000" spc="-1" strike="noStrike">
              <a:latin typeface="Arial"/>
            </a:endParaRPr>
          </a:p>
        </p:txBody>
      </p:sp>
      <p:sp>
        <p:nvSpPr>
          <p:cNvPr id="158" name=""/>
          <p:cNvSpPr/>
          <p:nvPr/>
        </p:nvSpPr>
        <p:spPr>
          <a:xfrm>
            <a:off x="900000" y="900000"/>
            <a:ext cx="10979280" cy="50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Choose the letter of the correct answer.</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1. What is the dominant element in this illustration?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 color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B. lines </a:t>
            </a: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C. symbol      </a:t>
            </a: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endParaRPr b="0" lang="en-PH" sz="2200" spc="-1" strike="noStrike">
              <a:latin typeface="Arial"/>
            </a:endParaRPr>
          </a:p>
          <a:p>
            <a:pPr algn="just">
              <a:lnSpc>
                <a:spcPct val="100000"/>
              </a:lnSpc>
              <a:buNone/>
            </a:pPr>
            <a:endParaRPr b="0" lang="en-PH" sz="2200" spc="-1" strike="noStrike">
              <a:latin typeface="Arial"/>
            </a:endParaRPr>
          </a:p>
          <a:p>
            <a:pPr>
              <a:lnSpc>
                <a:spcPct val="100000"/>
              </a:lnSpc>
              <a:buNone/>
            </a:pPr>
            <a:r>
              <a:rPr b="0" lang="en-PH" sz="2200" spc="-1" strike="noStrike">
                <a:solidFill>
                  <a:srgbClr val="000000"/>
                </a:solidFill>
                <a:latin typeface="Lato"/>
                <a:ea typeface="AppleSystemUIFont"/>
              </a:rPr>
              <a:t>2. What kind of line does the image show?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 broken    B. curved   C. jagged </a:t>
            </a:r>
            <a:endParaRPr b="0" lang="en-PH" sz="2200" spc="-1" strike="noStrike">
              <a:latin typeface="Arial"/>
            </a:endParaRPr>
          </a:p>
          <a:p>
            <a:pPr algn="just">
              <a:lnSpc>
                <a:spcPct val="100000"/>
              </a:lnSpc>
              <a:buNone/>
            </a:pPr>
            <a:endParaRPr b="0" lang="en-PH" sz="2200" spc="-1" strike="noStrike">
              <a:latin typeface="Arial"/>
            </a:endParaRPr>
          </a:p>
          <a:p>
            <a:pPr algn="just">
              <a:lnSpc>
                <a:spcPct val="100000"/>
              </a:lnSpc>
              <a:buNone/>
            </a:pP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3.  Which visual media element can be clearly seen in this image? </a:t>
            </a:r>
            <a:endParaRPr b="0" lang="en-PH" sz="2200" spc="-1" strike="noStrike">
              <a:latin typeface="Arial"/>
            </a:endParaRPr>
          </a:p>
          <a:p>
            <a:pPr algn="just">
              <a:lnSpc>
                <a:spcPct val="100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 color       B. lines       C. symbol </a:t>
            </a:r>
            <a:endParaRPr b="0" lang="en-PH" sz="2200" spc="-1" strike="noStrike">
              <a:latin typeface="Arial"/>
            </a:endParaRPr>
          </a:p>
          <a:p>
            <a:pPr algn="just">
              <a:lnSpc>
                <a:spcPct val="100000"/>
              </a:lnSpc>
              <a:buNone/>
            </a:pPr>
            <a:endParaRPr b="0" lang="en-PH" sz="2200" spc="-1" strike="noStrike">
              <a:latin typeface="Arial"/>
            </a:endParaRPr>
          </a:p>
        </p:txBody>
      </p:sp>
      <p:pic>
        <p:nvPicPr>
          <p:cNvPr id="159" name="" descr=""/>
          <p:cNvPicPr/>
          <p:nvPr/>
        </p:nvPicPr>
        <p:blipFill>
          <a:blip r:embed="rId1"/>
          <a:stretch/>
        </p:blipFill>
        <p:spPr>
          <a:xfrm>
            <a:off x="7740000" y="1260000"/>
            <a:ext cx="2456640" cy="1439280"/>
          </a:xfrm>
          <a:prstGeom prst="rect">
            <a:avLst/>
          </a:prstGeom>
          <a:ln w="19080">
            <a:solidFill>
              <a:srgbClr val="000000"/>
            </a:solidFill>
            <a:round/>
          </a:ln>
        </p:spPr>
      </p:pic>
      <p:sp>
        <p:nvSpPr>
          <p:cNvPr id="160" name=""/>
          <p:cNvSpPr/>
          <p:nvPr/>
        </p:nvSpPr>
        <p:spPr>
          <a:xfrm>
            <a:off x="8100000" y="2780280"/>
            <a:ext cx="1745280" cy="99000"/>
          </a:xfrm>
          <a:prstGeom prst="rect">
            <a:avLst/>
          </a:prstGeom>
          <a:noFill/>
          <a:ln w="0">
            <a:noFill/>
          </a:ln>
        </p:spPr>
        <p:style>
          <a:lnRef idx="0"/>
          <a:fillRef idx="0"/>
          <a:effectRef idx="0"/>
          <a:fontRef idx="minor"/>
        </p:style>
        <p:txBody>
          <a:bodyPr lIns="0" rIns="0" tIns="0" bIns="0" anchor="t">
            <a:noAutofit/>
          </a:bodyPr>
          <a:p>
            <a:pPr>
              <a:lnSpc>
                <a:spcPts val="706"/>
              </a:lnSpc>
              <a:buNone/>
            </a:pPr>
            <a:r>
              <a:rPr b="0" lang="en-PH" sz="700" spc="-1" strike="noStrike">
                <a:solidFill>
                  <a:srgbClr val="000000"/>
                </a:solidFill>
                <a:latin typeface="Arial;Arial"/>
                <a:ea typeface="Arial;Arial"/>
              </a:rPr>
              <a:t>by Nikkul, CC BY-SA 3.0, via Wikimedia</a:t>
            </a:r>
            <a:endParaRPr b="0" lang="en-PH" sz="700" spc="-1" strike="noStrike">
              <a:latin typeface="Arial"/>
            </a:endParaRPr>
          </a:p>
        </p:txBody>
      </p:sp>
      <p:pic>
        <p:nvPicPr>
          <p:cNvPr id="161" name="" descr=""/>
          <p:cNvPicPr/>
          <p:nvPr/>
        </p:nvPicPr>
        <p:blipFill>
          <a:blip r:embed="rId2"/>
          <a:stretch/>
        </p:blipFill>
        <p:spPr>
          <a:xfrm>
            <a:off x="9253440" y="4320000"/>
            <a:ext cx="2265840" cy="1439280"/>
          </a:xfrm>
          <a:prstGeom prst="rect">
            <a:avLst/>
          </a:prstGeom>
          <a:ln w="19080">
            <a:solidFill>
              <a:srgbClr val="000000"/>
            </a:solidFill>
            <a:round/>
          </a:ln>
        </p:spPr>
      </p:pic>
      <p:sp>
        <p:nvSpPr>
          <p:cNvPr id="162" name=""/>
          <p:cNvSpPr/>
          <p:nvPr/>
        </p:nvSpPr>
        <p:spPr>
          <a:xfrm>
            <a:off x="9324000" y="5840280"/>
            <a:ext cx="2306160" cy="99000"/>
          </a:xfrm>
          <a:prstGeom prst="rect">
            <a:avLst/>
          </a:prstGeom>
          <a:noFill/>
          <a:ln w="0">
            <a:noFill/>
          </a:ln>
        </p:spPr>
        <p:style>
          <a:lnRef idx="0"/>
          <a:fillRef idx="0"/>
          <a:effectRef idx="0"/>
          <a:fontRef idx="minor"/>
        </p:style>
        <p:txBody>
          <a:bodyPr lIns="0" rIns="0" tIns="0" bIns="0" anchor="t">
            <a:noAutofit/>
          </a:bodyPr>
          <a:p>
            <a:pPr>
              <a:lnSpc>
                <a:spcPts val="706"/>
              </a:lnSpc>
              <a:buNone/>
            </a:pPr>
            <a:r>
              <a:rPr b="0" lang="en-PH" sz="700" spc="-1" strike="noStrike">
                <a:solidFill>
                  <a:srgbClr val="000000"/>
                </a:solidFill>
                <a:latin typeface="Arial;Arial"/>
                <a:ea typeface="Arial;Arial"/>
              </a:rPr>
              <a:t>Sravanbaddi, CC BY-SA 4.0, via Wikimedia Commons</a:t>
            </a:r>
            <a:endParaRPr b="0" lang="en-PH" sz="700" spc="-1" strike="noStrike">
              <a:latin typeface="Arial"/>
            </a:endParaRPr>
          </a:p>
        </p:txBody>
      </p:sp>
      <p:pic>
        <p:nvPicPr>
          <p:cNvPr id="163" name="" descr=""/>
          <p:cNvPicPr/>
          <p:nvPr/>
        </p:nvPicPr>
        <p:blipFill>
          <a:blip r:embed="rId3"/>
          <a:stretch/>
        </p:blipFill>
        <p:spPr>
          <a:xfrm>
            <a:off x="6513480" y="2945880"/>
            <a:ext cx="1945800" cy="137340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2023-07-10T10:57:53Z</dcterms:modified>
  <cp:revision>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