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C8C77CD-CCFE-4BBE-88BE-C68BEA45A43A}"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EC26F72-0E8A-466C-B73C-4A6E6A93831C}"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A3607688-B455-480C-A562-16913AFB8A12}"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DBE8F093-C842-40F0-BBFE-11C612544FE0}"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2AF54A1B-1DA5-4F6B-A46D-8A9C527EF901}"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A4F95BA-A231-45AE-AB2A-E645D8F258AA}"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A60BAB3-4AA5-41D5-917F-53F748C81BB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42464E1-6711-4388-8EC5-D040BFBD3CD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9FC0D2B-AA6E-4DFA-8A00-8C4D323B5189}"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B2A17BF-C6E4-4BAC-A5A8-71D45BB1CB2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A65A23F-5C43-40AB-AED8-713C9213D09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32EF183-9F71-4E76-80D7-6D1619FD807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23BE7FF-2933-4521-9312-E608A33C0C6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5AD8B31-EF9F-49C1-9098-577B201A1DF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1E9E580-FCCA-4E13-A793-F76EF82BBEB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7525DDD7-976E-4724-BB5D-2B22537A2630}"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15129615-367A-44C2-B8D2-0BB3617EB3D1}"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7FB79121-3CE4-4C12-9117-3C32B5EB62DE}"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D76E750-A7B6-4DF8-AD2B-3C832576B11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8B34951-7F1F-4E6D-B79F-2FA7F96AB93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E37E22B-2E4F-42F9-BCBD-7CFAF1C887C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5829E2F3-45A2-4EE2-9F4E-3E981E9BADA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C90CF4F-A6C4-4919-A149-D5D98D21E155}"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710FD6D-1036-49E5-9FAB-C9A07DC188B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7542873-F5BA-4BCA-899F-50FB449144F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923662B-3B08-488C-9C07-85A33492498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A7ACC42-E7A5-4148-9EE1-1A43739AFA1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8F5C262-2023-44A5-853F-4202C5236C2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FF8066D4-7080-448C-BEE9-379315186169}"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AC3C8D0C-38FB-42CF-865D-D98637C2847B}"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1707173-E5C6-41A3-81BA-49A85893B2D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F1BA6B3-B110-4EB9-85DA-9AB7D9AE8D4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89F4171-0136-49D0-ACFD-A5571A75E60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4867A5B-6361-4064-A3BD-D163AB09875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F9DFCD9-E92F-487E-A996-A49F6C069B8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F61EAC6-6979-40E1-B491-F026C4A2B8CF}"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520" cy="684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6400" cy="2786400"/>
          </a:xfrm>
          <a:prstGeom prst="rect">
            <a:avLst/>
          </a:prstGeom>
          <a:ln w="0">
            <a:noFill/>
          </a:ln>
        </p:spPr>
      </p:pic>
      <p:sp>
        <p:nvSpPr>
          <p:cNvPr id="2" name="Rectangle 5"/>
          <p:cNvSpPr/>
          <p:nvPr/>
        </p:nvSpPr>
        <p:spPr>
          <a:xfrm>
            <a:off x="3487320" y="1475280"/>
            <a:ext cx="8691840" cy="3849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91840" cy="3715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102200" cy="3524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30600" cy="3524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2E558C0D-64FC-42AE-9CB6-31FFFDC034B2}"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30600" cy="3524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9520" cy="622440"/>
          </a:xfrm>
          <a:prstGeom prst="rect">
            <a:avLst/>
          </a:prstGeom>
          <a:ln w="0">
            <a:noFill/>
          </a:ln>
        </p:spPr>
      </p:pic>
      <p:sp>
        <p:nvSpPr>
          <p:cNvPr id="46" name="Rectangle 7"/>
          <p:cNvSpPr/>
          <p:nvPr/>
        </p:nvSpPr>
        <p:spPr>
          <a:xfrm>
            <a:off x="10868760" y="0"/>
            <a:ext cx="957960" cy="957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22040" cy="1022040"/>
          </a:xfrm>
          <a:prstGeom prst="rect">
            <a:avLst/>
          </a:prstGeom>
          <a:ln w="0">
            <a:noFill/>
          </a:ln>
        </p:spPr>
      </p:pic>
      <p:sp>
        <p:nvSpPr>
          <p:cNvPr id="48" name="TextBox 9"/>
          <p:cNvSpPr/>
          <p:nvPr/>
        </p:nvSpPr>
        <p:spPr>
          <a:xfrm>
            <a:off x="185400" y="6362280"/>
            <a:ext cx="4679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10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102200" cy="3524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30600" cy="3524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6A637D7F-91B7-4ABB-A391-6E146E55B3A4}" type="slidenum">
              <a:rPr b="0" lang="en-US" sz="1200" spc="-1" strike="noStrike">
                <a:solidFill>
                  <a:srgbClr val="8b8b8b"/>
                </a:solidFill>
                <a:latin typeface="Calibri"/>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30600" cy="3524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3840" cy="3372120"/>
          </a:xfrm>
          <a:prstGeom prst="rect">
            <a:avLst/>
          </a:prstGeom>
          <a:ln w="12700">
            <a:noFill/>
          </a:ln>
        </p:spPr>
      </p:pic>
      <p:sp>
        <p:nvSpPr>
          <p:cNvPr id="92" name="PlaceHolder 1"/>
          <p:cNvSpPr>
            <a:spLocks noGrp="1"/>
          </p:cNvSpPr>
          <p:nvPr>
            <p:ph type="ftr" idx="7"/>
          </p:nvPr>
        </p:nvSpPr>
        <p:spPr>
          <a:xfrm>
            <a:off x="4038480" y="6356520"/>
            <a:ext cx="4102200" cy="3524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30600" cy="3524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5AF82D6E-52CC-4CC4-99A4-CB6292C996ED}"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30600" cy="3524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540680" y="2988000"/>
            <a:ext cx="6827760" cy="2125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Katangian ng Pag-unlad</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Rectangle 8"/>
          <p:cNvSpPr/>
          <p:nvPr/>
        </p:nvSpPr>
        <p:spPr>
          <a:xfrm>
            <a:off x="-113040" y="572400"/>
            <a:ext cx="587232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8" name=""/>
          <p:cNvSpPr/>
          <p:nvPr/>
        </p:nvSpPr>
        <p:spPr>
          <a:xfrm>
            <a:off x="426960" y="527760"/>
            <a:ext cx="10247760" cy="110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9" name=""/>
          <p:cNvSpPr/>
          <p:nvPr/>
        </p:nvSpPr>
        <p:spPr>
          <a:xfrm>
            <a:off x="540000" y="231480"/>
            <a:ext cx="10134720" cy="1200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70" name=""/>
          <p:cNvSpPr/>
          <p:nvPr/>
        </p:nvSpPr>
        <p:spPr>
          <a:xfrm>
            <a:off x="720000" y="1278360"/>
            <a:ext cx="10257840" cy="695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34"/>
              </a:spcBef>
              <a:spcAft>
                <a:spcPts val="1134"/>
              </a:spcAft>
            </a:pPr>
            <a:r>
              <a:rPr b="0" lang="en-PH" sz="1800" spc="-1" strike="noStrike">
                <a:solidFill>
                  <a:srgbClr val="000000"/>
                </a:solidFill>
                <a:latin typeface="Lato"/>
                <a:ea typeface="Arial;Arial"/>
              </a:rPr>
              <a:t>1. “Matatag, Maginhawa, at Panatag na Buhay Para sa Lahat”</a:t>
            </a:r>
            <a:endParaRPr b="0" lang="en-PH" sz="1800" spc="-1" strike="noStrike">
              <a:solidFill>
                <a:srgbClr val="000000"/>
              </a:solidFill>
              <a:latin typeface="Arial"/>
            </a:endParaRPr>
          </a:p>
          <a:p>
            <a:pPr algn="just">
              <a:lnSpc>
                <a:spcPct val="100000"/>
              </a:lnSpc>
              <a:spcBef>
                <a:spcPts val="1134"/>
              </a:spcBef>
              <a:spcAft>
                <a:spcPts val="1134"/>
              </a:spcAft>
            </a:pPr>
            <a:r>
              <a:rPr b="0" lang="en-PH" sz="1800" spc="-1" strike="noStrike">
                <a:solidFill>
                  <a:srgbClr val="000000"/>
                </a:solidFill>
                <a:latin typeface="Lato"/>
                <a:ea typeface="Arial;Arial"/>
              </a:rPr>
              <a:t>2. Kumikita nang sapat at lahat ay nakapagtapos sa kolehiyo; may sapat na pera para sa pang-araw-araw na pangangailangan at nagmamay-ari ng isang katamtamang laki ng tahanan; nagmamay-ari ng isang sasakyan; nagmamay-ari ng negosyo; nakapaglilibang kasama ang pamilya at mga kaibigan; o nakapaglalakbay sa loob (at maging sa labas) ng bansa</a:t>
            </a:r>
            <a:endParaRPr b="0" lang="en-PH" sz="1800" spc="-1" strike="noStrike">
              <a:solidFill>
                <a:srgbClr val="000000"/>
              </a:solidFill>
              <a:latin typeface="Arial"/>
            </a:endParaRPr>
          </a:p>
          <a:p>
            <a:pPr algn="just">
              <a:lnSpc>
                <a:spcPct val="100000"/>
              </a:lnSpc>
              <a:spcBef>
                <a:spcPts val="1134"/>
              </a:spcBef>
              <a:spcAft>
                <a:spcPts val="1134"/>
              </a:spcAft>
            </a:pPr>
            <a:r>
              <a:rPr b="0" lang="en-PH" sz="1800" spc="-1" strike="noStrike">
                <a:solidFill>
                  <a:srgbClr val="000000"/>
                </a:solidFill>
                <a:latin typeface="Lato"/>
                <a:ea typeface="Arial;Arial"/>
              </a:rPr>
              <a:t>3. Ito ay para sa ikabubuti ng sarili at ng bansa, na katulad ng paglinang sa mga bagong kasanayan ay magiging kapaki-pakinabang para sa ating bansa, kung saan ito ay may malaking epekto sa kaunlaran.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52240"/>
            <a:ext cx="569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
          <p:cNvSpPr/>
          <p:nvPr/>
        </p:nvSpPr>
        <p:spPr>
          <a:xfrm>
            <a:off x="426960" y="527760"/>
            <a:ext cx="10247760" cy="110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AmBisyon Natin 2040</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583920" y="1440000"/>
            <a:ext cx="6433920" cy="4677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Noong Oktubre 11, 2016 nilagdaan ni </a:t>
            </a:r>
            <a:r>
              <a:rPr b="1" lang="en-PH" sz="1800" spc="-1" strike="noStrike">
                <a:solidFill>
                  <a:srgbClr val="000000"/>
                </a:solidFill>
                <a:latin typeface="Lato"/>
                <a:ea typeface="Arial;Arial"/>
              </a:rPr>
              <a:t>Pangulong Rodrigo Duterte </a:t>
            </a:r>
            <a:r>
              <a:rPr b="0" lang="en-PH" sz="1800" spc="-1" strike="noStrike">
                <a:solidFill>
                  <a:srgbClr val="000000"/>
                </a:solidFill>
                <a:latin typeface="Lato"/>
                <a:ea typeface="Arial;Arial"/>
              </a:rPr>
              <a:t>ang</a:t>
            </a:r>
            <a:r>
              <a:rPr b="1" lang="en-PH" sz="1800" spc="-1" strike="noStrike">
                <a:solidFill>
                  <a:srgbClr val="000000"/>
                </a:solidFill>
                <a:latin typeface="Lato"/>
                <a:ea typeface="Arial;Arial"/>
              </a:rPr>
              <a:t> Executive Order No. 5, s. 2016</a:t>
            </a:r>
            <a:r>
              <a:rPr b="0" lang="en-PH" sz="1800" spc="-1" strike="noStrike">
                <a:solidFill>
                  <a:srgbClr val="000000"/>
                </a:solidFill>
                <a:latin typeface="Lato"/>
                <a:ea typeface="Arial;Arial"/>
              </a:rPr>
              <a:t> na nagtatakda at nagpapatibay sa mga gabay sa pagpaplano ng pag-unlad ng Pilipinas sa loob ng 25 taon.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Ang </a:t>
            </a:r>
            <a:r>
              <a:rPr b="1" lang="en-PH" sz="1800" spc="-1" strike="noStrike">
                <a:solidFill>
                  <a:srgbClr val="000000"/>
                </a:solidFill>
                <a:latin typeface="Lato"/>
                <a:ea typeface="Arial;Arial"/>
              </a:rPr>
              <a:t>AmBisyon Natin 2040 </a:t>
            </a:r>
            <a:r>
              <a:rPr b="0" lang="en-PH" sz="1800" spc="-1" strike="noStrike">
                <a:solidFill>
                  <a:srgbClr val="000000"/>
                </a:solidFill>
                <a:latin typeface="Lato"/>
                <a:ea typeface="Arial;Arial"/>
              </a:rPr>
              <a:t>ay kumakatawan sa pinagsamang pangmatagalang pananaw at mithiin ng mamamayang Pilipino para sa kanilang sarili at para sa bansa sa susunod na 25 taon.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Inilalarawan nito ang maunlad na buhay na nais ng mga tao para sa kanilang sarili at sa bansang Pilipinas pagdating ng 2040. Ang mga mithiin na ito, kapag nakamit, ay sumasalamin sa pag-unlad ng Pilipinas.  </a:t>
            </a:r>
            <a:endParaRPr b="0" lang="en-PH" sz="1800" spc="-1" strike="noStrike">
              <a:solidFill>
                <a:srgbClr val="000000"/>
              </a:solidFill>
              <a:latin typeface="Arial"/>
            </a:endParaRPr>
          </a:p>
        </p:txBody>
      </p:sp>
      <p:graphicFrame>
        <p:nvGraphicFramePr>
          <p:cNvPr id="137" name=""/>
          <p:cNvGraphicFramePr/>
          <p:nvPr/>
        </p:nvGraphicFramePr>
        <p:xfrm>
          <a:off x="7131240" y="1497600"/>
          <a:ext cx="4656240" cy="4442400"/>
        </p:xfrm>
        <a:graphic>
          <a:graphicData uri="http://schemas.openxmlformats.org/drawingml/2006/table">
            <a:tbl>
              <a:tblPr/>
              <a:tblGrid>
                <a:gridCol w="2328480"/>
                <a:gridCol w="2328120"/>
              </a:tblGrid>
              <a:tr h="2596320">
                <a:tc>
                  <a:txBody>
                    <a:bodyPr lIns="90000" rIns="90000" anchor="ctr">
                      <a:noAutofit/>
                    </a:bodyPr>
                    <a:p>
                      <a:pPr algn="ctr">
                        <a:lnSpc>
                          <a:spcPct val="100000"/>
                        </a:lnSpc>
                      </a:pPr>
                      <a:r>
                        <a:rPr b="0" lang="en-PH" sz="1800" spc="-1" strike="noStrike">
                          <a:solidFill>
                            <a:srgbClr val="000000"/>
                          </a:solidFill>
                          <a:latin typeface="Lato"/>
                        </a:rPr>
                        <a:t>Pagbuo ng isang maunlad na lipunang binubuo ng mga </a:t>
                      </a:r>
                      <a:r>
                        <a:rPr b="0" i="1" lang="en-PH" sz="1800" spc="-1" strike="noStrike">
                          <a:solidFill>
                            <a:srgbClr val="000000"/>
                          </a:solidFill>
                          <a:latin typeface="Lato"/>
                        </a:rPr>
                        <a:t>middle class </a:t>
                      </a:r>
                      <a:r>
                        <a:rPr b="0" lang="en-PH" sz="1800" spc="-1" strike="noStrike">
                          <a:solidFill>
                            <a:srgbClr val="000000"/>
                          </a:solidFill>
                          <a:latin typeface="Lato"/>
                        </a:rPr>
                        <a:t>at walang mahirap na tao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Arial"/>
                        </a:rPr>
                        <a:t>Pagtataguyod ng isang malusog at mahabang buhay</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846080">
                <a:tc>
                  <a:txBody>
                    <a:bodyPr lIns="90000" rIns="90000" anchor="ctr">
                      <a:noAutofit/>
                    </a:bodyPr>
                    <a:p>
                      <a:pPr algn="ctr">
                        <a:lnSpc>
                          <a:spcPct val="100000"/>
                        </a:lnSpc>
                      </a:pPr>
                      <a:r>
                        <a:rPr b="0" lang="en-PH" sz="1800" spc="-1" strike="noStrike">
                          <a:solidFill>
                            <a:srgbClr val="000000"/>
                          </a:solidFill>
                          <a:latin typeface="Arial"/>
                        </a:rPr>
                        <a:t>Mas matalinong mamamayan na makalilikha ng mga makabagong tulong sa pamumuhay</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Arial"/>
                        </a:rPr>
                        <a:t>Lipunang may mataas na pagtitiwala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2"/>
          <p:cNvSpPr/>
          <p:nvPr/>
        </p:nvSpPr>
        <p:spPr>
          <a:xfrm>
            <a:off x="-113040" y="556560"/>
            <a:ext cx="569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9" name=""/>
          <p:cNvSpPr/>
          <p:nvPr/>
        </p:nvSpPr>
        <p:spPr>
          <a:xfrm>
            <a:off x="426960" y="527760"/>
            <a:ext cx="10247760" cy="110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AmBisyon Natin 2040</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p:nvPr/>
        </p:nvSpPr>
        <p:spPr>
          <a:xfrm>
            <a:off x="583920" y="1440000"/>
            <a:ext cx="10753920" cy="4989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Ngunit ano nga ba ang kahulugan ng salitang kaunlaran o pag-unlad? Ano ang ideya nito at ano-ano ang humahadlang sa tuluyang pagkamit nito?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Arial;Arial"/>
              </a:rPr>
              <a:t>Ayon sa </a:t>
            </a:r>
            <a:r>
              <a:rPr b="0" i="1" lang="en-PH" sz="1800" spc="-1" strike="noStrike">
                <a:solidFill>
                  <a:srgbClr val="000000"/>
                </a:solidFill>
                <a:latin typeface="Lato"/>
                <a:ea typeface="Arial;Arial"/>
              </a:rPr>
              <a:t>diksiyonaryo.ph</a:t>
            </a:r>
            <a:r>
              <a:rPr b="0" lang="en-PH" sz="1800" spc="-1" strike="noStrike">
                <a:solidFill>
                  <a:srgbClr val="000000"/>
                </a:solidFill>
                <a:latin typeface="Lato"/>
                <a:ea typeface="Arial;Arial"/>
              </a:rPr>
              <a:t>, ang kaunlaran o pag-unlad ay mula sa salitang-ugat na “unlad” na nangangahulugang: </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 pagsulong tungo sa higit na mahusay, higit na ganap, o higit na makabagong kalagayan; at </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(b) pagsulong sa karunungan, agham, kultura, at iba pang aspekto ng sibilisasyon.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Katulad ng naunang paliwanag sa AmBisyon Natin 2040, ang pag-unlad ay isang uri ng pagbabago mula sa mithiing </a:t>
            </a:r>
            <a:r>
              <a:rPr b="1" lang="en-PH" sz="1800" spc="-1" strike="noStrike">
                <a:solidFill>
                  <a:srgbClr val="000000"/>
                </a:solidFill>
                <a:latin typeface="Lato"/>
                <a:ea typeface="Arial;Arial"/>
              </a:rPr>
              <a:t>“matatag, maginhawa, at panatag na buhay para sa lahat.”</a:t>
            </a:r>
            <a:r>
              <a:rPr b="0" lang="en-PH" sz="1800" spc="-1" strike="noStrike">
                <a:solidFill>
                  <a:srgbClr val="000000"/>
                </a:solidFill>
                <a:latin typeface="Lato"/>
                <a:ea typeface="Arial;Arial"/>
              </a:rPr>
              <a:t> Tinatayang may 79.2% ng mga Pilipino ang nais ng isang payak at komportableng pamumuhay na hindi na makararanas ng kahirapan at mayroong masigla at matatag na pamayanan.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9"/>
          <p:cNvSpPr/>
          <p:nvPr/>
        </p:nvSpPr>
        <p:spPr>
          <a:xfrm>
            <a:off x="-113040" y="556560"/>
            <a:ext cx="569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2" name=""/>
          <p:cNvSpPr/>
          <p:nvPr/>
        </p:nvSpPr>
        <p:spPr>
          <a:xfrm>
            <a:off x="426960" y="527760"/>
            <a:ext cx="10247760" cy="110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AmBisyon Natin 2040</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p:nvPr/>
        </p:nvSpPr>
        <p:spPr>
          <a:xfrm>
            <a:off x="583920" y="1440000"/>
            <a:ext cx="10933920" cy="8978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rial;Arial"/>
              </a:rPr>
              <a:t>Ayon sa pag-aaral ng National Economic and Development Authority (NEDA), ang sumusunod ay katangian ng payak at komportableng pamumuhay:  </a:t>
            </a:r>
            <a:endParaRPr b="0" lang="en-PH" sz="1800" spc="-1" strike="noStrike">
              <a:solidFill>
                <a:srgbClr val="000000"/>
              </a:solidFill>
              <a:latin typeface="Arial"/>
            </a:endParaRPr>
          </a:p>
        </p:txBody>
      </p:sp>
      <p:pic>
        <p:nvPicPr>
          <p:cNvPr id="144" name="" descr=""/>
          <p:cNvPicPr/>
          <p:nvPr/>
        </p:nvPicPr>
        <p:blipFill>
          <a:blip r:embed="rId1"/>
          <a:stretch/>
        </p:blipFill>
        <p:spPr>
          <a:xfrm>
            <a:off x="1677600" y="2418120"/>
            <a:ext cx="8724240" cy="35197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3"/>
          <p:cNvSpPr/>
          <p:nvPr/>
        </p:nvSpPr>
        <p:spPr>
          <a:xfrm>
            <a:off x="-113040" y="556560"/>
            <a:ext cx="569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6" name=""/>
          <p:cNvSpPr/>
          <p:nvPr/>
        </p:nvSpPr>
        <p:spPr>
          <a:xfrm>
            <a:off x="426960" y="527760"/>
            <a:ext cx="10247760" cy="110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AmBisyon Natin 2040</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p:nvPr/>
        </p:nvSpPr>
        <p:spPr>
          <a:xfrm>
            <a:off x="583920" y="1440000"/>
            <a:ext cx="6793920" cy="28454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Sa hanapbuhay, marami ang nagnanais magtrabaho sa:</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Arial;Arial"/>
              </a:rPr>
              <a:t>negosyo ng pamilya o sariling negosyo upang magkaroon ng isang siguradong kita mula sa isang disenteng trabaho; at</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Arial;Arial"/>
              </a:rPr>
              <a:t>pribadong kompanya at mga tanggapan ng pamahalaan dahil sa mga benepisyo at insentibo na matatanggap. Kasama na rin dito ang pag-iisip kapag sumapit ang pagreretiro sa trabaho. </a:t>
            </a:r>
            <a:endParaRPr b="0" lang="en-PH" sz="1800" spc="-1" strike="noStrike">
              <a:solidFill>
                <a:srgbClr val="000000"/>
              </a:solidFill>
              <a:latin typeface="Arial"/>
            </a:endParaRPr>
          </a:p>
        </p:txBody>
      </p:sp>
      <p:pic>
        <p:nvPicPr>
          <p:cNvPr id="148" name="" descr=""/>
          <p:cNvPicPr/>
          <p:nvPr/>
        </p:nvPicPr>
        <p:blipFill>
          <a:blip r:embed="rId1"/>
          <a:stretch/>
        </p:blipFill>
        <p:spPr>
          <a:xfrm>
            <a:off x="7797240" y="1488600"/>
            <a:ext cx="3540600" cy="2829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4"/>
          <p:cNvSpPr/>
          <p:nvPr/>
        </p:nvSpPr>
        <p:spPr>
          <a:xfrm>
            <a:off x="-113040" y="556560"/>
            <a:ext cx="569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
          <p:cNvSpPr/>
          <p:nvPr/>
        </p:nvSpPr>
        <p:spPr>
          <a:xfrm>
            <a:off x="426960" y="527760"/>
            <a:ext cx="10247760" cy="110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AmBisyon Natin 2040</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p:nvPr/>
        </p:nvSpPr>
        <p:spPr>
          <a:xfrm>
            <a:off x="583920" y="1440000"/>
            <a:ext cx="6793920" cy="3774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Sa edukasyon, pinakagustong kurso ng mga Pilipino ang sumusunod dahil sa taas ng pangangailangan ng pribado at publikong sektor sa mga ito: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0" i="1" lang="en-PH" sz="1800" spc="-1" strike="noStrike">
                <a:solidFill>
                  <a:srgbClr val="000000"/>
                </a:solidFill>
                <a:latin typeface="Lato"/>
                <a:ea typeface="Arial;Arial"/>
              </a:rPr>
              <a:t>Education Sciences </a:t>
            </a:r>
            <a:r>
              <a:rPr b="0" lang="en-PH" sz="1800" spc="-1" strike="noStrike">
                <a:solidFill>
                  <a:srgbClr val="000000"/>
                </a:solidFill>
                <a:latin typeface="Lato"/>
                <a:ea typeface="Arial;Arial"/>
              </a:rPr>
              <a:t>o mga nais maging guro;</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0" i="1" lang="en-PH" sz="1800" spc="-1" strike="noStrike">
                <a:solidFill>
                  <a:srgbClr val="000000"/>
                </a:solidFill>
                <a:latin typeface="Lato"/>
                <a:ea typeface="Arial;Arial"/>
              </a:rPr>
              <a:t>Business Administration;</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0" i="1" lang="en-PH" sz="1800" spc="-1" strike="noStrike">
                <a:solidFill>
                  <a:srgbClr val="000000"/>
                </a:solidFill>
                <a:latin typeface="Lato"/>
                <a:ea typeface="Arial;Arial"/>
              </a:rPr>
              <a:t>Information Technology-related;</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0" i="1" lang="en-PH" sz="1800" spc="-1" strike="noStrike">
                <a:solidFill>
                  <a:srgbClr val="000000"/>
                </a:solidFill>
                <a:latin typeface="Lato"/>
                <a:ea typeface="Arial;Arial"/>
              </a:rPr>
              <a:t>Tourism and Hospitality;</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0" i="1" lang="en-PH" sz="1800" spc="-1" strike="noStrike">
                <a:solidFill>
                  <a:srgbClr val="000000"/>
                </a:solidFill>
                <a:latin typeface="Lato"/>
                <a:ea typeface="Arial;Arial"/>
              </a:rPr>
              <a:t>Engineering;</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0" i="1" lang="en-PH" sz="1800" spc="-1" strike="noStrike">
                <a:solidFill>
                  <a:srgbClr val="000000"/>
                </a:solidFill>
                <a:latin typeface="Lato"/>
                <a:ea typeface="Arial;Arial"/>
              </a:rPr>
              <a:t>Law; </a:t>
            </a:r>
            <a:r>
              <a:rPr b="0" lang="en-PH" sz="1800" spc="-1" strike="noStrike">
                <a:solidFill>
                  <a:srgbClr val="000000"/>
                </a:solidFill>
                <a:latin typeface="Lato"/>
                <a:ea typeface="Arial;Arial"/>
              </a:rPr>
              <a:t>at</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0" i="1" lang="en-PH" sz="1800" spc="-1" strike="noStrike">
                <a:solidFill>
                  <a:srgbClr val="000000"/>
                </a:solidFill>
                <a:latin typeface="Lato"/>
                <a:ea typeface="Arial;Arial"/>
              </a:rPr>
              <a:t>Medical and Allied Health Profession</a:t>
            </a:r>
            <a:endParaRPr b="0" lang="en-PH" sz="1800" spc="-1" strike="noStrike">
              <a:solidFill>
                <a:srgbClr val="000000"/>
              </a:solidFill>
              <a:latin typeface="Arial"/>
            </a:endParaRPr>
          </a:p>
        </p:txBody>
      </p:sp>
      <p:pic>
        <p:nvPicPr>
          <p:cNvPr id="152" name="" descr=""/>
          <p:cNvPicPr/>
          <p:nvPr/>
        </p:nvPicPr>
        <p:blipFill>
          <a:blip r:embed="rId1"/>
          <a:stretch/>
        </p:blipFill>
        <p:spPr>
          <a:xfrm>
            <a:off x="7797600" y="1280880"/>
            <a:ext cx="3449160" cy="30373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5"/>
          <p:cNvSpPr/>
          <p:nvPr/>
        </p:nvSpPr>
        <p:spPr>
          <a:xfrm>
            <a:off x="-113040" y="556560"/>
            <a:ext cx="569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
          <p:cNvSpPr/>
          <p:nvPr/>
        </p:nvSpPr>
        <p:spPr>
          <a:xfrm>
            <a:off x="426960" y="527760"/>
            <a:ext cx="10247760" cy="110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AmBisyon Natin 2040</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p:nvPr/>
        </p:nvSpPr>
        <p:spPr>
          <a:xfrm>
            <a:off x="583920" y="1440000"/>
            <a:ext cx="6793920" cy="2337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rial;Arial"/>
              </a:rPr>
              <a:t>Sa pananalapi, hangad ng marami ang pagkakaroon ng sapat para sa kanilang pang-araw-araw na pangangailangan at ipon para sa mga hindi inaasahang gastusin tulad ng pagpapagamot, pinsala mula sa mga kalamidad, at iba pa. Maaari ding gamitin ang ipon sa pagbili ng sasakyan, pagpapagawa ng tirahan, o hindi kaya ay para sa pagtanda. </a:t>
            </a:r>
            <a:endParaRPr b="0" lang="en-PH" sz="1800" spc="-1" strike="noStrike">
              <a:solidFill>
                <a:srgbClr val="000000"/>
              </a:solidFill>
              <a:latin typeface="Arial"/>
            </a:endParaRPr>
          </a:p>
        </p:txBody>
      </p:sp>
      <p:pic>
        <p:nvPicPr>
          <p:cNvPr id="156" name="" descr=""/>
          <p:cNvPicPr/>
          <p:nvPr/>
        </p:nvPicPr>
        <p:blipFill>
          <a:blip r:embed="rId1"/>
          <a:stretch/>
        </p:blipFill>
        <p:spPr>
          <a:xfrm>
            <a:off x="7884360" y="1307880"/>
            <a:ext cx="3362760" cy="30441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7"/>
          <p:cNvSpPr/>
          <p:nvPr/>
        </p:nvSpPr>
        <p:spPr>
          <a:xfrm>
            <a:off x="-113040" y="556560"/>
            <a:ext cx="569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8" name=""/>
          <p:cNvSpPr/>
          <p:nvPr/>
        </p:nvSpPr>
        <p:spPr>
          <a:xfrm>
            <a:off x="426960" y="527760"/>
            <a:ext cx="10247760" cy="110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AmBisyon Natin 2040</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9" name=""/>
          <p:cNvSpPr/>
          <p:nvPr/>
        </p:nvSpPr>
        <p:spPr>
          <a:xfrm>
            <a:off x="583920" y="1440000"/>
            <a:ext cx="6793920" cy="2989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rial;Arial"/>
              </a:rPr>
              <a:t>Ang sukatan ng pagkakaroon ng isang maunlad na pamumuhay ng isang ordinaryong tao ay ang magkaroon ng kakayahan na makapaglakbay at makapaglibang para sa sarili at sa kaniyang pamilya.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rial;Arial"/>
              </a:rPr>
              <a:t>Ngunit may mga kaganapan sa buong mundo na maaaring maging hadlang sa pansarili at pambansang kaunlaran kung hindi ito matutugunan nang maayos, katulad ng pagtaas ng populasyon ng nakatatanda, makabagong teknolohiya, at biglaang pagbabago ng klima. </a:t>
            </a:r>
            <a:endParaRPr b="0" lang="en-PH" sz="1800" spc="-1" strike="noStrike">
              <a:solidFill>
                <a:srgbClr val="000000"/>
              </a:solidFill>
              <a:latin typeface="Arial"/>
            </a:endParaRPr>
          </a:p>
        </p:txBody>
      </p:sp>
      <p:pic>
        <p:nvPicPr>
          <p:cNvPr id="160" name="" descr=""/>
          <p:cNvPicPr/>
          <p:nvPr/>
        </p:nvPicPr>
        <p:blipFill>
          <a:blip r:embed="rId1"/>
          <a:stretch/>
        </p:blipFill>
        <p:spPr>
          <a:xfrm>
            <a:off x="7740000" y="1348560"/>
            <a:ext cx="3818880" cy="26092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5"/>
          <p:cNvSpPr/>
          <p:nvPr/>
        </p:nvSpPr>
        <p:spPr>
          <a:xfrm>
            <a:off x="-113040" y="57240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
          <p:cNvSpPr/>
          <p:nvPr/>
        </p:nvSpPr>
        <p:spPr>
          <a:xfrm>
            <a:off x="426960" y="527760"/>
            <a:ext cx="10247760" cy="110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a typeface="DejaVu Sans"/>
            </a:endParaRPr>
          </a:p>
        </p:txBody>
      </p:sp>
      <p:sp>
        <p:nvSpPr>
          <p:cNvPr id="163" name=""/>
          <p:cNvSpPr/>
          <p:nvPr/>
        </p:nvSpPr>
        <p:spPr>
          <a:xfrm>
            <a:off x="540000" y="231480"/>
            <a:ext cx="10134720" cy="1200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4" name=""/>
          <p:cNvSpPr/>
          <p:nvPr/>
        </p:nvSpPr>
        <p:spPr>
          <a:xfrm>
            <a:off x="720000" y="1060560"/>
            <a:ext cx="9954720" cy="695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5" name=""/>
          <p:cNvSpPr/>
          <p:nvPr/>
        </p:nvSpPr>
        <p:spPr>
          <a:xfrm>
            <a:off x="720000" y="1496160"/>
            <a:ext cx="10972800" cy="695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6" name=""/>
          <p:cNvSpPr/>
          <p:nvPr/>
        </p:nvSpPr>
        <p:spPr>
          <a:xfrm>
            <a:off x="900000" y="1406160"/>
            <a:ext cx="10663200" cy="22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rial;Arial"/>
              </a:rPr>
              <a:t>I. Panuto: </a:t>
            </a:r>
            <a:r>
              <a:rPr b="0" lang="en-PH" sz="1800" spc="-1" strike="noStrike">
                <a:solidFill>
                  <a:srgbClr val="000000"/>
                </a:solidFill>
                <a:latin typeface="Lato"/>
                <a:ea typeface="Arial;Arial"/>
              </a:rPr>
              <a:t>Sagutin ang mga tanong.</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1. Ano-ano ang mithiin na pinagmumulan ng pag-unlad?</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Arial;Arial"/>
              </a:rPr>
              <a:t>2. Magbigay ng isang katangian ng payak at komportableng pamumuhay.</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Arial;Arial"/>
              </a:rPr>
              <a:t>3. Ano ang pangunahing dahilan kung bakit lahat ay naghahangad ng isang maunlad na bansa?</a:t>
            </a:r>
            <a:r>
              <a:rPr b="0" lang="en-PH" sz="1400" spc="-1" strike="noStrike">
                <a:solidFill>
                  <a:srgbClr val="000000"/>
                </a:solidFill>
                <a:latin typeface="Arial;Arial"/>
                <a:ea typeface="Arial;Arial"/>
              </a:rPr>
              <a:t> </a:t>
            </a:r>
            <a:endParaRPr b="0" lang="en-PH"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1602</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2023-07-10T13:27:20Z</dcterms:modified>
  <cp:revision>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