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1240" cy="68371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78120" cy="2778120"/>
          </a:xfrm>
          <a:prstGeom prst="rect">
            <a:avLst/>
          </a:prstGeom>
          <a:ln w="0">
            <a:noFill/>
          </a:ln>
        </p:spPr>
      </p:pic>
      <p:sp>
        <p:nvSpPr>
          <p:cNvPr id="2" name="Rectangle 5"/>
          <p:cNvSpPr/>
          <p:nvPr/>
        </p:nvSpPr>
        <p:spPr>
          <a:xfrm>
            <a:off x="3487320" y="1475280"/>
            <a:ext cx="8683560" cy="38415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3560" cy="3632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1240" cy="614160"/>
          </a:xfrm>
          <a:prstGeom prst="rect">
            <a:avLst/>
          </a:prstGeom>
          <a:ln w="0">
            <a:noFill/>
          </a:ln>
        </p:spPr>
      </p:pic>
      <p:sp>
        <p:nvSpPr>
          <p:cNvPr id="43" name="Rectangle 7"/>
          <p:cNvSpPr/>
          <p:nvPr/>
        </p:nvSpPr>
        <p:spPr>
          <a:xfrm>
            <a:off x="10868760" y="0"/>
            <a:ext cx="949680" cy="9496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3760" cy="1013760"/>
          </a:xfrm>
          <a:prstGeom prst="rect">
            <a:avLst/>
          </a:prstGeom>
          <a:ln w="0">
            <a:noFill/>
          </a:ln>
        </p:spPr>
      </p:pic>
      <p:sp>
        <p:nvSpPr>
          <p:cNvPr id="45" name="TextBox 9"/>
          <p:cNvSpPr/>
          <p:nvPr/>
        </p:nvSpPr>
        <p:spPr>
          <a:xfrm>
            <a:off x="185400" y="6362280"/>
            <a:ext cx="4671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2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5560" cy="33638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00000" y="2821320"/>
            <a:ext cx="8631720" cy="257112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4500000" y="2206080"/>
            <a:ext cx="6653160" cy="192780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99320" cy="395424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4464720" y="2918160"/>
            <a:ext cx="7594920" cy="86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ffffff"/>
                </a:solidFill>
                <a:latin typeface="Lato"/>
                <a:ea typeface="DejaVu Sans"/>
              </a:rPr>
              <a:t>Academic Literary Writing</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
          <p:cNvSpPr/>
          <p:nvPr/>
        </p:nvSpPr>
        <p:spPr>
          <a:xfrm>
            <a:off x="2520000" y="720000"/>
            <a:ext cx="7108920" cy="107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Lato"/>
              </a:rPr>
              <a:t>Academic Literary Writing</a:t>
            </a:r>
            <a:endParaRPr b="0" lang="en-PH" sz="3600" spc="-1" strike="noStrike">
              <a:latin typeface="Arial"/>
            </a:endParaRPr>
          </a:p>
        </p:txBody>
      </p:sp>
      <p:sp>
        <p:nvSpPr>
          <p:cNvPr id="186" name=""/>
          <p:cNvSpPr/>
          <p:nvPr/>
        </p:nvSpPr>
        <p:spPr>
          <a:xfrm>
            <a:off x="1152000" y="2232000"/>
            <a:ext cx="10813680" cy="4379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4. It refers to spoken literature which is transmitted orally or delivered by word of mouth.</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latin typeface="Lato"/>
                <a:ea typeface="AppleSystemUIFont"/>
              </a:rPr>
              <a:t>A. literary stories                 C. oral tradition</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latin typeface="Lato"/>
                <a:ea typeface="AppleSystemUIFont"/>
              </a:rPr>
              <a:t>B. old tradition                     D. spoken words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ea typeface="AppleSystemUIFont"/>
              </a:rPr>
              <a:t>5. Someone _____ inside the room. What verb should be used?</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latin typeface="Lato"/>
                <a:ea typeface="AppleSystemUIFont"/>
              </a:rPr>
              <a:t>A. are</a:t>
            </a:r>
            <a:r>
              <a:rPr b="0" lang="en-PH" sz="2000" spc="-1" strike="noStrike">
                <a:latin typeface="Lato"/>
                <a:ea typeface="AppleSystemUIFont"/>
              </a:rPr>
              <a:t>	</a:t>
            </a:r>
            <a:r>
              <a:rPr b="0" lang="en-PH" sz="2000" spc="-1" strike="noStrike">
                <a:latin typeface="Lato"/>
                <a:ea typeface="AppleSystemUIFont"/>
              </a:rPr>
              <a:t>                             C. was</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latin typeface="Lato"/>
                <a:ea typeface="AppleSystemUIFont"/>
              </a:rPr>
              <a:t>B. is                                     D. were</a:t>
            </a:r>
            <a:endParaRPr b="0" lang="en-PH" sz="2000" spc="-1" strike="noStrike">
              <a:latin typeface="Arial"/>
            </a:endParaRPr>
          </a:p>
          <a:p>
            <a:pPr>
              <a:lnSpc>
                <a:spcPct val="100000"/>
              </a:lnSpc>
              <a:buNone/>
            </a:pP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
          <p:cNvSpPr/>
          <p:nvPr/>
        </p:nvSpPr>
        <p:spPr>
          <a:xfrm>
            <a:off x="2790720" y="360000"/>
            <a:ext cx="7108920" cy="107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Lato"/>
              </a:rPr>
              <a:t>Academic Literary Writing</a:t>
            </a:r>
            <a:endParaRPr b="0" lang="en-PH" sz="3600" spc="-1" strike="noStrike">
              <a:latin typeface="Arial"/>
            </a:endParaRPr>
          </a:p>
        </p:txBody>
      </p:sp>
      <p:sp>
        <p:nvSpPr>
          <p:cNvPr id="188" name=""/>
          <p:cNvSpPr/>
          <p:nvPr/>
        </p:nvSpPr>
        <p:spPr>
          <a:xfrm>
            <a:off x="1114200" y="1708920"/>
            <a:ext cx="101894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Choose the letter of the correct answer.</a:t>
            </a:r>
            <a:endParaRPr b="0" lang="en-PH" sz="1800" spc="-1" strike="noStrike">
              <a:latin typeface="Arial"/>
            </a:endParaRPr>
          </a:p>
        </p:txBody>
      </p:sp>
      <p:sp>
        <p:nvSpPr>
          <p:cNvPr id="189" name=""/>
          <p:cNvSpPr/>
          <p:nvPr/>
        </p:nvSpPr>
        <p:spPr>
          <a:xfrm>
            <a:off x="1116000" y="2196000"/>
            <a:ext cx="10619640" cy="2540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1. Which of the following is an example of academic writing?</a:t>
            </a: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highlight>
                  <a:srgbClr val="ffff00"/>
                </a:highlight>
                <a:latin typeface="Lato"/>
                <a:ea typeface="AppleSystemUIFont"/>
              </a:rPr>
              <a:t>A. essay</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C. myth</a:t>
            </a: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B. lyric                              D. poem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AppleSystemUIFont"/>
              </a:rPr>
              <a:t>2. Writing serves several purposes and one of the common purposes of writing is ______.</a:t>
            </a: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A. to become popular       C. to make money</a:t>
            </a: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B. to confuse people        </a:t>
            </a:r>
            <a:r>
              <a:rPr b="0" lang="en-PH" sz="1800" spc="-1" strike="noStrike">
                <a:highlight>
                  <a:srgbClr val="ffff00"/>
                </a:highlight>
                <a:latin typeface="Lato"/>
                <a:ea typeface="AppleSystemUIFont"/>
              </a:rPr>
              <a:t>D. to persuade people</a:t>
            </a:r>
            <a:endParaRPr b="0" lang="en-PH" sz="1800" spc="-1" strike="noStrike">
              <a:latin typeface="Arial"/>
            </a:endParaRPr>
          </a:p>
          <a:p>
            <a:pPr>
              <a:lnSpc>
                <a:spcPct val="100000"/>
              </a:lnSpc>
              <a:buNone/>
            </a:pPr>
            <a:endParaRPr b="0" lang="en-PH" sz="1800" spc="-1" strike="noStrike">
              <a:latin typeface="Arial"/>
            </a:endParaRPr>
          </a:p>
        </p:txBody>
      </p:sp>
      <p:sp>
        <p:nvSpPr>
          <p:cNvPr id="190" name=""/>
          <p:cNvSpPr/>
          <p:nvPr/>
        </p:nvSpPr>
        <p:spPr>
          <a:xfrm>
            <a:off x="1116000" y="4644000"/>
            <a:ext cx="9719640" cy="1928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3. Which among the following is literary writing?</a:t>
            </a: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A. blog                              C. essay</a:t>
            </a: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B. book report                   </a:t>
            </a:r>
            <a:r>
              <a:rPr b="0" lang="en-PH" sz="1800" spc="-1" strike="noStrike">
                <a:highlight>
                  <a:srgbClr val="ffff00"/>
                </a:highlight>
                <a:latin typeface="Lato"/>
                <a:ea typeface="AppleSystemUIFont"/>
              </a:rPr>
              <a:t>D. poem</a:t>
            </a:r>
            <a:endParaRPr b="0" lang="en-PH" sz="1800" spc="-1" strike="noStrike">
              <a:latin typeface="Arial"/>
            </a:endParaRPr>
          </a:p>
          <a:p>
            <a:pPr>
              <a:lnSpc>
                <a:spcPct val="100000"/>
              </a:lnSpc>
              <a:buNone/>
            </a:pPr>
            <a:endParaRPr b="0" lang="en-PH" sz="1800" spc="-1" strike="noStrike">
              <a:latin typeface="Arial"/>
            </a:endParaRPr>
          </a:p>
        </p:txBody>
      </p:sp>
      <p:sp>
        <p:nvSpPr>
          <p:cNvPr id="191" name=""/>
          <p:cNvSpPr/>
          <p:nvPr/>
        </p:nvSpPr>
        <p:spPr>
          <a:xfrm>
            <a:off x="5220000" y="1080000"/>
            <a:ext cx="4499640" cy="80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
          <p:cNvSpPr/>
          <p:nvPr/>
        </p:nvSpPr>
        <p:spPr>
          <a:xfrm>
            <a:off x="2520000" y="720000"/>
            <a:ext cx="7108920" cy="107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Lato"/>
              </a:rPr>
              <a:t>Academic Literary Writing</a:t>
            </a:r>
            <a:endParaRPr b="0" lang="en-PH" sz="3600" spc="-1" strike="noStrike">
              <a:latin typeface="Arial"/>
            </a:endParaRPr>
          </a:p>
        </p:txBody>
      </p:sp>
      <p:sp>
        <p:nvSpPr>
          <p:cNvPr id="193" name=""/>
          <p:cNvSpPr/>
          <p:nvPr/>
        </p:nvSpPr>
        <p:spPr>
          <a:xfrm>
            <a:off x="1152000" y="2448000"/>
            <a:ext cx="10813680" cy="4379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4. It refers to spoken literature which is transmitted orally or delivered by word of mouth.</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latin typeface="Lato"/>
                <a:ea typeface="AppleSystemUIFont"/>
              </a:rPr>
              <a:t>A. literary stories                 </a:t>
            </a:r>
            <a:r>
              <a:rPr b="0" lang="en-PH" sz="2000" spc="-1" strike="noStrike">
                <a:highlight>
                  <a:srgbClr val="ffff00"/>
                </a:highlight>
                <a:latin typeface="Lato"/>
                <a:ea typeface="AppleSystemUIFont"/>
              </a:rPr>
              <a:t>C. oral tradition</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latin typeface="Lato"/>
                <a:ea typeface="AppleSystemUIFont"/>
              </a:rPr>
              <a:t>B. old tradition                     D. spoken words</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ea typeface="AppleSystemUIFont"/>
              </a:rPr>
              <a:t>5. Someone _____ inside the room yesterday. What verb should be used?</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latin typeface="Lato"/>
                <a:ea typeface="AppleSystemUIFont"/>
              </a:rPr>
              <a:t>A. are</a:t>
            </a:r>
            <a:r>
              <a:rPr b="0" lang="en-PH" sz="2000" spc="-1" strike="noStrike">
                <a:latin typeface="Lato"/>
                <a:ea typeface="AppleSystemUIFont"/>
              </a:rPr>
              <a:t>	</a:t>
            </a:r>
            <a:r>
              <a:rPr b="0" lang="en-PH" sz="2000" spc="-1" strike="noStrike">
                <a:latin typeface="Lato"/>
                <a:ea typeface="AppleSystemUIFont"/>
              </a:rPr>
              <a:t>                             </a:t>
            </a:r>
            <a:r>
              <a:rPr b="0" lang="en-PH" sz="2000" spc="-1" strike="noStrike">
                <a:highlight>
                  <a:srgbClr val="ffff00"/>
                </a:highlight>
                <a:latin typeface="Lato"/>
                <a:ea typeface="AppleSystemUIFont"/>
              </a:rPr>
              <a:t>C. was</a:t>
            </a:r>
            <a:endParaRPr b="0" lang="en-PH" sz="2000" spc="-1" strike="noStrike">
              <a:latin typeface="Arial"/>
            </a:endParaRPr>
          </a:p>
          <a:p>
            <a:pPr>
              <a:lnSpc>
                <a:spcPct val="100000"/>
              </a:lnSpc>
              <a:buNone/>
            </a:pPr>
            <a:r>
              <a:rPr b="0" lang="en-PH" sz="2000" spc="-1" strike="noStrike">
                <a:latin typeface="Lato"/>
                <a:ea typeface="AppleSystemUIFont"/>
              </a:rPr>
              <a:t>    </a:t>
            </a:r>
            <a:r>
              <a:rPr b="0" lang="en-PH" sz="2000" spc="-1" strike="noStrike">
                <a:latin typeface="Lato"/>
                <a:ea typeface="AppleSystemUIFont"/>
              </a:rPr>
              <a:t>B. is                                     D. were</a:t>
            </a:r>
            <a:endParaRPr b="0" lang="en-PH" sz="2000" spc="-1" strike="noStrike">
              <a:latin typeface="Arial"/>
            </a:endParaRPr>
          </a:p>
          <a:p>
            <a:pPr>
              <a:lnSpc>
                <a:spcPct val="100000"/>
              </a:lnSpc>
              <a:buNone/>
            </a:pPr>
            <a:endParaRPr b="0" lang="en-PH" sz="2000" spc="-1" strike="noStrike">
              <a:latin typeface="Arial"/>
            </a:endParaRPr>
          </a:p>
        </p:txBody>
      </p:sp>
      <p:sp>
        <p:nvSpPr>
          <p:cNvPr id="194" name=""/>
          <p:cNvSpPr/>
          <p:nvPr/>
        </p:nvSpPr>
        <p:spPr>
          <a:xfrm>
            <a:off x="4860000" y="1440000"/>
            <a:ext cx="4499640" cy="80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rPr>
              <a:t>ANSWER KEY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4104000" y="2784600"/>
            <a:ext cx="7733880" cy="2573280"/>
          </a:xfrm>
          <a:prstGeom prst="rect">
            <a:avLst/>
          </a:prstGeom>
          <a:noFill/>
          <a:ln w="0">
            <a:noFill/>
          </a:ln>
        </p:spPr>
        <p:style>
          <a:lnRef idx="0"/>
          <a:fillRef idx="0"/>
          <a:effectRef idx="0"/>
          <a:fontRef idx="minor"/>
        </p:style>
      </p:sp>
      <p:sp>
        <p:nvSpPr>
          <p:cNvPr id="129" name=""/>
          <p:cNvSpPr/>
          <p:nvPr/>
        </p:nvSpPr>
        <p:spPr>
          <a:xfrm>
            <a:off x="3960000" y="2784600"/>
            <a:ext cx="7733880" cy="2573280"/>
          </a:xfrm>
          <a:prstGeom prst="rect">
            <a:avLst/>
          </a:prstGeom>
          <a:noFill/>
          <a:ln w="0">
            <a:noFill/>
          </a:ln>
        </p:spPr>
        <p:style>
          <a:lnRef idx="0"/>
          <a:fillRef idx="0"/>
          <a:effectRef idx="0"/>
          <a:fontRef idx="minor"/>
        </p:style>
      </p:sp>
      <p:sp>
        <p:nvSpPr>
          <p:cNvPr id="130" name=""/>
          <p:cNvSpPr/>
          <p:nvPr/>
        </p:nvSpPr>
        <p:spPr>
          <a:xfrm>
            <a:off x="3601440" y="397800"/>
            <a:ext cx="8589960" cy="861480"/>
          </a:xfrm>
          <a:prstGeom prst="rect">
            <a:avLst/>
          </a:prstGeom>
          <a:noFill/>
          <a:ln w="0">
            <a:noFill/>
          </a:ln>
        </p:spPr>
        <p:style>
          <a:lnRef idx="0"/>
          <a:fillRef idx="0"/>
          <a:effectRef idx="0"/>
          <a:fontRef idx="minor"/>
        </p:style>
      </p:sp>
      <p:sp>
        <p:nvSpPr>
          <p:cNvPr id="131" name=""/>
          <p:cNvSpPr/>
          <p:nvPr/>
        </p:nvSpPr>
        <p:spPr>
          <a:xfrm>
            <a:off x="3528000" y="2842920"/>
            <a:ext cx="8589960" cy="861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DejaVu Sans"/>
              </a:rPr>
              <a:t>Comparison-and-Contrast in Paragraphs and Writing One</a:t>
            </a:r>
            <a:endParaRPr b="0" lang="en-PH" sz="3600" spc="-1" strike="noStrike">
              <a:latin typeface="Arial"/>
            </a:endParaRPr>
          </a:p>
        </p:txBody>
      </p:sp>
      <p:sp>
        <p:nvSpPr>
          <p:cNvPr id="132" name=""/>
          <p:cNvSpPr/>
          <p:nvPr/>
        </p:nvSpPr>
        <p:spPr>
          <a:xfrm>
            <a:off x="4464720" y="2918160"/>
            <a:ext cx="7594920" cy="861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solidFill>
                  <a:srgbClr val="ffffff"/>
                </a:solidFill>
                <a:latin typeface="Lato"/>
                <a:ea typeface="DejaVu Sans"/>
              </a:rPr>
              <a:t>Academic Literary Writing</a:t>
            </a:r>
            <a:endParaRPr b="0" lang="en-PH" sz="3600" spc="-1" strike="noStrike">
              <a:latin typeface="Arial"/>
            </a:endParaRPr>
          </a:p>
        </p:txBody>
      </p:sp>
      <p:sp>
        <p:nvSpPr>
          <p:cNvPr id="133" name=""/>
          <p:cNvSpPr/>
          <p:nvPr/>
        </p:nvSpPr>
        <p:spPr>
          <a:xfrm>
            <a:off x="2790720" y="900000"/>
            <a:ext cx="7108920" cy="107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Lato"/>
              </a:rPr>
              <a:t>Academic Literary Writing</a:t>
            </a:r>
            <a:endParaRPr b="0" lang="en-PH" sz="3600" spc="-1" strike="noStrike">
              <a:latin typeface="Arial"/>
            </a:endParaRPr>
          </a:p>
        </p:txBody>
      </p:sp>
      <p:sp>
        <p:nvSpPr>
          <p:cNvPr id="134" name=""/>
          <p:cNvSpPr/>
          <p:nvPr/>
        </p:nvSpPr>
        <p:spPr>
          <a:xfrm>
            <a:off x="3240000" y="2520000"/>
            <a:ext cx="7001280" cy="111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Try to rearrange the following letters to form a word.</a:t>
            </a:r>
            <a:endParaRPr b="0" lang="en-PH" sz="2000" spc="-1" strike="noStrike">
              <a:latin typeface="Arial"/>
            </a:endParaRPr>
          </a:p>
        </p:txBody>
      </p:sp>
      <p:graphicFrame>
        <p:nvGraphicFramePr>
          <p:cNvPr id="135" name=""/>
          <p:cNvGraphicFramePr/>
          <p:nvPr/>
        </p:nvGraphicFramePr>
        <p:xfrm>
          <a:off x="1789200" y="3363120"/>
          <a:ext cx="8819640" cy="1439280"/>
        </p:xfrm>
        <a:graphic>
          <a:graphicData uri="http://schemas.openxmlformats.org/drawingml/2006/table">
            <a:tbl>
              <a:tblPr/>
              <a:tblGrid>
                <a:gridCol w="1101960"/>
                <a:gridCol w="1101960"/>
                <a:gridCol w="1101960"/>
                <a:gridCol w="1101960"/>
                <a:gridCol w="1101960"/>
                <a:gridCol w="1101960"/>
                <a:gridCol w="1101960"/>
                <a:gridCol w="1106280"/>
              </a:tblGrid>
              <a:tr h="719640">
                <a:tc>
                  <a:txBody>
                    <a:bodyPr lIns="90000" rIns="90000" anchor="ctr">
                      <a:noAutofit/>
                    </a:bodyPr>
                    <a:p>
                      <a:pPr algn="ctr">
                        <a:lnSpc>
                          <a:spcPct val="100000"/>
                        </a:lnSpc>
                        <a:buNone/>
                      </a:pPr>
                      <a:r>
                        <a:rPr b="0" lang="en-PH" sz="1800" spc="-1" strike="noStrike">
                          <a:latin typeface="Arial"/>
                        </a:rPr>
                        <a:t>A</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D</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C</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E</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I</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C</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M</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A</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r>
              <a:tr h="720000">
                <a:tc>
                  <a:txBody>
                    <a:bodyPr lIns="90000" rIns="90000" anchor="ctr">
                      <a:noAutofit/>
                    </a:bodyPr>
                    <a:p>
                      <a:pPr algn="ctr">
                        <a:lnSpc>
                          <a:spcPct val="100000"/>
                        </a:lnSpc>
                        <a:buNone/>
                      </a:pPr>
                      <a:r>
                        <a:rPr b="0" lang="en-PH" sz="1800" spc="-1" strike="noStrike">
                          <a:latin typeface="Arial"/>
                        </a:rPr>
                        <a:t>N</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G</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T</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W</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R</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I</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xBody>
                    <a:bodyPr lIns="90000" rIns="90000" anchor="ctr">
                      <a:noAutofit/>
                    </a:bodyPr>
                    <a:p>
                      <a:pPr algn="ctr">
                        <a:lnSpc>
                          <a:spcPct val="100000"/>
                        </a:lnSpc>
                        <a:buNone/>
                      </a:pPr>
                      <a:r>
                        <a:rPr b="0" lang="en-PH" sz="1800" spc="-1" strike="noStrike">
                          <a:latin typeface="Arial"/>
                        </a:rPr>
                        <a:t>I</a:t>
                      </a:r>
                      <a:endParaRPr b="0" lang="en-PH" sz="18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36" name=""/>
          <p:cNvSpPr/>
          <p:nvPr/>
        </p:nvSpPr>
        <p:spPr>
          <a:xfrm>
            <a:off x="9468000" y="4068000"/>
            <a:ext cx="1140480" cy="734040"/>
          </a:xfrm>
          <a:prstGeom prst="rect">
            <a:avLst/>
          </a:prstGeom>
          <a:solidFill>
            <a:srgbClr val="000000"/>
          </a:solidFill>
          <a:ln w="0">
            <a:solidFill>
              <a:srgbClr val="ffffff"/>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2520000" y="468000"/>
            <a:ext cx="7108920" cy="107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Lato"/>
              </a:rPr>
              <a:t>Academic Literary Writing</a:t>
            </a:r>
            <a:endParaRPr b="0" lang="en-PH" sz="3600" spc="-1" strike="noStrike">
              <a:latin typeface="Arial"/>
            </a:endParaRPr>
          </a:p>
        </p:txBody>
      </p:sp>
      <p:sp>
        <p:nvSpPr>
          <p:cNvPr id="138" name=""/>
          <p:cNvSpPr/>
          <p:nvPr/>
        </p:nvSpPr>
        <p:spPr>
          <a:xfrm>
            <a:off x="1002240" y="1440000"/>
            <a:ext cx="10157400" cy="1928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1" lang="en-PH" sz="1800" spc="-1" strike="noStrike">
                <a:latin typeface="Lato"/>
              </a:rPr>
              <a:t>Oral language</a:t>
            </a:r>
            <a:r>
              <a:rPr b="0" lang="en-PH" sz="1800" spc="-1" strike="noStrike">
                <a:latin typeface="Lato"/>
              </a:rPr>
              <a:t> is sometimes called spoken language that includes speaking and listening. It is the way how humans communicate with one another. On the other hand, a written language is the representation of a spoken or gestural language by means of a writing system. Writers choose specific writing forms to communicate their intended meaning. Writing serves several purposes, the most common of which are:</a:t>
            </a:r>
            <a:endParaRPr b="0" lang="en-PH" sz="1800" spc="-1" strike="noStrike">
              <a:latin typeface="Arial"/>
            </a:endParaRPr>
          </a:p>
        </p:txBody>
      </p:sp>
      <p:sp>
        <p:nvSpPr>
          <p:cNvPr id="139" name=""/>
          <p:cNvSpPr/>
          <p:nvPr/>
        </p:nvSpPr>
        <p:spPr>
          <a:xfrm>
            <a:off x="1440000" y="3292200"/>
            <a:ext cx="9719640" cy="1315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i="1" lang="en-PH" sz="1800" spc="-1" strike="noStrike">
                <a:latin typeface="Lato"/>
              </a:rPr>
              <a:t>To inform</a:t>
            </a:r>
            <a:r>
              <a:rPr b="0" lang="en-PH" sz="1800" spc="-1" strike="noStrike">
                <a:latin typeface="Lato"/>
              </a:rPr>
              <a:t> – This is to share facts and other information such as reports. Reports make                                 statements that are supported by facts and truthful evidence.</a:t>
            </a:r>
            <a:endParaRPr b="0" lang="en-PH" sz="1800" spc="-1" strike="noStrike">
              <a:latin typeface="Arial"/>
            </a:endParaRPr>
          </a:p>
        </p:txBody>
      </p:sp>
      <p:sp>
        <p:nvSpPr>
          <p:cNvPr id="140" name=""/>
          <p:cNvSpPr/>
          <p:nvPr/>
        </p:nvSpPr>
        <p:spPr>
          <a:xfrm>
            <a:off x="1440000" y="4104000"/>
            <a:ext cx="9719640" cy="702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i="1" lang="en-PH" sz="1800" spc="-1" strike="noStrike">
                <a:latin typeface="Lato"/>
              </a:rPr>
              <a:t>To explain</a:t>
            </a:r>
            <a:r>
              <a:rPr b="0" lang="en-PH" sz="1800" spc="-1" strike="noStrike">
                <a:latin typeface="Lato"/>
              </a:rPr>
              <a:t> – This is to tell the what, the how, and the why of a topic. An example is to explain                        in writing how to do or make something.</a:t>
            </a:r>
            <a:endParaRPr b="0" lang="en-PH" sz="1800" spc="-1" strike="noStrike">
              <a:latin typeface="Arial"/>
            </a:endParaRPr>
          </a:p>
        </p:txBody>
      </p:sp>
      <p:sp>
        <p:nvSpPr>
          <p:cNvPr id="141" name=""/>
          <p:cNvSpPr/>
          <p:nvPr/>
        </p:nvSpPr>
        <p:spPr>
          <a:xfrm>
            <a:off x="1440000" y="4894560"/>
            <a:ext cx="9719640" cy="1009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i="1" lang="en-PH" sz="1800" spc="-1" strike="noStrike">
                <a:latin typeface="Lato"/>
              </a:rPr>
              <a:t>To narrate</a:t>
            </a:r>
            <a:r>
              <a:rPr b="0" lang="en-PH" sz="1800" spc="-1" strike="noStrike">
                <a:latin typeface="Lato"/>
              </a:rPr>
              <a:t> – This is to tell a story. The story can be made up or truthful. Most forms of                                   narrative writing have a beginning, middle, and end.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2970720" y="360000"/>
            <a:ext cx="7108920" cy="107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Lato"/>
              </a:rPr>
              <a:t>Academic Literary Writing</a:t>
            </a:r>
            <a:endParaRPr b="0" lang="en-PH" sz="3600" spc="-1" strike="noStrike">
              <a:latin typeface="Arial"/>
            </a:endParaRPr>
          </a:p>
        </p:txBody>
      </p:sp>
      <p:sp>
        <p:nvSpPr>
          <p:cNvPr id="143" name=""/>
          <p:cNvSpPr/>
          <p:nvPr/>
        </p:nvSpPr>
        <p:spPr>
          <a:xfrm>
            <a:off x="900000" y="1260000"/>
            <a:ext cx="10439640" cy="1315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i="1" lang="en-PH" sz="1800" spc="-1" strike="noStrike">
                <a:latin typeface="Lato"/>
              </a:rPr>
              <a:t>To persuade</a:t>
            </a:r>
            <a:r>
              <a:rPr b="0" lang="en-PH" sz="1800" spc="-1" strike="noStrike">
                <a:latin typeface="Lato"/>
              </a:rPr>
              <a:t> – It has a purpose to persuade, state an opinion or goal, and support it with reasons or                           supporting details in order to get others to agree, take action, or both.</a:t>
            </a:r>
            <a:endParaRPr b="0" lang="en-PH" sz="1800" spc="-1" strike="noStrike">
              <a:latin typeface="Arial"/>
            </a:endParaRPr>
          </a:p>
        </p:txBody>
      </p:sp>
      <p:sp>
        <p:nvSpPr>
          <p:cNvPr id="144" name=""/>
          <p:cNvSpPr/>
          <p:nvPr/>
        </p:nvSpPr>
        <p:spPr>
          <a:xfrm>
            <a:off x="900000" y="2050560"/>
            <a:ext cx="10439640" cy="1009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i="1" lang="en-PH" sz="1800" spc="-1" strike="noStrike">
                <a:latin typeface="Lato"/>
              </a:rPr>
              <a:t>To express one’s thoughts and feelings</a:t>
            </a:r>
            <a:r>
              <a:rPr b="0" lang="en-PH" sz="1800" spc="-1" strike="noStrike">
                <a:latin typeface="Lato"/>
              </a:rPr>
              <a:t> – To achieve it, one may write a letter, journal, or a poem.</a:t>
            </a:r>
            <a:endParaRPr b="0" lang="en-PH" sz="1800" spc="-1" strike="noStrike">
              <a:latin typeface="Arial"/>
            </a:endParaRPr>
          </a:p>
        </p:txBody>
      </p:sp>
      <p:graphicFrame>
        <p:nvGraphicFramePr>
          <p:cNvPr id="145" name=""/>
          <p:cNvGraphicFramePr/>
          <p:nvPr/>
        </p:nvGraphicFramePr>
        <p:xfrm>
          <a:off x="1043640" y="3060000"/>
          <a:ext cx="10116000" cy="2775240"/>
        </p:xfrm>
        <a:graphic>
          <a:graphicData uri="http://schemas.openxmlformats.org/drawingml/2006/table">
            <a:tbl>
              <a:tblPr/>
              <a:tblGrid>
                <a:gridCol w="5057280"/>
                <a:gridCol w="5059080"/>
              </a:tblGrid>
              <a:tr h="2775600">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c>
                  <a:tcPr anchor="t" marL="90000" marR="90000">
                    <a:lnL w="14400">
                      <a:solidFill>
                        <a:srgbClr val="000000"/>
                      </a:solidFill>
                    </a:lnL>
                    <a:lnR w="14400">
                      <a:solidFill>
                        <a:srgbClr val="000000"/>
                      </a:solidFill>
                    </a:lnR>
                    <a:lnT w="14400">
                      <a:solidFill>
                        <a:srgbClr val="000000"/>
                      </a:solidFill>
                    </a:lnT>
                    <a:lnB w="14400">
                      <a:solidFill>
                        <a:srgbClr val="000000"/>
                      </a:solidFill>
                    </a:lnB>
                    <a:noFill/>
                  </a:tcPr>
                </a:tc>
              </a:tr>
            </a:tbl>
          </a:graphicData>
        </a:graphic>
      </p:graphicFrame>
      <p:sp>
        <p:nvSpPr>
          <p:cNvPr id="146" name=""/>
          <p:cNvSpPr/>
          <p:nvPr/>
        </p:nvSpPr>
        <p:spPr>
          <a:xfrm>
            <a:off x="3780000" y="2591280"/>
            <a:ext cx="539964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Academic Writing versus Literary Writing</a:t>
            </a:r>
            <a:endParaRPr b="0" lang="en-PH" sz="1800" spc="-1" strike="noStrike">
              <a:latin typeface="Arial"/>
            </a:endParaRPr>
          </a:p>
        </p:txBody>
      </p:sp>
      <p:sp>
        <p:nvSpPr>
          <p:cNvPr id="147" name=""/>
          <p:cNvSpPr/>
          <p:nvPr/>
        </p:nvSpPr>
        <p:spPr>
          <a:xfrm>
            <a:off x="2532960" y="3173400"/>
            <a:ext cx="2506680" cy="498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600" spc="-1" strike="noStrike">
                <a:solidFill>
                  <a:srgbClr val="0084d1"/>
                </a:solidFill>
                <a:latin typeface="Lato"/>
              </a:rPr>
              <a:t>Academic Writing</a:t>
            </a:r>
            <a:endParaRPr b="0" lang="en-PH" sz="1600" spc="-1" strike="noStrike">
              <a:latin typeface="Arial"/>
            </a:endParaRPr>
          </a:p>
        </p:txBody>
      </p:sp>
      <p:sp>
        <p:nvSpPr>
          <p:cNvPr id="148" name=""/>
          <p:cNvSpPr/>
          <p:nvPr/>
        </p:nvSpPr>
        <p:spPr>
          <a:xfrm>
            <a:off x="7920000" y="3209400"/>
            <a:ext cx="3138120" cy="498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600" spc="-1" strike="noStrike">
                <a:solidFill>
                  <a:srgbClr val="0084d1"/>
                </a:solidFill>
                <a:latin typeface="Lato"/>
              </a:rPr>
              <a:t>Literary Writing</a:t>
            </a:r>
            <a:endParaRPr b="0" lang="en-PH" sz="1600" spc="-1" strike="noStrike">
              <a:latin typeface="Arial"/>
            </a:endParaRPr>
          </a:p>
        </p:txBody>
      </p:sp>
      <p:sp>
        <p:nvSpPr>
          <p:cNvPr id="149" name=""/>
          <p:cNvSpPr/>
          <p:nvPr/>
        </p:nvSpPr>
        <p:spPr>
          <a:xfrm>
            <a:off x="1260000" y="3564000"/>
            <a:ext cx="4610160" cy="4284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600" spc="-1" strike="noStrike">
                <a:latin typeface="Lato"/>
              </a:rPr>
              <a:t>used in school to satisfy writing requirements</a:t>
            </a:r>
            <a:endParaRPr b="0" lang="en-PH" sz="1600" spc="-1" strike="noStrike">
              <a:latin typeface="Arial"/>
            </a:endParaRPr>
          </a:p>
        </p:txBody>
      </p:sp>
      <p:sp>
        <p:nvSpPr>
          <p:cNvPr id="150" name=""/>
          <p:cNvSpPr/>
          <p:nvPr/>
        </p:nvSpPr>
        <p:spPr>
          <a:xfrm>
            <a:off x="1284840" y="3956760"/>
            <a:ext cx="3754800" cy="9043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600" spc="-1" strike="noStrike">
                <a:latin typeface="Lato"/>
              </a:rPr>
              <a:t>Essays, book reviews, and research</a:t>
            </a:r>
            <a:endParaRPr b="0" lang="en-PH" sz="1600" spc="-1" strike="noStrike">
              <a:latin typeface="Arial"/>
            </a:endParaRPr>
          </a:p>
        </p:txBody>
      </p:sp>
      <p:sp>
        <p:nvSpPr>
          <p:cNvPr id="151" name=""/>
          <p:cNvSpPr/>
          <p:nvPr/>
        </p:nvSpPr>
        <p:spPr>
          <a:xfrm>
            <a:off x="1296000" y="4315320"/>
            <a:ext cx="5399640" cy="9043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600" spc="-1" strike="noStrike">
                <a:latin typeface="Lato"/>
              </a:rPr>
              <a:t>Three basic structures in a simple paragraph: introduction, body, and conclusion</a:t>
            </a:r>
            <a:endParaRPr b="0" lang="en-PH" sz="1600" spc="-1" strike="noStrike">
              <a:latin typeface="Arial"/>
            </a:endParaRPr>
          </a:p>
        </p:txBody>
      </p:sp>
      <p:sp>
        <p:nvSpPr>
          <p:cNvPr id="152" name=""/>
          <p:cNvSpPr/>
          <p:nvPr/>
        </p:nvSpPr>
        <p:spPr>
          <a:xfrm>
            <a:off x="1260000" y="4968000"/>
            <a:ext cx="4859640" cy="9043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600" spc="-1" strike="noStrike">
                <a:latin typeface="Lato"/>
              </a:rPr>
              <a:t>A type of formal writing and all ideas must be written in a formal language.</a:t>
            </a:r>
            <a:endParaRPr b="0" lang="en-PH" sz="1600" spc="-1" strike="noStrike">
              <a:latin typeface="Arial"/>
            </a:endParaRPr>
          </a:p>
        </p:txBody>
      </p:sp>
      <p:sp>
        <p:nvSpPr>
          <p:cNvPr id="153" name=""/>
          <p:cNvSpPr/>
          <p:nvPr/>
        </p:nvSpPr>
        <p:spPr>
          <a:xfrm>
            <a:off x="6480000" y="3600000"/>
            <a:ext cx="3419640" cy="117576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600" spc="-1" strike="noStrike">
                <a:latin typeface="Lato"/>
              </a:rPr>
              <a:t>More personal and expressive</a:t>
            </a:r>
            <a:endParaRPr b="0" lang="en-PH" sz="1600" spc="-1" strike="noStrike">
              <a:latin typeface="Arial"/>
            </a:endParaRPr>
          </a:p>
        </p:txBody>
      </p:sp>
      <p:sp>
        <p:nvSpPr>
          <p:cNvPr id="154" name=""/>
          <p:cNvSpPr/>
          <p:nvPr/>
        </p:nvSpPr>
        <p:spPr>
          <a:xfrm>
            <a:off x="6480000" y="4010760"/>
            <a:ext cx="4139640" cy="90432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600" spc="-1" strike="noStrike">
                <a:latin typeface="Lato"/>
                <a:ea typeface="€ößþ"/>
              </a:rPr>
              <a:t>It includes poetry, fiction stories such as novels and short stories, and other literary genres.</a:t>
            </a:r>
            <a:endParaRPr b="0" lang="en-PH" sz="1600" spc="-1" strike="noStrike">
              <a:latin typeface="Arial"/>
            </a:endParaRPr>
          </a:p>
        </p:txBody>
      </p:sp>
      <p:sp>
        <p:nvSpPr>
          <p:cNvPr id="155" name=""/>
          <p:cNvSpPr/>
          <p:nvPr/>
        </p:nvSpPr>
        <p:spPr>
          <a:xfrm>
            <a:off x="6534000" y="4932000"/>
            <a:ext cx="4733640" cy="63288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600" spc="-1" strike="noStrike">
                <a:latin typeface="Lato"/>
              </a:rPr>
              <a:t>Writer uses vivid imagery, colorful language, and other creative and artistic devices.</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
          <p:cNvSpPr/>
          <p:nvPr/>
        </p:nvSpPr>
        <p:spPr>
          <a:xfrm>
            <a:off x="2970720" y="504000"/>
            <a:ext cx="7108920" cy="107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Lato"/>
              </a:rPr>
              <a:t>Academic Literary Writing</a:t>
            </a:r>
            <a:endParaRPr b="0" lang="en-PH" sz="3600" spc="-1" strike="noStrike">
              <a:latin typeface="Arial"/>
            </a:endParaRPr>
          </a:p>
        </p:txBody>
      </p:sp>
      <p:sp>
        <p:nvSpPr>
          <p:cNvPr id="157" name=""/>
          <p:cNvSpPr/>
          <p:nvPr/>
        </p:nvSpPr>
        <p:spPr>
          <a:xfrm>
            <a:off x="1067760" y="1476000"/>
            <a:ext cx="10091880" cy="9043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	</a:t>
            </a:r>
            <a:r>
              <a:rPr b="0" lang="en-PH" sz="1800" spc="-1" strike="noStrike">
                <a:latin typeface="Lato"/>
              </a:rPr>
              <a:t>To become efficient in academic writing, one must have an understanding of the basic rules of subject-verb agreement.</a:t>
            </a:r>
            <a:endParaRPr b="0" lang="en-PH" sz="1800" spc="-1" strike="noStrike">
              <a:latin typeface="Arial"/>
            </a:endParaRPr>
          </a:p>
        </p:txBody>
      </p:sp>
      <p:sp>
        <p:nvSpPr>
          <p:cNvPr id="158" name=""/>
          <p:cNvSpPr/>
          <p:nvPr/>
        </p:nvSpPr>
        <p:spPr>
          <a:xfrm>
            <a:off x="4285800" y="2380680"/>
            <a:ext cx="7593840" cy="733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Subject-Verb Agreement Rules</a:t>
            </a:r>
            <a:endParaRPr b="0" lang="en-PH" sz="1800" spc="-1" strike="noStrike">
              <a:latin typeface="Arial"/>
            </a:endParaRPr>
          </a:p>
        </p:txBody>
      </p:sp>
      <p:sp>
        <p:nvSpPr>
          <p:cNvPr id="159" name=""/>
          <p:cNvSpPr/>
          <p:nvPr/>
        </p:nvSpPr>
        <p:spPr>
          <a:xfrm>
            <a:off x="1440000" y="3038040"/>
            <a:ext cx="9359640" cy="1009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1. A subject must agree with the verb in the sentence. If the subject is singular, the verb</a:t>
            </a: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must be singular, too.</a:t>
            </a:r>
            <a:endParaRPr b="0" lang="en-PH" sz="1800" spc="-1" strike="noStrike">
              <a:latin typeface="Arial"/>
            </a:endParaRPr>
          </a:p>
        </p:txBody>
      </p:sp>
      <p:sp>
        <p:nvSpPr>
          <p:cNvPr id="160" name=""/>
          <p:cNvSpPr/>
          <p:nvPr/>
        </p:nvSpPr>
        <p:spPr>
          <a:xfrm>
            <a:off x="1677600" y="3796920"/>
            <a:ext cx="66020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Example:</a:t>
            </a:r>
            <a:r>
              <a:rPr b="0" lang="en-PH" sz="1800" spc="-1" strike="noStrike">
                <a:latin typeface="Lato"/>
              </a:rPr>
              <a:t> She writes every day.</a:t>
            </a:r>
            <a:endParaRPr b="0" lang="en-PH" sz="1800" spc="-1" strike="noStrike">
              <a:latin typeface="Arial"/>
            </a:endParaRPr>
          </a:p>
        </p:txBody>
      </p:sp>
      <p:sp>
        <p:nvSpPr>
          <p:cNvPr id="161" name=""/>
          <p:cNvSpPr/>
          <p:nvPr/>
        </p:nvSpPr>
        <p:spPr>
          <a:xfrm>
            <a:off x="1456920" y="4390560"/>
            <a:ext cx="9162720" cy="1009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2. If the subject is plural, the verb must also be plural or in base form and with plural</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helping verbs.</a:t>
            </a:r>
            <a:endParaRPr b="0" lang="en-PH" sz="1800" spc="-1" strike="noStrike">
              <a:latin typeface="Arial"/>
            </a:endParaRPr>
          </a:p>
        </p:txBody>
      </p:sp>
      <p:sp>
        <p:nvSpPr>
          <p:cNvPr id="162" name=""/>
          <p:cNvSpPr/>
          <p:nvPr/>
        </p:nvSpPr>
        <p:spPr>
          <a:xfrm>
            <a:off x="1692000" y="5220000"/>
            <a:ext cx="50396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Example:</a:t>
            </a:r>
            <a:r>
              <a:rPr b="0" lang="en-PH" sz="1800" spc="-1" strike="noStrike">
                <a:latin typeface="Lato"/>
              </a:rPr>
              <a:t> They write every day.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
          <p:cNvSpPr/>
          <p:nvPr/>
        </p:nvSpPr>
        <p:spPr>
          <a:xfrm>
            <a:off x="2700000" y="792000"/>
            <a:ext cx="7108920" cy="107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Lato"/>
              </a:rPr>
              <a:t>Academic Literary Writing</a:t>
            </a:r>
            <a:endParaRPr b="0" lang="en-PH" sz="3600" spc="-1" strike="noStrike">
              <a:latin typeface="Arial"/>
            </a:endParaRPr>
          </a:p>
        </p:txBody>
      </p:sp>
      <p:sp>
        <p:nvSpPr>
          <p:cNvPr id="164" name=""/>
          <p:cNvSpPr/>
          <p:nvPr/>
        </p:nvSpPr>
        <p:spPr>
          <a:xfrm>
            <a:off x="1080000" y="1978560"/>
            <a:ext cx="10439640" cy="1009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3. When the subject of the sentence is composed of two or more nouns or pronouns connected by </a:t>
            </a: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and,” use a plural verb.</a:t>
            </a:r>
            <a:endParaRPr b="0" lang="en-PH" sz="1800" spc="-1" strike="noStrike">
              <a:latin typeface="Arial"/>
            </a:endParaRPr>
          </a:p>
        </p:txBody>
      </p:sp>
      <p:sp>
        <p:nvSpPr>
          <p:cNvPr id="165" name=""/>
          <p:cNvSpPr/>
          <p:nvPr/>
        </p:nvSpPr>
        <p:spPr>
          <a:xfrm>
            <a:off x="1440000" y="2932920"/>
            <a:ext cx="856512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Example:</a:t>
            </a:r>
            <a:r>
              <a:rPr b="0" lang="en-PH" sz="1800" spc="-1" strike="noStrike">
                <a:latin typeface="Lato"/>
              </a:rPr>
              <a:t> The doctoral student and the committee members write every day.</a:t>
            </a:r>
            <a:endParaRPr b="0" lang="en-PH" sz="1800" spc="-1" strike="noStrike">
              <a:latin typeface="Arial"/>
            </a:endParaRPr>
          </a:p>
        </p:txBody>
      </p:sp>
      <p:sp>
        <p:nvSpPr>
          <p:cNvPr id="166" name=""/>
          <p:cNvSpPr/>
          <p:nvPr/>
        </p:nvSpPr>
        <p:spPr>
          <a:xfrm>
            <a:off x="1116360" y="3634200"/>
            <a:ext cx="9863640" cy="1621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4. When a compound subject contains both a singular and a plural noun or pronoun joined by         “or” or “nor,” the verb should agree with the part of the subject that is closest to the verb. This      is also called the rule of proximity.</a:t>
            </a:r>
            <a:endParaRPr b="0" lang="en-PH" sz="1800" spc="-1" strike="noStrike">
              <a:latin typeface="Arial"/>
            </a:endParaRPr>
          </a:p>
        </p:txBody>
      </p:sp>
      <p:sp>
        <p:nvSpPr>
          <p:cNvPr id="167" name=""/>
          <p:cNvSpPr/>
          <p:nvPr/>
        </p:nvSpPr>
        <p:spPr>
          <a:xfrm>
            <a:off x="1440000" y="4892760"/>
            <a:ext cx="7740000" cy="396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Example:</a:t>
            </a:r>
            <a:r>
              <a:rPr b="0" lang="en-PH" sz="1800" spc="-1" strike="noStrike">
                <a:latin typeface="Lato"/>
              </a:rPr>
              <a:t> The student or the committee members write every day.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
          <p:cNvSpPr/>
          <p:nvPr/>
        </p:nvSpPr>
        <p:spPr>
          <a:xfrm>
            <a:off x="2700000" y="684000"/>
            <a:ext cx="7108920" cy="107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Lato"/>
              </a:rPr>
              <a:t>Academic Literary Writing</a:t>
            </a:r>
            <a:endParaRPr b="0" lang="en-PH" sz="3600" spc="-1" strike="noStrike">
              <a:latin typeface="Arial"/>
            </a:endParaRPr>
          </a:p>
        </p:txBody>
      </p:sp>
      <p:sp>
        <p:nvSpPr>
          <p:cNvPr id="169" name=""/>
          <p:cNvSpPr/>
          <p:nvPr/>
        </p:nvSpPr>
        <p:spPr>
          <a:xfrm>
            <a:off x="1440000" y="1800000"/>
            <a:ext cx="9539640" cy="162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5. The words and phrases “each,” “each one,” “either,” “neither,” “everyone,” “everybody,”</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anyone,” “anybody,” “nobody,” “somebody,” “someone,” and “no one” are singular and</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require a singular verb.</a:t>
            </a:r>
            <a:endParaRPr b="0" lang="en-PH" sz="1800" spc="-1" strike="noStrike">
              <a:latin typeface="Arial"/>
            </a:endParaRPr>
          </a:p>
        </p:txBody>
      </p:sp>
      <p:sp>
        <p:nvSpPr>
          <p:cNvPr id="170" name=""/>
          <p:cNvSpPr/>
          <p:nvPr/>
        </p:nvSpPr>
        <p:spPr>
          <a:xfrm>
            <a:off x="1728000" y="2896920"/>
            <a:ext cx="95396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Examples:</a:t>
            </a:r>
            <a:r>
              <a:rPr b="0" lang="en-PH" sz="1800" spc="-1" strike="noStrike">
                <a:latin typeface="Lato"/>
              </a:rPr>
              <a:t> Each of the participants was willing to be recorded.</a:t>
            </a:r>
            <a:endParaRPr b="0" lang="en-PH" sz="1800" spc="-1" strike="noStrike">
              <a:latin typeface="Arial"/>
            </a:endParaRPr>
          </a:p>
        </p:txBody>
      </p:sp>
      <p:sp>
        <p:nvSpPr>
          <p:cNvPr id="171" name=""/>
          <p:cNvSpPr/>
          <p:nvPr/>
        </p:nvSpPr>
        <p:spPr>
          <a:xfrm>
            <a:off x="3080160" y="3292920"/>
            <a:ext cx="552348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Neither alternative hypotheses was accepted.</a:t>
            </a:r>
            <a:endParaRPr b="0" lang="en-PH" sz="1800" spc="-1" strike="noStrike">
              <a:latin typeface="Arial"/>
            </a:endParaRPr>
          </a:p>
        </p:txBody>
      </p:sp>
      <p:sp>
        <p:nvSpPr>
          <p:cNvPr id="172" name=""/>
          <p:cNvSpPr/>
          <p:nvPr/>
        </p:nvSpPr>
        <p:spPr>
          <a:xfrm>
            <a:off x="3080160" y="3687840"/>
            <a:ext cx="67280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No one was available to meet with me at the preferred times.</a:t>
            </a:r>
            <a:endParaRPr b="0" lang="en-PH" sz="1800" spc="-1" strike="noStrike">
              <a:latin typeface="Arial"/>
            </a:endParaRPr>
          </a:p>
        </p:txBody>
      </p:sp>
      <p:sp>
        <p:nvSpPr>
          <p:cNvPr id="173" name=""/>
          <p:cNvSpPr/>
          <p:nvPr/>
        </p:nvSpPr>
        <p:spPr>
          <a:xfrm>
            <a:off x="1482840" y="4284000"/>
            <a:ext cx="895680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6. Non-count nouns take a singular verb.</a:t>
            </a:r>
            <a:endParaRPr b="0" lang="en-PH" sz="1800" spc="-1" strike="noStrike">
              <a:latin typeface="Arial"/>
            </a:endParaRPr>
          </a:p>
        </p:txBody>
      </p:sp>
      <p:sp>
        <p:nvSpPr>
          <p:cNvPr id="174" name=""/>
          <p:cNvSpPr/>
          <p:nvPr/>
        </p:nvSpPr>
        <p:spPr>
          <a:xfrm>
            <a:off x="1728000" y="4716000"/>
            <a:ext cx="5399280" cy="632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Example:</a:t>
            </a:r>
            <a:r>
              <a:rPr b="0" lang="en-PH" sz="1800" spc="-1" strike="noStrike">
                <a:latin typeface="Lato"/>
              </a:rPr>
              <a:t> Education is the key to success.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
          <p:cNvSpPr/>
          <p:nvPr/>
        </p:nvSpPr>
        <p:spPr>
          <a:xfrm>
            <a:off x="2790720" y="720000"/>
            <a:ext cx="7108920" cy="107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Lato"/>
              </a:rPr>
              <a:t>Academic Literary Writing</a:t>
            </a:r>
            <a:endParaRPr b="0" lang="en-PH" sz="3600" spc="-1" strike="noStrike">
              <a:latin typeface="Arial"/>
            </a:endParaRPr>
          </a:p>
        </p:txBody>
      </p:sp>
      <p:sp>
        <p:nvSpPr>
          <p:cNvPr id="176" name=""/>
          <p:cNvSpPr/>
          <p:nvPr/>
        </p:nvSpPr>
        <p:spPr>
          <a:xfrm>
            <a:off x="1176840" y="1980000"/>
            <a:ext cx="9802800" cy="1315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7. Some countable nouns in English such as earnings, goods, odds, surroundings, proceeds,        contents, and valuables only have a plural form and take a plural verb.</a:t>
            </a:r>
            <a:endParaRPr b="0" lang="en-PH" sz="1800" spc="-1" strike="noStrike">
              <a:latin typeface="Arial"/>
            </a:endParaRPr>
          </a:p>
        </p:txBody>
      </p:sp>
      <p:sp>
        <p:nvSpPr>
          <p:cNvPr id="177" name=""/>
          <p:cNvSpPr/>
          <p:nvPr/>
        </p:nvSpPr>
        <p:spPr>
          <a:xfrm>
            <a:off x="1440000" y="2772000"/>
            <a:ext cx="70196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Example:</a:t>
            </a:r>
            <a:r>
              <a:rPr b="0" lang="en-PH" sz="1800" spc="-1" strike="noStrike">
                <a:latin typeface="Lato"/>
              </a:rPr>
              <a:t> The earnings for this quarter exceed expectations.</a:t>
            </a:r>
            <a:endParaRPr b="0" lang="en-PH" sz="1800" spc="-1" strike="noStrike">
              <a:latin typeface="Arial"/>
            </a:endParaRPr>
          </a:p>
        </p:txBody>
      </p:sp>
      <p:sp>
        <p:nvSpPr>
          <p:cNvPr id="178" name=""/>
          <p:cNvSpPr/>
          <p:nvPr/>
        </p:nvSpPr>
        <p:spPr>
          <a:xfrm>
            <a:off x="1187640" y="3600000"/>
            <a:ext cx="9792000" cy="162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8. Collective nouns are words that imply more than one person but are considered singular and     take a singular verb. Some examples are “group,” “team,” “committee,” “family,” and “class.”</a:t>
            </a:r>
            <a:endParaRPr b="0" lang="en-PH" sz="1800" spc="-1" strike="noStrike">
              <a:latin typeface="Arial"/>
            </a:endParaRPr>
          </a:p>
        </p:txBody>
      </p:sp>
      <p:sp>
        <p:nvSpPr>
          <p:cNvPr id="179" name=""/>
          <p:cNvSpPr/>
          <p:nvPr/>
        </p:nvSpPr>
        <p:spPr>
          <a:xfrm>
            <a:off x="1440000" y="4428000"/>
            <a:ext cx="77396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Example:</a:t>
            </a:r>
            <a:r>
              <a:rPr b="0" lang="en-PH" sz="1800" spc="-1" strike="noStrike">
                <a:latin typeface="Lato"/>
              </a:rPr>
              <a:t> The group agrees to meet every week.</a:t>
            </a:r>
            <a:endParaRPr b="0" lang="en-PH" sz="1800" spc="-1" strike="noStrike">
              <a:latin typeface="Arial"/>
            </a:endParaRPr>
          </a:p>
        </p:txBody>
      </p:sp>
      <p:sp>
        <p:nvSpPr>
          <p:cNvPr id="180" name=""/>
          <p:cNvSpPr/>
          <p:nvPr/>
        </p:nvSpPr>
        <p:spPr>
          <a:xfrm>
            <a:off x="2660760" y="4876920"/>
            <a:ext cx="695088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The battalion of army is heading to the camp.</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
          <p:cNvSpPr/>
          <p:nvPr/>
        </p:nvSpPr>
        <p:spPr>
          <a:xfrm>
            <a:off x="2790720" y="468000"/>
            <a:ext cx="7108920" cy="107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3600" spc="-1" strike="noStrike">
                <a:latin typeface="Lato"/>
              </a:rPr>
              <a:t>Academic Literary Writing</a:t>
            </a:r>
            <a:endParaRPr b="0" lang="en-PH" sz="3600" spc="-1" strike="noStrike">
              <a:latin typeface="Arial"/>
            </a:endParaRPr>
          </a:p>
        </p:txBody>
      </p:sp>
      <p:sp>
        <p:nvSpPr>
          <p:cNvPr id="182" name=""/>
          <p:cNvSpPr/>
          <p:nvPr/>
        </p:nvSpPr>
        <p:spPr>
          <a:xfrm>
            <a:off x="1258200" y="1420920"/>
            <a:ext cx="101894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Choose the letter of the correct answer.</a:t>
            </a:r>
            <a:endParaRPr b="0" lang="en-PH" sz="1800" spc="-1" strike="noStrike">
              <a:latin typeface="Arial"/>
            </a:endParaRPr>
          </a:p>
        </p:txBody>
      </p:sp>
      <p:sp>
        <p:nvSpPr>
          <p:cNvPr id="183" name=""/>
          <p:cNvSpPr/>
          <p:nvPr/>
        </p:nvSpPr>
        <p:spPr>
          <a:xfrm>
            <a:off x="1260000" y="1980000"/>
            <a:ext cx="10619640" cy="2540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1. Which of the following is an example of academic writing?</a:t>
            </a: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A. essay</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C. myth</a:t>
            </a: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B. lyric                              D. poem</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ea typeface="AppleSystemUIFont"/>
              </a:rPr>
              <a:t>2. Writing serves several purposes and one of the common purposes of writing is ______.</a:t>
            </a: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A. to become popular       C. to make money</a:t>
            </a: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B. to confuse people        D. to persuade people</a:t>
            </a:r>
            <a:endParaRPr b="0" lang="en-PH" sz="1800" spc="-1" strike="noStrike">
              <a:latin typeface="Arial"/>
            </a:endParaRPr>
          </a:p>
          <a:p>
            <a:pPr>
              <a:lnSpc>
                <a:spcPct val="100000"/>
              </a:lnSpc>
              <a:buNone/>
            </a:pPr>
            <a:endParaRPr b="0" lang="en-PH" sz="1800" spc="-1" strike="noStrike">
              <a:latin typeface="Arial"/>
            </a:endParaRPr>
          </a:p>
        </p:txBody>
      </p:sp>
      <p:sp>
        <p:nvSpPr>
          <p:cNvPr id="184" name=""/>
          <p:cNvSpPr/>
          <p:nvPr/>
        </p:nvSpPr>
        <p:spPr>
          <a:xfrm>
            <a:off x="1260000" y="4428000"/>
            <a:ext cx="9719640" cy="1928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3. Which among the following is literary writing?</a:t>
            </a: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A. blog                              C. essay</a:t>
            </a:r>
            <a:endParaRPr b="0" lang="en-PH" sz="1800" spc="-1" strike="noStrike">
              <a:latin typeface="Arial"/>
            </a:endParaRPr>
          </a:p>
          <a:p>
            <a:pPr>
              <a:lnSpc>
                <a:spcPct val="100000"/>
              </a:lnSpc>
              <a:buNone/>
            </a:pPr>
            <a:r>
              <a:rPr b="0" lang="en-PH" sz="1800" spc="-1" strike="noStrike">
                <a:latin typeface="Lato"/>
                <a:ea typeface="AppleSystemUIFont"/>
              </a:rPr>
              <a:t>    </a:t>
            </a:r>
            <a:r>
              <a:rPr b="0" lang="en-PH" sz="1800" spc="-1" strike="noStrike">
                <a:latin typeface="Lato"/>
                <a:ea typeface="AppleSystemUIFont"/>
              </a:rPr>
              <a:t>B. book report                   D. poem</a:t>
            </a: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2447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2023-05-11T09:52:21Z</dcterms:modified>
  <cp:revision>131</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