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60.xml.rels" ContentType="application/vnd.openxmlformats-package.relationships+xml"/>
  <Override PartName="/ppt/slideLayouts/_rels/slideLayout51.xml.rels" ContentType="application/vnd.openxmlformats-package.relationships+xml"/>
  <Override PartName="/ppt/slideLayouts/_rels/slideLayout4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16.xml.rels" ContentType="application/vnd.openxmlformats-package.relationships+xml"/>
  <Override PartName="/ppt/slideLayouts/_rels/slideLayout57.xml.rels" ContentType="application/vnd.openxmlformats-package.relationships+xml"/>
  <Override PartName="/ppt/slideLayouts/_rels/slideLayout4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4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0.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5.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7.xml.rels" ContentType="application/vnd.openxmlformats-package.relationships+xml"/>
  <Override PartName="/ppt/slideLayouts/_rels/slideLayout28.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54.xml" ContentType="application/vnd.openxmlformats-officedocument.presentationml.slideLayout+xml"/>
  <Override PartName="/ppt/slideLayouts/slideLayout27.xml" ContentType="application/vnd.openxmlformats-officedocument.presentationml.slideLayout+xml"/>
  <Override PartName="/ppt/slideLayouts/slideLayout60.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9720" cy="682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66600" cy="2766600"/>
          </a:xfrm>
          <a:prstGeom prst="rect">
            <a:avLst/>
          </a:prstGeom>
          <a:ln w="0">
            <a:noFill/>
          </a:ln>
        </p:spPr>
      </p:pic>
      <p:sp>
        <p:nvSpPr>
          <p:cNvPr id="2" name="Rectangle 5"/>
          <p:cNvSpPr/>
          <p:nvPr/>
        </p:nvSpPr>
        <p:spPr>
          <a:xfrm>
            <a:off x="3487320" y="1475280"/>
            <a:ext cx="8672040" cy="38300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2040" cy="3517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9720" cy="602640"/>
          </a:xfrm>
          <a:prstGeom prst="rect">
            <a:avLst/>
          </a:prstGeom>
          <a:ln w="0">
            <a:noFill/>
          </a:ln>
        </p:spPr>
      </p:pic>
      <p:sp>
        <p:nvSpPr>
          <p:cNvPr id="43" name="Rectangle 7"/>
          <p:cNvSpPr/>
          <p:nvPr/>
        </p:nvSpPr>
        <p:spPr>
          <a:xfrm>
            <a:off x="10868760" y="0"/>
            <a:ext cx="938160" cy="9381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2240" cy="1002240"/>
          </a:xfrm>
          <a:prstGeom prst="rect">
            <a:avLst/>
          </a:prstGeom>
          <a:ln w="0">
            <a:noFill/>
          </a:ln>
        </p:spPr>
      </p:pic>
      <p:sp>
        <p:nvSpPr>
          <p:cNvPr id="45" name="TextBox 9"/>
          <p:cNvSpPr/>
          <p:nvPr/>
        </p:nvSpPr>
        <p:spPr>
          <a:xfrm>
            <a:off x="185400" y="6362280"/>
            <a:ext cx="4659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0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59720" cy="602640"/>
          </a:xfrm>
          <a:prstGeom prst="rect">
            <a:avLst/>
          </a:prstGeom>
          <a:ln w="0">
            <a:noFill/>
          </a:ln>
        </p:spPr>
      </p:pic>
      <p:sp>
        <p:nvSpPr>
          <p:cNvPr id="86" name="Rectangle 7"/>
          <p:cNvSpPr/>
          <p:nvPr/>
        </p:nvSpPr>
        <p:spPr>
          <a:xfrm>
            <a:off x="10868760" y="0"/>
            <a:ext cx="938160" cy="9381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02240" cy="1002240"/>
          </a:xfrm>
          <a:prstGeom prst="rect">
            <a:avLst/>
          </a:prstGeom>
          <a:ln w="0">
            <a:noFill/>
          </a:ln>
        </p:spPr>
      </p:pic>
      <p:sp>
        <p:nvSpPr>
          <p:cNvPr id="88" name="TextBox 9"/>
          <p:cNvSpPr/>
          <p:nvPr/>
        </p:nvSpPr>
        <p:spPr>
          <a:xfrm>
            <a:off x="185400" y="6362280"/>
            <a:ext cx="4659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590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59720" cy="602640"/>
          </a:xfrm>
          <a:prstGeom prst="rect">
            <a:avLst/>
          </a:prstGeom>
          <a:ln w="0">
            <a:noFill/>
          </a:ln>
        </p:spPr>
      </p:pic>
      <p:sp>
        <p:nvSpPr>
          <p:cNvPr id="129" name="Rectangle 7"/>
          <p:cNvSpPr/>
          <p:nvPr/>
        </p:nvSpPr>
        <p:spPr>
          <a:xfrm>
            <a:off x="10868760" y="0"/>
            <a:ext cx="938160" cy="9381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1002240" cy="1002240"/>
          </a:xfrm>
          <a:prstGeom prst="rect">
            <a:avLst/>
          </a:prstGeom>
          <a:ln w="0">
            <a:noFill/>
          </a:ln>
        </p:spPr>
      </p:pic>
      <p:sp>
        <p:nvSpPr>
          <p:cNvPr id="131" name="TextBox 9"/>
          <p:cNvSpPr/>
          <p:nvPr/>
        </p:nvSpPr>
        <p:spPr>
          <a:xfrm>
            <a:off x="185400" y="6362280"/>
            <a:ext cx="4659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452520" y="6352200"/>
            <a:ext cx="2590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584040" cy="335232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4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Box 7"/>
          <p:cNvSpPr/>
          <p:nvPr/>
        </p:nvSpPr>
        <p:spPr>
          <a:xfrm>
            <a:off x="4239360" y="2616840"/>
            <a:ext cx="7462800" cy="1308600"/>
          </a:xfrm>
          <a:prstGeom prst="rect">
            <a:avLst/>
          </a:prstGeom>
          <a:noFill/>
          <a:ln w="0">
            <a:noFill/>
          </a:ln>
        </p:spPr>
        <p:style>
          <a:lnRef idx="0"/>
          <a:fillRef idx="0"/>
          <a:effectRef idx="0"/>
          <a:fontRef idx="minor"/>
        </p:style>
        <p:txBody>
          <a:bodyPr lIns="90000" rIns="90000" tIns="45000" bIns="45000" anchor="t">
            <a:spAutoFit/>
          </a:bodyPr>
          <a:p>
            <a:pPr algn="ctr">
              <a:buNone/>
            </a:pPr>
            <a:r>
              <a:rPr b="1" lang="en-US" sz="4000" spc="-1" strike="noStrike">
                <a:solidFill>
                  <a:srgbClr val="ffffff"/>
                </a:solidFill>
                <a:latin typeface="Lato"/>
                <a:ea typeface="Arial Black;Arial Black"/>
              </a:rPr>
              <a:t>Kaugnayan ng Klima sa Pamumuhay ng mga Asyano</a:t>
            </a:r>
            <a:endParaRPr b="0" lang="en-PH" sz="4000" spc="-1" strike="noStrike">
              <a:latin typeface=""/>
              <a:ea typeface=""/>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p:nvPr>
        </p:nvSpPr>
        <p:spPr>
          <a:xfrm>
            <a:off x="609480" y="1604520"/>
            <a:ext cx="10972440" cy="3977280"/>
          </a:xfrm>
          <a:prstGeom prst="rect">
            <a:avLst/>
          </a:prstGeom>
          <a:noFill/>
          <a:ln w="76320">
            <a:noFill/>
          </a:ln>
        </p:spPr>
        <p:txBody>
          <a:bodyPr lIns="38160" rIns="38160" tIns="38160" bIns="38160" anchor="t">
            <a:normAutofit/>
          </a:bodyPr>
          <a:p>
            <a:pPr algn="just">
              <a:spcBef>
                <a:spcPts val="1417"/>
              </a:spcBef>
              <a:buNone/>
            </a:pPr>
            <a:r>
              <a:rPr b="1" lang="en-PH" sz="2000" spc="-1" strike="noStrike">
                <a:latin typeface="Lato"/>
                <a:ea typeface="AppleSystemUIFont"/>
              </a:rPr>
              <a:t>Ang klima ay tumutukoy sa kalagayan ng atmospera sa isang lupain sa loob ng mahabang panahon. Malaki ang kaugnayan ng klima sa uri ng pamumuhay ng tao. Iba-iba ang uri ng panahon sa iba’t ibang rehiyon sa Asya. Nasa Asya ang halos lahat ng uri ng klima sa mundo. Mula sa pinakamalamig na klimang polar sa hilagang bahagi hanggang sa pinakamainit na lugar sa timog-kanlurang bahagi nito. Nasasakop ng Asya ang lahat ng hilagang latitud ng mundo mula sa ekwador hanggang North Pole.</a:t>
            </a:r>
            <a:endParaRPr b="0" lang="en-PH" sz="2000" spc="-1" strike="noStrike">
              <a:latin typeface="AppleSystemUIFont"/>
              <a:ea typeface="AppleSystemUIFont"/>
            </a:endParaRPr>
          </a:p>
        </p:txBody>
      </p:sp>
      <p:sp>
        <p:nvSpPr>
          <p:cNvPr id="212"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p:nvPr>
        </p:nvSpPr>
        <p:spPr>
          <a:xfrm>
            <a:off x="609480" y="1496520"/>
            <a:ext cx="10972440" cy="4695480"/>
          </a:xfrm>
          <a:prstGeom prst="rect">
            <a:avLst/>
          </a:prstGeom>
          <a:noFill/>
          <a:ln w="76320">
            <a:noFill/>
          </a:ln>
        </p:spPr>
        <p:txBody>
          <a:bodyPr lIns="38160" rIns="38160" tIns="38160" bIns="38160" anchor="t">
            <a:normAutofit fontScale="99000"/>
          </a:bodyPr>
          <a:p>
            <a:pPr algn="just">
              <a:buNone/>
            </a:pPr>
            <a:r>
              <a:rPr b="0" lang="en-PH" sz="1800" spc="-1" strike="noStrike">
                <a:latin typeface="Lato"/>
                <a:ea typeface="AppleSystemUIFont"/>
              </a:rPr>
              <a:t>1. </a:t>
            </a:r>
            <a:r>
              <a:rPr b="1" lang="en-PH" sz="1800" spc="-1" strike="noStrike">
                <a:latin typeface="Lato"/>
                <a:ea typeface="AppleSystemUIFont"/>
              </a:rPr>
              <a:t>Klimang Polar</a:t>
            </a:r>
            <a:r>
              <a:rPr b="0" lang="en-PH" sz="1800" spc="-1" strike="noStrike">
                <a:latin typeface="Lato"/>
                <a:ea typeface="AppleSystemUIFont"/>
              </a:rPr>
              <a:t> – klima na nararanasan ng mga lugar na matatagpuan sa mataas na latitud. Ito ay mula sa Arctic Circle 66 1/2° hilagang latitud hanggang North Pole (90° hilagang latitud) at Arctic Circle 66 1/2° timog latitud, hanggang South Pole (90° timog latitud). Napakalamig dito dahil nababalot ito ng yelo sa loob ng anim na buwan at hindi gaanong nasisikatan ng araw. Ang bahagi ng Russia na nasa Asya (Siberia) ang nakararanas ng ganitong uri ng klima.</a:t>
            </a:r>
            <a:endParaRPr b="0" lang="en-PH" sz="1800" spc="-1" strike="noStrike">
              <a:latin typeface="Lato"/>
              <a:ea typeface="AppleSystemUIFont"/>
            </a:endParaRPr>
          </a:p>
          <a:p>
            <a:pPr algn="just">
              <a:buNone/>
            </a:pPr>
            <a:endParaRPr b="0" lang="en-PH" sz="1800" spc="-1" strike="noStrike">
              <a:latin typeface="Lato"/>
              <a:ea typeface="AppleSystemUIFont"/>
            </a:endParaRPr>
          </a:p>
          <a:p>
            <a:pPr algn="just">
              <a:buNone/>
            </a:pPr>
            <a:r>
              <a:rPr b="0" lang="en-PH" sz="1800" spc="-1" strike="noStrike">
                <a:latin typeface="Lato"/>
                <a:ea typeface="AppleSystemUIFont"/>
              </a:rPr>
              <a:t>2. </a:t>
            </a:r>
            <a:r>
              <a:rPr b="1" lang="en-PH" sz="1800" spc="-1" strike="noStrike">
                <a:latin typeface="Lato"/>
                <a:ea typeface="AppleSystemUIFont"/>
              </a:rPr>
              <a:t>Klimang Temperate</a:t>
            </a:r>
            <a:r>
              <a:rPr b="0" lang="en-PH" sz="1800" spc="-1" strike="noStrike">
                <a:latin typeface="Lato"/>
                <a:ea typeface="AppleSystemUIFont"/>
              </a:rPr>
              <a:t> – klimang nararanasan ng mga nasa rehiyong nakalatag sa pagitan ng 60° latitud at 23° latitud pahilaga at patimog na tinatawag na gitnang latitud. Tinatawag itong temperate o katamtaman dahil ito ay klima kung saan hindi sobrang init o sobrang lamig ng lugar. Ito ay karaniwang may apat na panahon: taglamig, tagsibol, tag-init, at taglagas. Kabilang sa mga nakararanas ng ganitong uri ng klima ang mga bansang China, Mongolia, Japan, North Korea, at South Korea sa East Asia at Russia (Siberia) sa Gitnang Asya.</a:t>
            </a:r>
            <a:endParaRPr b="0" lang="en-PH" sz="1800" spc="-1" strike="noStrike">
              <a:latin typeface="Lato"/>
              <a:ea typeface="AppleSystemUIFont"/>
            </a:endParaRPr>
          </a:p>
          <a:p>
            <a:pPr algn="just">
              <a:buNone/>
            </a:pPr>
            <a:endParaRPr b="0" lang="en-PH" sz="1800" spc="-1" strike="noStrike">
              <a:latin typeface="Lato"/>
              <a:ea typeface="AppleSystemUIFont"/>
            </a:endParaRPr>
          </a:p>
          <a:p>
            <a:pPr algn="just">
              <a:buNone/>
            </a:pPr>
            <a:r>
              <a:rPr b="0" lang="en-PH" sz="1800" spc="-1" strike="noStrike">
                <a:latin typeface="Lato"/>
                <a:ea typeface="AppleSystemUIFont"/>
              </a:rPr>
              <a:t>3. </a:t>
            </a:r>
            <a:r>
              <a:rPr b="1" lang="en-PH" sz="1800" spc="-1" strike="noStrike">
                <a:latin typeface="Lato"/>
                <a:ea typeface="AppleSystemUIFont"/>
              </a:rPr>
              <a:t>Klimang Tropikal</a:t>
            </a:r>
            <a:r>
              <a:rPr b="0" lang="en-PH" sz="1800" spc="-1" strike="noStrike">
                <a:latin typeface="Lato"/>
                <a:ea typeface="AppleSystemUIFont"/>
              </a:rPr>
              <a:t> – klimang nararanasan ng mga nasa rehiyong nakalatag sa pagitan ng ekwador at Tropiko ng Kanser sa hilaga at Tropiko ng Kaprikorn sa timog. Dito nararanasan ang napakainit na klima lalo na sa tanghali dahil sa direktang sinag ng araw na natatanggap ng mga rehiyon sa mababang latitud na siyang malapit sa ekwador. Ito ay karaniwang may dalawang panahon, ang tag-araw at tag-ulan. Ang bahagi ng bansang India sa Timog Asya at lahat ng bansa sa Timog-Silangang Asya ay may ganitong uri ng klima.</a:t>
            </a:r>
            <a:endParaRPr b="0" lang="en-PH" sz="1800" spc="-1" strike="noStrike">
              <a:latin typeface="Lato"/>
              <a:ea typeface="AppleSystemUIFont"/>
            </a:endParaRPr>
          </a:p>
        </p:txBody>
      </p:sp>
      <p:sp>
        <p:nvSpPr>
          <p:cNvPr id="214" name="PlaceHolder 2"/>
          <p:cNvSpPr>
            <a:spLocks noGrp="1"/>
          </p:cNvSpPr>
          <p:nvPr>
            <p:ph type="title"/>
          </p:nvPr>
        </p:nvSpPr>
        <p:spPr>
          <a:xfrm>
            <a:off x="609480" y="254520"/>
            <a:ext cx="9830520" cy="1182960"/>
          </a:xfrm>
          <a:prstGeom prst="rect">
            <a:avLst/>
          </a:prstGeom>
          <a:solidFill>
            <a:srgbClr val="158466"/>
          </a:solidFill>
          <a:ln w="38160">
            <a:solidFill>
              <a:srgbClr val="333333"/>
            </a:solidFill>
            <a:prstDash val="sysDash"/>
            <a:round/>
          </a:ln>
        </p:spPr>
        <p:txBody>
          <a:bodyPr lIns="19080" rIns="19080" tIns="19080" bIns="19080" anchor="ctr">
            <a:noAutofit/>
          </a:bodyPr>
          <a:p>
            <a:pPr algn="ctr">
              <a:buNone/>
            </a:pPr>
            <a:r>
              <a:rPr b="1" lang="en-PH" sz="4000" spc="-1" strike="noStrike">
                <a:solidFill>
                  <a:srgbClr val="ffffff"/>
                </a:solidFill>
                <a:latin typeface="Lato"/>
                <a:ea typeface="AppleSystemUIFont"/>
              </a:rPr>
              <a:t>Tatlong Pangunahing Uri ng Klima</a:t>
            </a:r>
            <a:endParaRPr b="1" lang="en-PH" sz="4000" spc="-1" strike="noStrike">
              <a:solidFill>
                <a:srgbClr val="ffffff"/>
              </a:solidFill>
              <a:latin typeface="Lato"/>
              <a:ea typeface="AppleSystemUIFon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p:nvPr>
        </p:nvSpPr>
        <p:spPr>
          <a:xfrm>
            <a:off x="609480" y="1496520"/>
            <a:ext cx="10972440" cy="4695480"/>
          </a:xfrm>
          <a:prstGeom prst="rect">
            <a:avLst/>
          </a:prstGeom>
          <a:noFill/>
          <a:ln w="76320">
            <a:noFill/>
          </a:ln>
        </p:spPr>
        <p:txBody>
          <a:bodyPr lIns="38160" rIns="38160" tIns="38160" bIns="38160" anchor="t">
            <a:normAutofit/>
          </a:bodyPr>
          <a:p>
            <a:pPr algn="just">
              <a:buNone/>
            </a:pPr>
            <a:r>
              <a:rPr b="0" lang="en-PH" sz="2000" spc="-1" strike="noStrike">
                <a:latin typeface="Lato"/>
                <a:ea typeface="AppleSystemUIFont"/>
              </a:rPr>
              <a:t>1. </a:t>
            </a:r>
            <a:r>
              <a:rPr b="1" lang="en-PH" sz="2000" spc="-1" strike="noStrike">
                <a:latin typeface="Lato"/>
                <a:ea typeface="AppleSystemUIFont"/>
              </a:rPr>
              <a:t>Semi-arid</a:t>
            </a:r>
            <a:r>
              <a:rPr b="0" lang="en-PH" sz="2000" spc="-1" strike="noStrike">
                <a:latin typeface="Lato"/>
                <a:ea typeface="AppleSystemUIFont"/>
              </a:rPr>
              <a:t> – ito ay tumutukoy sa klima na mula mainit papalamig. Ang mga rehiyon sa Asya na may ganitong uri ng klima ay matatagpuan sa Gitnang Asya (Kazakhstan, Kyrgyzstan, Tajikistan, Turkmenistan, at Uzbekistan) at Timog Asya (Bangladesh).</a:t>
            </a:r>
            <a:endParaRPr b="0" lang="en-PH" sz="2000" spc="-1" strike="noStrike">
              <a:latin typeface="Lato"/>
              <a:ea typeface="AppleSystemUIFont"/>
            </a:endParaRPr>
          </a:p>
          <a:p>
            <a:pPr algn="just">
              <a:buNone/>
            </a:pPr>
            <a:endParaRPr b="0" lang="en-PH" sz="2000" spc="-1" strike="noStrike">
              <a:latin typeface="Lato"/>
              <a:ea typeface="AppleSystemUIFont"/>
            </a:endParaRPr>
          </a:p>
          <a:p>
            <a:pPr algn="just">
              <a:buNone/>
            </a:pPr>
            <a:r>
              <a:rPr b="0" lang="en-PH" sz="2000" spc="-1" strike="noStrike">
                <a:latin typeface="Lato"/>
                <a:ea typeface="AppleSystemUIFont"/>
              </a:rPr>
              <a:t>2. </a:t>
            </a:r>
            <a:r>
              <a:rPr b="1" lang="en-PH" sz="2000" spc="-1" strike="noStrike">
                <a:latin typeface="Lato"/>
                <a:ea typeface="AppleSystemUIFont"/>
              </a:rPr>
              <a:t>Desert</a:t>
            </a:r>
            <a:r>
              <a:rPr b="0" lang="en-PH" sz="2000" spc="-1" strike="noStrike">
                <a:latin typeface="Lato"/>
                <a:ea typeface="AppleSystemUIFont"/>
              </a:rPr>
              <a:t> – mailalarawan ang klimang ito na mula mainit patungo sa hindi gaanong malamig. Ang mga rehiyon sa Asya na may ganitong uri ng klima ay matatagpuan sa Kanlurang Asya (Saudi Arabia, Iraq, Iran, Syria, Qatar, United Arab Emirates, at Kuwait), Silangang Asya (Mongolia at China), at Timog Asya (Pakistan at Afghanistan).</a:t>
            </a:r>
            <a:endParaRPr b="0" lang="en-PH" sz="2000" spc="-1" strike="noStrike">
              <a:latin typeface="Lato"/>
              <a:ea typeface="AppleSystemUIFont"/>
            </a:endParaRPr>
          </a:p>
          <a:p>
            <a:pPr algn="just">
              <a:buNone/>
            </a:pPr>
            <a:endParaRPr b="0" lang="en-PH" sz="2000" spc="-1" strike="noStrike">
              <a:latin typeface="Lato"/>
              <a:ea typeface="AppleSystemUIFont"/>
            </a:endParaRPr>
          </a:p>
          <a:p>
            <a:pPr algn="just">
              <a:buNone/>
            </a:pPr>
            <a:r>
              <a:rPr b="0" lang="en-PH" sz="2000" spc="-1" strike="noStrike">
                <a:latin typeface="Lato"/>
                <a:ea typeface="AppleSystemUIFont"/>
              </a:rPr>
              <a:t>3. </a:t>
            </a:r>
            <a:r>
              <a:rPr b="1" lang="en-PH" sz="2000" spc="-1" strike="noStrike">
                <a:latin typeface="Lato"/>
                <a:ea typeface="AppleSystemUIFont"/>
              </a:rPr>
              <a:t>Humid Subtropical</a:t>
            </a:r>
            <a:r>
              <a:rPr b="0" lang="en-PH" sz="2000" spc="-1" strike="noStrike">
                <a:latin typeface="Lato"/>
                <a:ea typeface="AppleSystemUIFont"/>
              </a:rPr>
              <a:t> – ito ay ang katamtamang init patungong mainit na tagtuyot at hindi gaanong malamig na taglamig. Ang mga rehiyon na may ganitong uri ng klima ay matatagpuan sa Timog-Silangang Asya (Vietnam) at Silangang Asya (Taiwan).</a:t>
            </a:r>
            <a:endParaRPr b="0" lang="en-PH" sz="2000" spc="-1" strike="noStrike">
              <a:latin typeface="Lato"/>
              <a:ea typeface="AppleSystemUIFont"/>
            </a:endParaRPr>
          </a:p>
        </p:txBody>
      </p:sp>
      <p:sp>
        <p:nvSpPr>
          <p:cNvPr id="216" name="PlaceHolder 2"/>
          <p:cNvSpPr>
            <a:spLocks noGrp="1"/>
          </p:cNvSpPr>
          <p:nvPr>
            <p:ph type="title"/>
          </p:nvPr>
        </p:nvSpPr>
        <p:spPr>
          <a:xfrm>
            <a:off x="609480" y="254520"/>
            <a:ext cx="9830520" cy="1182960"/>
          </a:xfrm>
          <a:prstGeom prst="rect">
            <a:avLst/>
          </a:prstGeom>
          <a:solidFill>
            <a:srgbClr val="158466"/>
          </a:solidFill>
          <a:ln w="38160">
            <a:solidFill>
              <a:srgbClr val="333333"/>
            </a:solidFill>
            <a:prstDash val="sysDash"/>
            <a:round/>
          </a:ln>
        </p:spPr>
        <p:txBody>
          <a:bodyPr lIns="19080" rIns="19080" tIns="19080" bIns="19080" anchor="ctr">
            <a:noAutofit/>
          </a:bodyPr>
          <a:p>
            <a:pPr algn="ctr">
              <a:spcAft>
                <a:spcPts val="201"/>
              </a:spcAft>
              <a:buNone/>
            </a:pPr>
            <a:r>
              <a:rPr b="1" lang="en-PH" sz="4000" spc="-1" strike="noStrike">
                <a:solidFill>
                  <a:srgbClr val="ffffff"/>
                </a:solidFill>
                <a:latin typeface="Lato"/>
                <a:ea typeface="AppleSystemUIFont"/>
              </a:rPr>
              <a:t>Iba pang Karagdagang Uri ng Klima</a:t>
            </a:r>
            <a:endParaRPr b="1" lang="en-PH" sz="4000" spc="-1" strike="noStrike">
              <a:latin typeface="AppleSystemUIFontBold"/>
              <a:ea typeface="AppleSystemUIFontBold"/>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PlaceHolder 1"/>
          <p:cNvSpPr>
            <a:spLocks noGrp="1"/>
          </p:cNvSpPr>
          <p:nvPr>
            <p:ph/>
          </p:nvPr>
        </p:nvSpPr>
        <p:spPr>
          <a:xfrm>
            <a:off x="609480" y="1496520"/>
            <a:ext cx="10972440" cy="4695480"/>
          </a:xfrm>
          <a:prstGeom prst="rect">
            <a:avLst/>
          </a:prstGeom>
          <a:noFill/>
          <a:ln w="76320">
            <a:noFill/>
          </a:ln>
        </p:spPr>
        <p:txBody>
          <a:bodyPr lIns="38160" rIns="38160" tIns="38160" bIns="38160" anchor="t">
            <a:normAutofit/>
          </a:bodyPr>
          <a:p>
            <a:pPr algn="just">
              <a:buNone/>
            </a:pPr>
            <a:r>
              <a:rPr b="0" lang="en-PH" sz="2000" spc="-1" strike="noStrike">
                <a:latin typeface="Lato"/>
                <a:ea typeface="AppleSystemUIFont"/>
              </a:rPr>
              <a:t>4. </a:t>
            </a:r>
            <a:r>
              <a:rPr b="1" lang="en-PH" sz="2000" spc="-1" strike="noStrike">
                <a:latin typeface="Lato"/>
                <a:ea typeface="AppleSystemUIFont"/>
              </a:rPr>
              <a:t>Humid Continenta</a:t>
            </a:r>
            <a:r>
              <a:rPr b="0" lang="en-PH" sz="2000" spc="-1" strike="noStrike">
                <a:latin typeface="Lato"/>
                <a:ea typeface="AppleSystemUIFont"/>
              </a:rPr>
              <a:t>l – ito ang katamtamang tag-init patungong taglamig. Ang mga rehiyon na may ganitong uri ng klima ay matatagpuan sa Silangang Asya (Japan at South Korea).</a:t>
            </a:r>
            <a:endParaRPr b="0" lang="en-PH" sz="2000" spc="-1" strike="noStrike">
              <a:latin typeface="Lato"/>
              <a:ea typeface="AppleSystemUIFont"/>
            </a:endParaRPr>
          </a:p>
          <a:p>
            <a:pPr algn="just">
              <a:buNone/>
            </a:pPr>
            <a:endParaRPr b="0" lang="en-PH" sz="2000" spc="-1" strike="noStrike">
              <a:latin typeface="Lato"/>
              <a:ea typeface="AppleSystemUIFont"/>
            </a:endParaRPr>
          </a:p>
          <a:p>
            <a:pPr algn="just">
              <a:buNone/>
            </a:pPr>
            <a:r>
              <a:rPr b="0" lang="en-PH" sz="2000" spc="-1" strike="noStrike">
                <a:latin typeface="Lato"/>
                <a:ea typeface="AppleSystemUIFont"/>
              </a:rPr>
              <a:t>5. </a:t>
            </a:r>
            <a:r>
              <a:rPr b="1" lang="en-PH" sz="2000" spc="-1" strike="noStrike">
                <a:latin typeface="Lato"/>
                <a:ea typeface="AppleSystemUIFont"/>
              </a:rPr>
              <a:t>Sub-arctic</a:t>
            </a:r>
            <a:r>
              <a:rPr b="0" lang="en-PH" sz="2000" spc="-1" strike="noStrike">
                <a:latin typeface="Lato"/>
                <a:ea typeface="AppleSystemUIFont"/>
              </a:rPr>
              <a:t> – tumutukoy ito sa maikling tagtuyot na malamig-lamig at mahabang taglamig. Ang mga rehiyon na may ganitong uri ng klima ay matatagpuan sa Gitnang Asya (Russia at Siberia) at Silangang Asya (hilagang bahagi ng Mongolia at China).</a:t>
            </a:r>
            <a:endParaRPr b="0" lang="en-PH" sz="2000" spc="-1" strike="noStrike">
              <a:latin typeface="Lato"/>
              <a:ea typeface="AppleSystemUIFont"/>
            </a:endParaRPr>
          </a:p>
          <a:p>
            <a:pPr algn="just">
              <a:buNone/>
            </a:pPr>
            <a:endParaRPr b="0" lang="en-PH" sz="2000" spc="-1" strike="noStrike">
              <a:latin typeface="Lato"/>
              <a:ea typeface="AppleSystemUIFont"/>
            </a:endParaRPr>
          </a:p>
          <a:p>
            <a:pPr algn="just">
              <a:buNone/>
            </a:pPr>
            <a:r>
              <a:rPr b="0" lang="en-PH" sz="2000" spc="-1" strike="noStrike">
                <a:latin typeface="Lato"/>
                <a:ea typeface="AppleSystemUIFont"/>
              </a:rPr>
              <a:t>6. </a:t>
            </a:r>
            <a:r>
              <a:rPr b="1" lang="en-PH" sz="2000" spc="-1" strike="noStrike">
                <a:latin typeface="Lato"/>
                <a:ea typeface="AppleSystemUIFont"/>
              </a:rPr>
              <a:t>Highland</a:t>
            </a:r>
            <a:r>
              <a:rPr b="0" lang="en-PH" sz="2000" spc="-1" strike="noStrike">
                <a:latin typeface="Lato"/>
                <a:ea typeface="AppleSystemUIFont"/>
              </a:rPr>
              <a:t> – ang sekundaryang klimang ito ay batay sa taas ng lupain. Ang rehiyon na may ganitong uri ng klima ay matatagpuan sa Timog Asya (bulubundukin ng Nepal).</a:t>
            </a:r>
            <a:endParaRPr b="0" lang="en-PH" sz="2000" spc="-1" strike="noStrike">
              <a:latin typeface="Lato"/>
              <a:ea typeface="AppleSystemUIFont"/>
            </a:endParaRPr>
          </a:p>
        </p:txBody>
      </p:sp>
      <p:sp>
        <p:nvSpPr>
          <p:cNvPr id="218" name="PlaceHolder 2"/>
          <p:cNvSpPr>
            <a:spLocks noGrp="1"/>
          </p:cNvSpPr>
          <p:nvPr>
            <p:ph type="title"/>
          </p:nvPr>
        </p:nvSpPr>
        <p:spPr>
          <a:xfrm>
            <a:off x="609480" y="254520"/>
            <a:ext cx="9830520" cy="1182960"/>
          </a:xfrm>
          <a:prstGeom prst="rect">
            <a:avLst/>
          </a:prstGeom>
          <a:solidFill>
            <a:srgbClr val="158466"/>
          </a:solidFill>
          <a:ln w="38160">
            <a:solidFill>
              <a:srgbClr val="333333"/>
            </a:solidFill>
            <a:prstDash val="sysDash"/>
            <a:round/>
          </a:ln>
        </p:spPr>
        <p:txBody>
          <a:bodyPr lIns="19080" rIns="19080" tIns="19080" bIns="19080" anchor="ctr">
            <a:noAutofit/>
          </a:bodyPr>
          <a:p>
            <a:pPr algn="ctr">
              <a:spcAft>
                <a:spcPts val="201"/>
              </a:spcAft>
              <a:buNone/>
            </a:pPr>
            <a:r>
              <a:rPr b="1" lang="en-PH" sz="4000" spc="-1" strike="noStrike">
                <a:solidFill>
                  <a:srgbClr val="ffffff"/>
                </a:solidFill>
                <a:latin typeface="Lato"/>
                <a:ea typeface="AppleSystemUIFont"/>
              </a:rPr>
              <a:t>Iba pang Karagdagang Uri ng Klima</a:t>
            </a:r>
            <a:endParaRPr b="1" lang="en-PH" sz="4000" spc="-1" strike="noStrike">
              <a:latin typeface="AppleSystemUIFontBold"/>
              <a:ea typeface="AppleSystemUIFontBold"/>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p:nvPr>
        </p:nvSpPr>
        <p:spPr>
          <a:xfrm>
            <a:off x="609480" y="1496520"/>
            <a:ext cx="10972440" cy="4695480"/>
          </a:xfrm>
          <a:prstGeom prst="rect">
            <a:avLst/>
          </a:prstGeom>
          <a:noFill/>
          <a:ln w="76320">
            <a:noFill/>
          </a:ln>
        </p:spPr>
        <p:txBody>
          <a:bodyPr lIns="38160" rIns="38160" tIns="38160" bIns="38160" anchor="t">
            <a:normAutofit/>
          </a:bodyPr>
          <a:p>
            <a:pPr algn="just">
              <a:buNone/>
            </a:pPr>
            <a:r>
              <a:rPr b="0" lang="en-PH" sz="2000" spc="-1" strike="noStrike">
                <a:latin typeface="Lato"/>
                <a:ea typeface="AppleSystemUIFont"/>
              </a:rPr>
              <a:t>May natatanging pagbabago sa panahon na nakikita lamang sa Asya. Ang tawag dito ay monsoon. Ito ay nagmula sa wikang Arabic na nangangahulugang season. Ang monsoon ay hanging umiihip sa isang partikular na direksiyon sa isang panahon. Ito ay nagmumula sa timog-kanluran na lumalandas sa Timog-Silangang Asya mula buwan ng Abril hanggang Setyembre. Ito ay tinatawag na habagat. Pagdating ng buwan ng Nobyembre hanggang Marso, nagmumula ang monsoon sa hilagang-silangang bahagi ng Asya na nagdadala ng malamig na panahon. Tinatawag naman itong amihan.</a:t>
            </a:r>
            <a:endParaRPr b="0" lang="en-PH" sz="2000" spc="-1" strike="noStrike">
              <a:latin typeface="AppleSystemUIFont"/>
              <a:ea typeface="AppleSystemUIFont"/>
            </a:endParaRPr>
          </a:p>
          <a:p>
            <a:pPr algn="just">
              <a:buNone/>
            </a:pPr>
            <a:endParaRPr b="0" lang="en-PH" sz="2000" spc="-1" strike="noStrike">
              <a:latin typeface="AppleSystemUIFont"/>
              <a:ea typeface="AppleSystemUIFont"/>
            </a:endParaRPr>
          </a:p>
          <a:p>
            <a:pPr algn="just">
              <a:buNone/>
            </a:pPr>
            <a:r>
              <a:rPr b="0" lang="en-PH" sz="2000" spc="-1" strike="noStrike">
                <a:latin typeface="Lato"/>
                <a:ea typeface="AppleSystemUIFont"/>
              </a:rPr>
              <a:t>Ang mga bansa sa Timog-Silangang Asya ay kabilang sa rehiyong tropikal. Mayroon itong panahon ng tag-init at tag-ulan. Subalit may panahon din ng hanging habagat at hanging amihan. Samakatwid, ang klima maging sa isang partikular na bansa o rehiyon ay may pagkakaiba. Nagpapakita ito na ang klima sa isang rehiyon ay nakaaapekto sa iba. Halimbawa, ang sub-arctic na klima sa Gitnang Asya ay nagbubunsod ng malamig na hangin sa Timog-Silangang Asya na tinatawag na hanging amihan. Ang mga bansang malapit sa baybayin sa Pacific Ocean ay nakararanas din ng typhoon o bagyo tuwing tag-ulan.</a:t>
            </a:r>
            <a:endParaRPr b="0" lang="en-PH" sz="2000" spc="-1" strike="noStrike">
              <a:latin typeface="AppleSystemUIFont"/>
              <a:ea typeface="AppleSystemUIFont"/>
            </a:endParaRPr>
          </a:p>
        </p:txBody>
      </p:sp>
      <p:sp>
        <p:nvSpPr>
          <p:cNvPr id="220" name="PlaceHolder 2"/>
          <p:cNvSpPr>
            <a:spLocks noGrp="1"/>
          </p:cNvSpPr>
          <p:nvPr>
            <p:ph type="title"/>
          </p:nvPr>
        </p:nvSpPr>
        <p:spPr>
          <a:xfrm>
            <a:off x="609480" y="254520"/>
            <a:ext cx="9830520" cy="1182960"/>
          </a:xfrm>
          <a:prstGeom prst="rect">
            <a:avLst/>
          </a:prstGeom>
          <a:solidFill>
            <a:srgbClr val="158466"/>
          </a:solidFill>
          <a:ln w="38160">
            <a:solidFill>
              <a:srgbClr val="333333"/>
            </a:solidFill>
            <a:prstDash val="sysDash"/>
            <a:round/>
          </a:ln>
        </p:spPr>
        <p:txBody>
          <a:bodyPr lIns="19080" rIns="19080" tIns="19080" bIns="19080" anchor="ctr">
            <a:noAutofit/>
          </a:bodyPr>
          <a:p>
            <a:pPr algn="ctr">
              <a:spcAft>
                <a:spcPts val="201"/>
              </a:spcAft>
              <a:buNone/>
            </a:pPr>
            <a:r>
              <a:rPr b="1" lang="en-PH" sz="4000" spc="-1" strike="noStrike">
                <a:solidFill>
                  <a:srgbClr val="ffffff"/>
                </a:solidFill>
                <a:latin typeface="Lato"/>
                <a:ea typeface="AppleSystemUIFontBold"/>
              </a:rPr>
              <a:t>Monsoon</a:t>
            </a:r>
            <a:endParaRPr b="1" lang="en-PH" sz="4000" spc="-1" strike="noStrike">
              <a:latin typeface="Lato"/>
              <a:ea typeface="AppleSystemUIFontBold"/>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69920" cy="114228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22" name="PlaceHolder 9"/>
          <p:cNvSpPr/>
          <p:nvPr/>
        </p:nvSpPr>
        <p:spPr>
          <a:xfrm>
            <a:off x="609480" y="1604880"/>
            <a:ext cx="10956600" cy="3961440"/>
          </a:xfrm>
          <a:prstGeom prst="rect">
            <a:avLst/>
          </a:prstGeom>
          <a:noFill/>
          <a:ln w="0">
            <a:noFill/>
          </a:ln>
        </p:spPr>
        <p:style>
          <a:lnRef idx="0"/>
          <a:fillRef idx="0"/>
          <a:effectRef idx="0"/>
          <a:fontRef idx="minor"/>
        </p:style>
      </p:sp>
      <p:sp>
        <p:nvSpPr>
          <p:cNvPr id="223" name="PlaceHolder 11"/>
          <p:cNvSpPr/>
          <p:nvPr/>
        </p:nvSpPr>
        <p:spPr>
          <a:xfrm>
            <a:off x="609840" y="1604520"/>
            <a:ext cx="10956600" cy="3961440"/>
          </a:xfrm>
          <a:prstGeom prst="rect">
            <a:avLst/>
          </a:prstGeom>
          <a:noFill/>
          <a:ln w="0">
            <a:noFill/>
          </a:ln>
        </p:spPr>
        <p:style>
          <a:lnRef idx="0"/>
          <a:fillRef idx="0"/>
          <a:effectRef idx="0"/>
          <a:fontRef idx="minor"/>
        </p:style>
      </p:sp>
      <p:sp>
        <p:nvSpPr>
          <p:cNvPr id="224" name="PlaceHolder 2"/>
          <p:cNvSpPr>
            <a:spLocks noGrp="1"/>
          </p:cNvSpPr>
          <p:nvPr>
            <p:ph/>
          </p:nvPr>
        </p:nvSpPr>
        <p:spPr>
          <a:xfrm>
            <a:off x="609480" y="1604520"/>
            <a:ext cx="10969920" cy="397476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 </a:t>
            </a:r>
            <a:r>
              <a:rPr b="0" lang="en-PH" sz="1800" spc="-1" strike="noStrike">
                <a:solidFill>
                  <a:srgbClr val="000000"/>
                </a:solidFill>
                <a:latin typeface="Lato"/>
              </a:rPr>
              <a:t>Tukuyin ang sagot sa bawat tanong.</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PingFang SC"/>
              </a:rPr>
              <a:t>1. I</a:t>
            </a:r>
            <a:r>
              <a:rPr b="0" lang="en-PH" sz="2000" spc="-1" strike="noStrike">
                <a:latin typeface="Lato"/>
                <a:ea typeface="AppleSystemUIFont"/>
              </a:rPr>
              <a:t>to ay tumutukoy sa klima na mula mainit papalamig.</a:t>
            </a:r>
            <a:endParaRPr b="0" lang="en-PH" sz="2000" spc="-1" strike="noStrike">
              <a:latin typeface="Arial"/>
            </a:endParaRPr>
          </a:p>
          <a:p>
            <a:pPr algn="just">
              <a:lnSpc>
                <a:spcPct val="100000"/>
              </a:lnSpc>
              <a:buNone/>
            </a:pPr>
            <a:r>
              <a:rPr b="0" lang="en-PH" sz="2000" spc="-1" strike="noStrike">
                <a:latin typeface="Lato"/>
                <a:ea typeface="AppleSystemUIFont"/>
              </a:rPr>
              <a:t>2. Ito ay tumutukoy sa maikling tagtuyot na malamig-lamig at mahabang taglamig.</a:t>
            </a:r>
            <a:endParaRPr b="0" lang="en-PH" sz="2000" spc="-1" strike="noStrike">
              <a:latin typeface="Arial"/>
            </a:endParaRPr>
          </a:p>
          <a:p>
            <a:pPr algn="just">
              <a:lnSpc>
                <a:spcPct val="100000"/>
              </a:lnSpc>
              <a:buNone/>
            </a:pPr>
            <a:r>
              <a:rPr b="0" lang="en-PH" sz="2000" spc="-1" strike="noStrike">
                <a:latin typeface="Lato"/>
                <a:ea typeface="AppleSystemUIFont"/>
              </a:rPr>
              <a:t>3. Ang sekundaryang klimang ito ay batay sa taas ng lupain.</a:t>
            </a:r>
            <a:endParaRPr b="0" lang="en-PH" sz="2000" spc="-1" strike="noStrike">
              <a:latin typeface="Arial"/>
            </a:endParaRPr>
          </a:p>
          <a:p>
            <a:pPr algn="just">
              <a:lnSpc>
                <a:spcPct val="100000"/>
              </a:lnSpc>
              <a:buNone/>
            </a:pPr>
            <a:r>
              <a:rPr b="0" lang="en-PH" sz="2000" spc="-1" strike="noStrike">
                <a:latin typeface="Lato"/>
                <a:ea typeface="AppleSystemUIFont"/>
              </a:rPr>
              <a:t>4. Mailalarawan ang klimang ito na mula mainit patungo sa hindi gaanong malamig.</a:t>
            </a:r>
            <a:endParaRPr b="0" lang="en-PH" sz="2000" spc="-1" strike="noStrike">
              <a:latin typeface="Arial"/>
            </a:endParaRPr>
          </a:p>
          <a:p>
            <a:pPr algn="just">
              <a:lnSpc>
                <a:spcPct val="100000"/>
              </a:lnSpc>
              <a:buNone/>
            </a:pPr>
            <a:r>
              <a:rPr b="0" lang="en-PH" sz="2000" spc="-1" strike="noStrike">
                <a:latin typeface="Lato"/>
                <a:ea typeface="AppleSystemUIFont"/>
              </a:rPr>
              <a:t>5. Ito ay ang katamtamang init patungong mainit na tagtuyot at hindi gaanong malamig na taglamig.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PlaceHolder 1"/>
          <p:cNvSpPr>
            <a:spLocks noGrp="1"/>
          </p:cNvSpPr>
          <p:nvPr>
            <p:ph type="title"/>
          </p:nvPr>
        </p:nvSpPr>
        <p:spPr>
          <a:xfrm>
            <a:off x="609480" y="273600"/>
            <a:ext cx="10956600" cy="112896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26" name="PlaceHolder 2"/>
          <p:cNvSpPr>
            <a:spLocks noGrp="1"/>
          </p:cNvSpPr>
          <p:nvPr>
            <p:ph/>
          </p:nvPr>
        </p:nvSpPr>
        <p:spPr>
          <a:xfrm>
            <a:off x="609480" y="1604520"/>
            <a:ext cx="10956600" cy="3961440"/>
          </a:xfrm>
          <a:prstGeom prst="rect">
            <a:avLst/>
          </a:prstGeom>
          <a:noFill/>
          <a:ln w="0">
            <a:noFill/>
          </a:ln>
        </p:spPr>
        <p:txBody>
          <a:bodyPr lIns="0" rIns="0" tIns="0" bIns="0" anchor="t">
            <a:normAutofit/>
          </a:bodyPr>
          <a:p>
            <a:r>
              <a:rPr b="0" lang="en-PH" sz="1800" spc="-1" strike="noStrike">
                <a:latin typeface="Lato"/>
              </a:rPr>
              <a:t>1. Semi-arid</a:t>
            </a:r>
            <a:endParaRPr b="0" lang="en-PH" sz="1800" spc="-1" strike="noStrike">
              <a:latin typeface="Lato"/>
              <a:ea typeface="PingFang SC"/>
            </a:endParaRPr>
          </a:p>
          <a:p>
            <a:r>
              <a:rPr b="0" lang="en-PH" sz="1800" spc="-1" strike="noStrike">
                <a:latin typeface="Lato"/>
              </a:rPr>
              <a:t>2. Sub-arctic</a:t>
            </a:r>
            <a:endParaRPr b="0" lang="en-PH" sz="1800" spc="-1" strike="noStrike">
              <a:latin typeface="Lato"/>
              <a:ea typeface="PingFang SC"/>
            </a:endParaRPr>
          </a:p>
          <a:p>
            <a:r>
              <a:rPr b="0" lang="en-PH" sz="1800" spc="-1" strike="noStrike">
                <a:latin typeface="Lato"/>
              </a:rPr>
              <a:t>3. Highland</a:t>
            </a:r>
            <a:endParaRPr b="0" lang="en-PH" sz="1800" spc="-1" strike="noStrike">
              <a:latin typeface="Lato"/>
              <a:ea typeface="PingFang SC"/>
            </a:endParaRPr>
          </a:p>
          <a:p>
            <a:r>
              <a:rPr b="0" lang="en-PH" sz="1800" spc="-1" strike="noStrike">
                <a:latin typeface="Lato"/>
              </a:rPr>
              <a:t>4. Desert</a:t>
            </a:r>
            <a:endParaRPr b="0" lang="en-PH" sz="1800" spc="-1" strike="noStrike">
              <a:latin typeface="Lato"/>
              <a:ea typeface="PingFang SC"/>
            </a:endParaRPr>
          </a:p>
          <a:p>
            <a:r>
              <a:rPr b="0" lang="en-PH" sz="1800" spc="-1" strike="noStrike">
                <a:latin typeface="Lato"/>
                <a:ea typeface="PingFang SC"/>
              </a:rPr>
              <a:t>5. </a:t>
            </a:r>
            <a:r>
              <a:rPr b="0" lang="en-PH" sz="1800" spc="-1" strike="noStrike">
                <a:latin typeface="Lato"/>
                <a:ea typeface="AppleSystemUIFont"/>
              </a:rPr>
              <a:t>Humid Subtropical</a:t>
            </a:r>
            <a:r>
              <a:rPr b="0" lang="en-PH" sz="1800" spc="-1" strike="noStrike">
                <a:latin typeface="Lato"/>
              </a:rPr>
              <a:t> </a:t>
            </a:r>
            <a:endParaRPr b="0" lang="en-PH" sz="1800" spc="-1" strike="noStrike">
              <a:latin typeface="Lato"/>
              <a:ea typeface="PingFang SC"/>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6087</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2023-04-14T10:59:38Z</dcterms:modified>
  <cp:revision>2842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