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1160" cy="68270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68040" cy="27680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3480" cy="38314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3480" cy="3531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1160" cy="6040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39600" cy="9396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3680" cy="10036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0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5480" cy="33537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4299480" y="2986560"/>
            <a:ext cx="717984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DejaVu Sans"/>
              </a:rPr>
              <a:t>Word Problems: Length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180000" y="360000"/>
            <a:ext cx="3598560" cy="502560"/>
          </a:xfrm>
          <a:custGeom>
            <a:avLst/>
            <a:gdLst/>
            <a:ahLst/>
            <a:rect l="l" t="t" r="r" b="b"/>
            <a:pathLst>
              <a:path w="10002" h="1502">
                <a:moveTo>
                  <a:pt x="0" y="0"/>
                </a:moveTo>
                <a:lnTo>
                  <a:pt x="8537" y="0"/>
                </a:lnTo>
                <a:lnTo>
                  <a:pt x="10001" y="750"/>
                </a:lnTo>
                <a:lnTo>
                  <a:pt x="8537" y="1501"/>
                </a:lnTo>
                <a:lnTo>
                  <a:pt x="0" y="1501"/>
                </a:lnTo>
                <a:lnTo>
                  <a:pt x="0" y="0"/>
                </a:lnTo>
              </a:path>
            </a:pathLst>
          </a:custGeom>
          <a:solidFill>
            <a:srgbClr val="ffff6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-108000" y="371880"/>
            <a:ext cx="323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n-PH" sz="2400" spc="-1" strike="noStrike">
                <a:solidFill>
                  <a:srgbClr val="233ff7"/>
                </a:solidFill>
                <a:latin typeface="Lato"/>
                <a:ea typeface="DejaVu Sans"/>
              </a:rPr>
              <a:t>LET’S LEARN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648000" y="1116000"/>
            <a:ext cx="10259640" cy="21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1.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Kate walks 1 km from home to school. She returns home by another              route that is 200 m shorter.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Let us find the total distance that Kate travels in meters.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6480000" y="3384000"/>
            <a:ext cx="5527080" cy="335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km = 1000 m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1000 m – 200 m = 800 m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1000 m + 800 m = 1800 m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Kate travels a total distance of 1800 m.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6372000" y="3141360"/>
            <a:ext cx="5579280" cy="2509920"/>
          </a:xfrm>
          <a:custGeom>
            <a:avLst/>
            <a:gdLst/>
            <a:ahLst/>
            <a:rect l="l" t="t" r="r" b="b"/>
            <a:pathLst>
              <a:path w="15502" h="6976">
                <a:moveTo>
                  <a:pt x="1162" y="0"/>
                </a:moveTo>
                <a:lnTo>
                  <a:pt x="1163" y="0"/>
                </a:lnTo>
                <a:cubicBezTo>
                  <a:pt x="958" y="0"/>
                  <a:pt x="758" y="54"/>
                  <a:pt x="581" y="156"/>
                </a:cubicBezTo>
                <a:cubicBezTo>
                  <a:pt x="405" y="258"/>
                  <a:pt x="258" y="405"/>
                  <a:pt x="156" y="581"/>
                </a:cubicBezTo>
                <a:cubicBezTo>
                  <a:pt x="54" y="758"/>
                  <a:pt x="0" y="958"/>
                  <a:pt x="0" y="1163"/>
                </a:cubicBezTo>
                <a:lnTo>
                  <a:pt x="0" y="5812"/>
                </a:lnTo>
                <a:lnTo>
                  <a:pt x="0" y="5813"/>
                </a:lnTo>
                <a:cubicBezTo>
                  <a:pt x="0" y="6017"/>
                  <a:pt x="54" y="6217"/>
                  <a:pt x="156" y="6394"/>
                </a:cubicBezTo>
                <a:cubicBezTo>
                  <a:pt x="258" y="6570"/>
                  <a:pt x="405" y="6717"/>
                  <a:pt x="581" y="6819"/>
                </a:cubicBezTo>
                <a:cubicBezTo>
                  <a:pt x="758" y="6921"/>
                  <a:pt x="958" y="6975"/>
                  <a:pt x="1163" y="6975"/>
                </a:cubicBezTo>
                <a:lnTo>
                  <a:pt x="14338" y="6975"/>
                </a:lnTo>
                <a:lnTo>
                  <a:pt x="14339" y="6975"/>
                </a:lnTo>
                <a:cubicBezTo>
                  <a:pt x="14543" y="6975"/>
                  <a:pt x="14743" y="6921"/>
                  <a:pt x="14920" y="6819"/>
                </a:cubicBezTo>
                <a:cubicBezTo>
                  <a:pt x="15096" y="6717"/>
                  <a:pt x="15243" y="6570"/>
                  <a:pt x="15345" y="6394"/>
                </a:cubicBezTo>
                <a:cubicBezTo>
                  <a:pt x="15447" y="6217"/>
                  <a:pt x="15501" y="6017"/>
                  <a:pt x="15501" y="5813"/>
                </a:cubicBezTo>
                <a:lnTo>
                  <a:pt x="15501" y="1162"/>
                </a:lnTo>
                <a:lnTo>
                  <a:pt x="15501" y="1163"/>
                </a:lnTo>
                <a:lnTo>
                  <a:pt x="15501" y="1163"/>
                </a:lnTo>
                <a:cubicBezTo>
                  <a:pt x="15501" y="958"/>
                  <a:pt x="15447" y="758"/>
                  <a:pt x="15345" y="581"/>
                </a:cubicBezTo>
                <a:cubicBezTo>
                  <a:pt x="15243" y="405"/>
                  <a:pt x="15096" y="258"/>
                  <a:pt x="14920" y="156"/>
                </a:cubicBezTo>
                <a:cubicBezTo>
                  <a:pt x="14743" y="54"/>
                  <a:pt x="14543" y="0"/>
                  <a:pt x="14339" y="0"/>
                </a:cubicBezTo>
                <a:lnTo>
                  <a:pt x="1162" y="0"/>
                </a:lnTo>
              </a:path>
            </a:pathLst>
          </a:custGeom>
          <a:noFill/>
          <a:ln w="763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396000" y="3684960"/>
            <a:ext cx="5214240" cy="1426320"/>
          </a:xfrm>
          <a:prstGeom prst="rect">
            <a:avLst/>
          </a:prstGeom>
          <a:ln w="0">
            <a:noFill/>
          </a:ln>
        </p:spPr>
      </p:pic>
      <p:sp>
        <p:nvSpPr>
          <p:cNvPr id="131" name=""/>
          <p:cNvSpPr/>
          <p:nvPr/>
        </p:nvSpPr>
        <p:spPr>
          <a:xfrm>
            <a:off x="396000" y="5235840"/>
            <a:ext cx="4140000" cy="36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"/>
          <p:cNvSpPr/>
          <p:nvPr/>
        </p:nvSpPr>
        <p:spPr>
          <a:xfrm>
            <a:off x="4536000" y="5235840"/>
            <a:ext cx="1080000" cy="36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1944000" y="5236200"/>
            <a:ext cx="377928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?                          200 m 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2080440" y="3029040"/>
            <a:ext cx="17708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1 km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396000" y="3528000"/>
            <a:ext cx="5220000" cy="36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 flipV="1">
            <a:off x="5759640" y="3672000"/>
            <a:ext cx="360" cy="1368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/>
          <p:nvPr/>
        </p:nvSpPr>
        <p:spPr>
          <a:xfrm>
            <a:off x="5770800" y="4118400"/>
            <a:ext cx="34920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?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360000" y="271440"/>
            <a:ext cx="484920" cy="51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c9211e"/>
                </a:solidFill>
                <a:latin typeface="Lato"/>
                <a:ea typeface="AppleSystemUIFont"/>
              </a:rPr>
              <a:t>2.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332000" y="1008000"/>
            <a:ext cx="8640000" cy="360"/>
          </a:xfrm>
          <a:prstGeom prst="line">
            <a:avLst/>
          </a:prstGeom>
          <a:ln w="1908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1332000" y="509040"/>
            <a:ext cx="874728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800 m                 250 m                   1 km  100 m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224000" y="936000"/>
            <a:ext cx="215280" cy="17928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4500000" y="900000"/>
            <a:ext cx="215280" cy="17928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9864000" y="900000"/>
            <a:ext cx="215280" cy="17928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5904000" y="900000"/>
            <a:ext cx="215280" cy="179280"/>
          </a:xfrm>
          <a:prstGeom prst="ellipse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720000" y="1224000"/>
            <a:ext cx="10619280" cy="25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Miguel’s                          Market      Library                                  Amelia’s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home                                                                                            home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980000" y="2556000"/>
            <a:ext cx="7559280" cy="539280"/>
          </a:xfrm>
          <a:custGeom>
            <a:avLst/>
            <a:gdLst/>
            <a:ahLst/>
            <a:rect l="l" t="t" r="r" b="b"/>
            <a:pathLst>
              <a:path w="21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20750" y="1501"/>
                </a:lnTo>
                <a:lnTo>
                  <a:pt x="20751" y="1501"/>
                </a:lnTo>
                <a:cubicBezTo>
                  <a:pt x="20795" y="1501"/>
                  <a:pt x="20838" y="1489"/>
                  <a:pt x="20876" y="1467"/>
                </a:cubicBezTo>
                <a:cubicBezTo>
                  <a:pt x="20914" y="1446"/>
                  <a:pt x="20946" y="1414"/>
                  <a:pt x="20967" y="1376"/>
                </a:cubicBezTo>
                <a:cubicBezTo>
                  <a:pt x="20989" y="1338"/>
                  <a:pt x="21001" y="1295"/>
                  <a:pt x="21001" y="1251"/>
                </a:cubicBezTo>
                <a:lnTo>
                  <a:pt x="21000" y="250"/>
                </a:lnTo>
                <a:lnTo>
                  <a:pt x="21001" y="250"/>
                </a:lnTo>
                <a:lnTo>
                  <a:pt x="21001" y="250"/>
                </a:lnTo>
                <a:cubicBezTo>
                  <a:pt x="21001" y="206"/>
                  <a:pt x="20989" y="163"/>
                  <a:pt x="20967" y="125"/>
                </a:cubicBezTo>
                <a:cubicBezTo>
                  <a:pt x="20946" y="87"/>
                  <a:pt x="20914" y="55"/>
                  <a:pt x="20876" y="34"/>
                </a:cubicBezTo>
                <a:cubicBezTo>
                  <a:pt x="20838" y="12"/>
                  <a:pt x="20795" y="0"/>
                  <a:pt x="20751" y="0"/>
                </a:cubicBezTo>
                <a:lnTo>
                  <a:pt x="250" y="0"/>
                </a:lnTo>
              </a:path>
            </a:pathLst>
          </a:custGeom>
          <a:solidFill>
            <a:srgbClr val="ffffa6"/>
          </a:solidFill>
          <a:ln w="29160">
            <a:solidFill>
              <a:srgbClr val="069a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/>
          <p:nvPr/>
        </p:nvSpPr>
        <p:spPr>
          <a:xfrm>
            <a:off x="2160000" y="2592000"/>
            <a:ext cx="7199280" cy="5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Who lives nearer the library, Miguel or Amelia?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908000" y="3471480"/>
            <a:ext cx="7379280" cy="335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From Miguel’s home to the library: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800 m + 250 m = 1050 m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               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1 km 50 m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km 50 m is less than 1 km 100 m.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Miguel lives nearer the library.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540000" y="437400"/>
            <a:ext cx="9719280" cy="25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3.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Eric jogged 5 times round a circular track.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One complete round of the track is 500 m long.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How far did Eric jog? 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7560000" y="2376000"/>
            <a:ext cx="3511440" cy="3277440"/>
          </a:xfrm>
          <a:prstGeom prst="rect">
            <a:avLst/>
          </a:prstGeom>
          <a:ln w="0">
            <a:noFill/>
          </a:ln>
        </p:spPr>
      </p:pic>
      <p:sp>
        <p:nvSpPr>
          <p:cNvPr id="151" name=""/>
          <p:cNvSpPr/>
          <p:nvPr/>
        </p:nvSpPr>
        <p:spPr>
          <a:xfrm>
            <a:off x="2340000" y="3276000"/>
            <a:ext cx="5039280" cy="177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500 m × 5 = 2500 m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2 km 500 m   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Eric jogged 2 km 500 m.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584000" y="2808000"/>
            <a:ext cx="5219280" cy="2699280"/>
          </a:xfrm>
          <a:custGeom>
            <a:avLst/>
            <a:gdLst/>
            <a:ahLst/>
            <a:rect l="l" t="t" r="r" b="b"/>
            <a:pathLst>
              <a:path w="14502" h="7502">
                <a:moveTo>
                  <a:pt x="1250" y="0"/>
                </a:moveTo>
                <a:lnTo>
                  <a:pt x="1250" y="0"/>
                </a:lnTo>
                <a:cubicBezTo>
                  <a:pt x="1031" y="0"/>
                  <a:pt x="815" y="58"/>
                  <a:pt x="625" y="167"/>
                </a:cubicBezTo>
                <a:cubicBezTo>
                  <a:pt x="435" y="277"/>
                  <a:pt x="277" y="435"/>
                  <a:pt x="167" y="625"/>
                </a:cubicBezTo>
                <a:cubicBezTo>
                  <a:pt x="58" y="815"/>
                  <a:pt x="0" y="1031"/>
                  <a:pt x="0" y="1250"/>
                </a:cubicBezTo>
                <a:lnTo>
                  <a:pt x="0" y="6250"/>
                </a:lnTo>
                <a:lnTo>
                  <a:pt x="0" y="6251"/>
                </a:lnTo>
                <a:cubicBezTo>
                  <a:pt x="0" y="6470"/>
                  <a:pt x="58" y="6686"/>
                  <a:pt x="167" y="6876"/>
                </a:cubicBezTo>
                <a:cubicBezTo>
                  <a:pt x="277" y="7066"/>
                  <a:pt x="435" y="7224"/>
                  <a:pt x="625" y="7334"/>
                </a:cubicBezTo>
                <a:cubicBezTo>
                  <a:pt x="815" y="7443"/>
                  <a:pt x="1031" y="7501"/>
                  <a:pt x="1250" y="7501"/>
                </a:cubicBezTo>
                <a:lnTo>
                  <a:pt x="13250" y="7501"/>
                </a:lnTo>
                <a:lnTo>
                  <a:pt x="13251" y="7501"/>
                </a:lnTo>
                <a:cubicBezTo>
                  <a:pt x="13470" y="7501"/>
                  <a:pt x="13686" y="7443"/>
                  <a:pt x="13876" y="7334"/>
                </a:cubicBezTo>
                <a:cubicBezTo>
                  <a:pt x="14066" y="7224"/>
                  <a:pt x="14224" y="7066"/>
                  <a:pt x="14334" y="6876"/>
                </a:cubicBezTo>
                <a:cubicBezTo>
                  <a:pt x="14443" y="6686"/>
                  <a:pt x="14501" y="6470"/>
                  <a:pt x="14501" y="6251"/>
                </a:cubicBezTo>
                <a:lnTo>
                  <a:pt x="14500" y="1250"/>
                </a:lnTo>
                <a:lnTo>
                  <a:pt x="14501" y="1250"/>
                </a:lnTo>
                <a:lnTo>
                  <a:pt x="14501" y="1250"/>
                </a:lnTo>
                <a:cubicBezTo>
                  <a:pt x="14501" y="1031"/>
                  <a:pt x="14443" y="815"/>
                  <a:pt x="14334" y="625"/>
                </a:cubicBezTo>
                <a:cubicBezTo>
                  <a:pt x="14224" y="435"/>
                  <a:pt x="14066" y="277"/>
                  <a:pt x="13876" y="167"/>
                </a:cubicBezTo>
                <a:cubicBezTo>
                  <a:pt x="13686" y="58"/>
                  <a:pt x="13470" y="0"/>
                  <a:pt x="13251" y="0"/>
                </a:cubicBezTo>
                <a:lnTo>
                  <a:pt x="1250" y="0"/>
                </a:lnTo>
              </a:path>
            </a:pathLst>
          </a:custGeom>
          <a:noFill/>
          <a:ln w="76320">
            <a:solidFill>
              <a:srgbClr val="54dbe7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2023-09-11T09:00:57Z</dcterms:modified>
  <cp:revision>189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