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6.png" ContentType="image/png"/>
  <Override PartName="/ppt/media/image21.png" ContentType="image/png"/>
  <Override PartName="/ppt/media/image11.png" ContentType="image/png"/>
  <Override PartName="/ppt/media/image22.png" ContentType="image/png"/>
  <Override PartName="/ppt/media/image7.png" ContentType="image/png"/>
  <Override PartName="/ppt/media/image2.png" ContentType="image/png"/>
  <Override PartName="/ppt/media/image23.png" ContentType="image/png"/>
  <Override PartName="/ppt/media/image8.png" ContentType="image/png"/>
  <Override PartName="/ppt/media/image3.png" ContentType="image/png"/>
  <Override PartName="/ppt/media/image4.png" ContentType="image/png"/>
  <Override PartName="/ppt/media/image9.png" ContentType="image/png"/>
  <Override PartName="/ppt/media/image24.png" ContentType="image/png"/>
  <Override PartName="/ppt/media/image12.png" ContentType="image/png"/>
  <Override PartName="/ppt/media/image13.png" ContentType="image/png"/>
  <Override PartName="/ppt/media/image15.png" ContentType="image/png"/>
  <Override PartName="/ppt/media/image16.png" ContentType="image/png"/>
  <Override PartName="/ppt/media/image18.png" ContentType="image/png"/>
  <Override PartName="/ppt/media/image19.png" ContentType="image/png"/>
  <Override PartName="/ppt/media/image17.png" ContentType="image/png"/>
  <Override PartName="/ppt/media/image14.png" ContentType="image/png"/>
  <Override PartName="/ppt/media/image5.png" ContentType="image/png"/>
  <Override PartName="/ppt/media/image20.png" ContentType="image/png"/>
  <Override PartName="/ppt/media/image10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7.xml" ContentType="application/vnd.openxmlformats-officedocument.presentationml.slide+xml"/>
  <Override PartName="/ppt/slides/slide8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87080" cy="6852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93960" cy="279396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99400" cy="385740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99400" cy="37908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87080" cy="63000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65520" cy="96552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29600" cy="102960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868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182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11400" cy="3379680"/>
          </a:xfrm>
          <a:prstGeom prst="rect">
            <a:avLst/>
          </a:prstGeom>
          <a:ln w="127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image" Target="../media/image11.png"/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image" Target="../media/image15.png"/><Relationship Id="rId3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image" Target="../media/image17.png"/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6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21.png"/><Relationship Id="rId2" Type="http://schemas.openxmlformats.org/officeDocument/2006/relationships/image" Target="../media/image22.png"/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5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4059360" y="2904840"/>
            <a:ext cx="7490160" cy="173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Dividing Fractions by Mixed Numbers</a:t>
            </a:r>
            <a:endParaRPr b="0" lang="en-PH" sz="36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and Vice Versa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/>
          </p:nvPr>
        </p:nvSpPr>
        <p:spPr>
          <a:xfrm>
            <a:off x="645120" y="873000"/>
            <a:ext cx="10510560" cy="4346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Dividing Fractions by Mixed Numbers and Vice Versa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</a:t>
            </a:r>
            <a:r>
              <a:rPr b="0" lang="en-PH" sz="1800" spc="-1" strike="noStrike">
                <a:latin typeface="Lato"/>
              </a:rPr>
              <a:t>Dividing fractions and mixed numbers is very useful and common in everyday life. Thus, it is very important that we learn this skill.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</a:t>
            </a:r>
            <a:r>
              <a:rPr b="0" lang="en-PH" sz="1800" spc="-1" strike="noStrike">
                <a:latin typeface="Lato"/>
              </a:rPr>
              <a:t>To divide a fraction by a mixed number (or divide a mixed number by a fraction), follow these steps: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1. Change the mixed number to an improper fraction.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2. Multiply the first fraction by the reciprocal of the second fraction.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3. Reduce the answer to the lowest answers, if necessary.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26" name=""/>
          <p:cNvSpPr/>
          <p:nvPr/>
        </p:nvSpPr>
        <p:spPr>
          <a:xfrm>
            <a:off x="-1260000" y="266760"/>
            <a:ext cx="5513040" cy="225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/>
          </p:nvPr>
        </p:nvSpPr>
        <p:spPr>
          <a:xfrm>
            <a:off x="645120" y="873000"/>
            <a:ext cx="10510560" cy="4346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Dividing Fractions by Mixed Numbers and Vice Versa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Example 2:</a:t>
            </a:r>
            <a:r>
              <a:rPr b="0" lang="en-PH" sz="1800" spc="-1" strike="noStrike">
                <a:latin typeface="Lato"/>
              </a:rPr>
              <a:t> What is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 u="sng">
                <a:uFillTx/>
                <a:latin typeface="Lato"/>
              </a:rPr>
              <a:t>Solution:</a:t>
            </a:r>
            <a:r>
              <a:rPr b="0" lang="en-PH" sz="1200" spc="-1" strike="noStrike" u="sng">
                <a:uFillTx/>
                <a:latin typeface="Lato"/>
              </a:rPr>
              <a:t> </a:t>
            </a:r>
            <a:r>
              <a:rPr b="0" lang="en-PH" sz="1200" spc="-1" strike="noStrike">
                <a:latin typeface="Lato"/>
              </a:rPr>
              <a:t>   </a:t>
            </a:r>
            <a:endParaRPr b="0" lang="en-PH" sz="1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Step 1: </a:t>
            </a:r>
            <a:r>
              <a:rPr b="0" lang="en-PH" sz="1800" spc="-1" strike="noStrike">
                <a:latin typeface="Lato"/>
              </a:rPr>
              <a:t>Change the mixed numbers to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improper fractions.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Step 2: </a:t>
            </a:r>
            <a:r>
              <a:rPr b="0" lang="en-PH" sz="1800" spc="-1" strike="noStrike">
                <a:latin typeface="Lato"/>
              </a:rPr>
              <a:t>Multiply the dividend by the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reciprocal of the divisor and reduce the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answer to its lowest terms.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Thus,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28" name=""/>
          <p:cNvSpPr/>
          <p:nvPr/>
        </p:nvSpPr>
        <p:spPr>
          <a:xfrm>
            <a:off x="-1260000" y="266760"/>
            <a:ext cx="5513040" cy="225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29" name="" descr=""/>
          <p:cNvPicPr/>
          <p:nvPr/>
        </p:nvPicPr>
        <p:blipFill>
          <a:blip r:embed="rId1"/>
          <a:stretch/>
        </p:blipFill>
        <p:spPr>
          <a:xfrm>
            <a:off x="3060000" y="1332720"/>
            <a:ext cx="634680" cy="467280"/>
          </a:xfrm>
          <a:prstGeom prst="rect">
            <a:avLst/>
          </a:prstGeom>
          <a:ln w="0">
            <a:noFill/>
          </a:ln>
        </p:spPr>
      </p:pic>
      <p:pic>
        <p:nvPicPr>
          <p:cNvPr id="130" name="" descr=""/>
          <p:cNvPicPr/>
          <p:nvPr/>
        </p:nvPicPr>
        <p:blipFill>
          <a:blip r:embed="rId2"/>
          <a:stretch/>
        </p:blipFill>
        <p:spPr>
          <a:xfrm>
            <a:off x="5940000" y="2520000"/>
            <a:ext cx="1556280" cy="719280"/>
          </a:xfrm>
          <a:prstGeom prst="rect">
            <a:avLst/>
          </a:prstGeom>
          <a:ln w="0">
            <a:noFill/>
          </a:ln>
        </p:spPr>
      </p:pic>
      <p:pic>
        <p:nvPicPr>
          <p:cNvPr id="131" name="" descr=""/>
          <p:cNvPicPr/>
          <p:nvPr/>
        </p:nvPicPr>
        <p:blipFill>
          <a:blip r:embed="rId3"/>
          <a:stretch/>
        </p:blipFill>
        <p:spPr>
          <a:xfrm>
            <a:off x="5771160" y="3780000"/>
            <a:ext cx="2688120" cy="719280"/>
          </a:xfrm>
          <a:prstGeom prst="rect">
            <a:avLst/>
          </a:prstGeom>
          <a:ln w="0">
            <a:noFill/>
          </a:ln>
        </p:spPr>
      </p:pic>
      <p:pic>
        <p:nvPicPr>
          <p:cNvPr id="132" name="" descr=""/>
          <p:cNvPicPr/>
          <p:nvPr/>
        </p:nvPicPr>
        <p:blipFill>
          <a:blip r:embed="rId4"/>
          <a:stretch/>
        </p:blipFill>
        <p:spPr>
          <a:xfrm>
            <a:off x="1440000" y="4680000"/>
            <a:ext cx="1069200" cy="5922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/>
          </p:nvPr>
        </p:nvSpPr>
        <p:spPr>
          <a:xfrm>
            <a:off x="645120" y="873000"/>
            <a:ext cx="10510560" cy="4346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Dividing Fractions by Mixed Numbers and Vice Versa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Example 3:</a:t>
            </a:r>
            <a:r>
              <a:rPr b="0" lang="en-PH" sz="1800" spc="-1" strike="noStrike">
                <a:latin typeface="Lato"/>
              </a:rPr>
              <a:t> What is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 u="sng">
                <a:uFillTx/>
                <a:latin typeface="Lato"/>
              </a:rPr>
              <a:t>Solution:</a:t>
            </a:r>
            <a:r>
              <a:rPr b="0" lang="en-PH" sz="1200" spc="-1" strike="noStrike">
                <a:latin typeface="Lato"/>
              </a:rPr>
              <a:t>  </a:t>
            </a:r>
            <a:endParaRPr b="0" lang="en-PH" sz="1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Step 1: </a:t>
            </a:r>
            <a:r>
              <a:rPr b="0" lang="en-PH" sz="1800" spc="-1" strike="noStrike">
                <a:latin typeface="Lato"/>
              </a:rPr>
              <a:t>Change the mixed numbers to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improper fractions.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Step 2: </a:t>
            </a:r>
            <a:r>
              <a:rPr b="0" lang="en-PH" sz="1800" spc="-1" strike="noStrike">
                <a:latin typeface="Lato"/>
              </a:rPr>
              <a:t>Multiply the dividend by the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reciprocal of the divisor and reduce the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answer to its lowest terms.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Thus,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34" name=""/>
          <p:cNvSpPr/>
          <p:nvPr/>
        </p:nvSpPr>
        <p:spPr>
          <a:xfrm>
            <a:off x="-1260000" y="266760"/>
            <a:ext cx="5513040" cy="225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35" name="" descr=""/>
          <p:cNvPicPr/>
          <p:nvPr/>
        </p:nvPicPr>
        <p:blipFill>
          <a:blip r:embed="rId1"/>
          <a:stretch/>
        </p:blipFill>
        <p:spPr>
          <a:xfrm>
            <a:off x="3044520" y="1440000"/>
            <a:ext cx="734760" cy="467280"/>
          </a:xfrm>
          <a:prstGeom prst="rect">
            <a:avLst/>
          </a:prstGeom>
          <a:ln w="0">
            <a:noFill/>
          </a:ln>
        </p:spPr>
      </p:pic>
      <p:pic>
        <p:nvPicPr>
          <p:cNvPr id="136" name="" descr=""/>
          <p:cNvPicPr/>
          <p:nvPr/>
        </p:nvPicPr>
        <p:blipFill>
          <a:blip r:embed="rId2"/>
          <a:stretch/>
        </p:blipFill>
        <p:spPr>
          <a:xfrm>
            <a:off x="5760000" y="2340000"/>
            <a:ext cx="1928160" cy="758880"/>
          </a:xfrm>
          <a:prstGeom prst="rect">
            <a:avLst/>
          </a:prstGeom>
          <a:ln w="0">
            <a:noFill/>
          </a:ln>
        </p:spPr>
      </p:pic>
      <p:pic>
        <p:nvPicPr>
          <p:cNvPr id="137" name="" descr=""/>
          <p:cNvPicPr/>
          <p:nvPr/>
        </p:nvPicPr>
        <p:blipFill>
          <a:blip r:embed="rId3"/>
          <a:stretch/>
        </p:blipFill>
        <p:spPr>
          <a:xfrm>
            <a:off x="5760000" y="3420000"/>
            <a:ext cx="2879280" cy="781200"/>
          </a:xfrm>
          <a:prstGeom prst="rect">
            <a:avLst/>
          </a:prstGeom>
          <a:ln w="0">
            <a:noFill/>
          </a:ln>
        </p:spPr>
      </p:pic>
      <p:pic>
        <p:nvPicPr>
          <p:cNvPr id="138" name="" descr=""/>
          <p:cNvPicPr/>
          <p:nvPr/>
        </p:nvPicPr>
        <p:blipFill>
          <a:blip r:embed="rId4"/>
          <a:stretch/>
        </p:blipFill>
        <p:spPr>
          <a:xfrm>
            <a:off x="1440000" y="4860000"/>
            <a:ext cx="1425600" cy="7192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/>
          </p:nvPr>
        </p:nvSpPr>
        <p:spPr>
          <a:xfrm>
            <a:off x="720000" y="873000"/>
            <a:ext cx="10510560" cy="4346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Dividing Fractions by Mixed Numbers and Vice Versa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Example 4:</a:t>
            </a:r>
            <a:r>
              <a:rPr b="0" lang="en-PH" sz="1800" spc="-1" strike="noStrike">
                <a:latin typeface="Lato"/>
              </a:rPr>
              <a:t> What is the value of N in the number sentence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 u="sng">
                <a:uFillTx/>
                <a:latin typeface="Lato"/>
              </a:rPr>
              <a:t>Solution: </a:t>
            </a:r>
            <a:r>
              <a:rPr b="0" lang="en-PH" sz="1200" spc="-1" strike="noStrike" u="sng">
                <a:uFillTx/>
                <a:latin typeface="Lato"/>
              </a:rPr>
              <a:t> </a:t>
            </a:r>
            <a:r>
              <a:rPr b="0" lang="en-PH" sz="1200" spc="-1" strike="noStrike">
                <a:latin typeface="Lato"/>
              </a:rPr>
              <a:t>   </a:t>
            </a:r>
            <a:endParaRPr b="0" lang="en-PH" sz="1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2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797"/>
              </a:spcBef>
              <a:buNone/>
            </a:pPr>
            <a:r>
              <a:rPr b="0" lang="en-PH" sz="1800" spc="-1" strike="noStrike">
                <a:latin typeface="Lato"/>
              </a:rPr>
              <a:t>              </a:t>
            </a:r>
            <a:r>
              <a:rPr b="0" lang="en-PH" sz="1800" spc="-1" strike="noStrike">
                <a:latin typeface="Lato"/>
              </a:rPr>
              <a:t>In this problem, we are looking for the value of the multiplicand. Recall that division and multiplication are inverse operations. Thus, we can convert the given multiplication expression into a division expression. Then, we follow the defined steps in dividing mixed numbers and fractions.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797"/>
              </a:spcBef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Use the inverse of division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(multiplication) to solve for 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40" name=""/>
          <p:cNvSpPr/>
          <p:nvPr/>
        </p:nvSpPr>
        <p:spPr>
          <a:xfrm>
            <a:off x="-1260000" y="266760"/>
            <a:ext cx="5513040" cy="225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41" name="" descr=""/>
          <p:cNvPicPr/>
          <p:nvPr/>
        </p:nvPicPr>
        <p:blipFill>
          <a:blip r:embed="rId1"/>
          <a:stretch/>
        </p:blipFill>
        <p:spPr>
          <a:xfrm>
            <a:off x="6994800" y="1354320"/>
            <a:ext cx="1104480" cy="624960"/>
          </a:xfrm>
          <a:prstGeom prst="rect">
            <a:avLst/>
          </a:prstGeom>
          <a:ln w="0">
            <a:noFill/>
          </a:ln>
        </p:spPr>
      </p:pic>
      <p:pic>
        <p:nvPicPr>
          <p:cNvPr id="142" name="" descr=""/>
          <p:cNvPicPr/>
          <p:nvPr/>
        </p:nvPicPr>
        <p:blipFill>
          <a:blip r:embed="rId2"/>
          <a:stretch/>
        </p:blipFill>
        <p:spPr>
          <a:xfrm>
            <a:off x="4258440" y="3684960"/>
            <a:ext cx="1501200" cy="8146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PlaceHolder 1"/>
          <p:cNvSpPr>
            <a:spLocks noGrp="1"/>
          </p:cNvSpPr>
          <p:nvPr>
            <p:ph/>
          </p:nvPr>
        </p:nvSpPr>
        <p:spPr>
          <a:xfrm>
            <a:off x="645120" y="873000"/>
            <a:ext cx="10510560" cy="4346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Dividing Fractions by Mixed Numbers and Vice Versa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Cont.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Step 1: </a:t>
            </a:r>
            <a:r>
              <a:rPr b="0" lang="en-PH" sz="1800" spc="-1" strike="noStrike">
                <a:latin typeface="Lato"/>
              </a:rPr>
              <a:t>Change the mixed numbers to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improper fractions.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Step 2: </a:t>
            </a:r>
            <a:r>
              <a:rPr b="0" lang="en-PH" sz="1800" spc="-1" strike="noStrike">
                <a:latin typeface="Lato"/>
              </a:rPr>
              <a:t>Multiply the dividend by the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reciprocal of the divisor and reduce the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answer to its lowest terms.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Thus,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To check, substitute the value of N in the number sentence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44" name=""/>
          <p:cNvSpPr/>
          <p:nvPr/>
        </p:nvSpPr>
        <p:spPr>
          <a:xfrm>
            <a:off x="-1260000" y="266760"/>
            <a:ext cx="5513040" cy="225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45" name="" descr=""/>
          <p:cNvPicPr/>
          <p:nvPr/>
        </p:nvPicPr>
        <p:blipFill>
          <a:blip r:embed="rId1"/>
          <a:stretch/>
        </p:blipFill>
        <p:spPr>
          <a:xfrm>
            <a:off x="5940000" y="1620000"/>
            <a:ext cx="2198160" cy="691920"/>
          </a:xfrm>
          <a:prstGeom prst="rect">
            <a:avLst/>
          </a:prstGeom>
          <a:ln w="0">
            <a:noFill/>
          </a:ln>
        </p:spPr>
      </p:pic>
      <p:pic>
        <p:nvPicPr>
          <p:cNvPr id="146" name="" descr=""/>
          <p:cNvPicPr/>
          <p:nvPr/>
        </p:nvPicPr>
        <p:blipFill>
          <a:blip r:embed="rId2"/>
          <a:stretch/>
        </p:blipFill>
        <p:spPr>
          <a:xfrm>
            <a:off x="5940000" y="2700360"/>
            <a:ext cx="2631240" cy="719280"/>
          </a:xfrm>
          <a:prstGeom prst="rect">
            <a:avLst/>
          </a:prstGeom>
          <a:ln w="0">
            <a:noFill/>
          </a:ln>
        </p:spPr>
      </p:pic>
      <p:pic>
        <p:nvPicPr>
          <p:cNvPr id="147" name="" descr=""/>
          <p:cNvPicPr/>
          <p:nvPr/>
        </p:nvPicPr>
        <p:blipFill>
          <a:blip r:embed="rId3"/>
          <a:stretch/>
        </p:blipFill>
        <p:spPr>
          <a:xfrm>
            <a:off x="1440360" y="3600000"/>
            <a:ext cx="1259280" cy="567360"/>
          </a:xfrm>
          <a:prstGeom prst="rect">
            <a:avLst/>
          </a:prstGeom>
          <a:ln w="0">
            <a:noFill/>
          </a:ln>
        </p:spPr>
      </p:pic>
      <p:pic>
        <p:nvPicPr>
          <p:cNvPr id="148" name="" descr=""/>
          <p:cNvPicPr/>
          <p:nvPr/>
        </p:nvPicPr>
        <p:blipFill>
          <a:blip r:embed="rId4"/>
          <a:stretch/>
        </p:blipFill>
        <p:spPr>
          <a:xfrm>
            <a:off x="6816240" y="4320360"/>
            <a:ext cx="923400" cy="539280"/>
          </a:xfrm>
          <a:prstGeom prst="rect">
            <a:avLst/>
          </a:prstGeom>
          <a:ln w="0">
            <a:noFill/>
          </a:ln>
        </p:spPr>
      </p:pic>
      <p:pic>
        <p:nvPicPr>
          <p:cNvPr id="149" name="" descr=""/>
          <p:cNvPicPr/>
          <p:nvPr/>
        </p:nvPicPr>
        <p:blipFill>
          <a:blip r:embed="rId5"/>
          <a:stretch/>
        </p:blipFill>
        <p:spPr>
          <a:xfrm>
            <a:off x="2880000" y="4974840"/>
            <a:ext cx="1735920" cy="6048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PlaceHolder 1"/>
          <p:cNvSpPr>
            <a:spLocks noGrp="1"/>
          </p:cNvSpPr>
          <p:nvPr>
            <p:ph/>
          </p:nvPr>
        </p:nvSpPr>
        <p:spPr>
          <a:xfrm>
            <a:off x="720000" y="873000"/>
            <a:ext cx="10510560" cy="4346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Dividing Fractions by Mixed Numbers and Vice Versa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Divide the following.                                                        Answers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1.                                                                                     1. 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2.                                                                                     2.  2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3.                                                                                     3. 1/2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51" name=""/>
          <p:cNvSpPr/>
          <p:nvPr/>
        </p:nvSpPr>
        <p:spPr>
          <a:xfrm>
            <a:off x="-1260000" y="266760"/>
            <a:ext cx="5513040" cy="225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52" name="" descr=""/>
          <p:cNvPicPr/>
          <p:nvPr/>
        </p:nvPicPr>
        <p:blipFill>
          <a:blip r:embed="rId1"/>
          <a:stretch/>
        </p:blipFill>
        <p:spPr>
          <a:xfrm>
            <a:off x="1080000" y="1800000"/>
            <a:ext cx="985680" cy="719280"/>
          </a:xfrm>
          <a:prstGeom prst="rect">
            <a:avLst/>
          </a:prstGeom>
          <a:ln w="0">
            <a:noFill/>
          </a:ln>
        </p:spPr>
      </p:pic>
      <p:pic>
        <p:nvPicPr>
          <p:cNvPr id="153" name="" descr=""/>
          <p:cNvPicPr/>
          <p:nvPr/>
        </p:nvPicPr>
        <p:blipFill>
          <a:blip r:embed="rId2"/>
          <a:stretch/>
        </p:blipFill>
        <p:spPr>
          <a:xfrm>
            <a:off x="1161720" y="2700360"/>
            <a:ext cx="817920" cy="719280"/>
          </a:xfrm>
          <a:prstGeom prst="rect">
            <a:avLst/>
          </a:prstGeom>
          <a:ln w="0">
            <a:noFill/>
          </a:ln>
        </p:spPr>
      </p:pic>
      <p:pic>
        <p:nvPicPr>
          <p:cNvPr id="154" name="" descr=""/>
          <p:cNvPicPr/>
          <p:nvPr/>
        </p:nvPicPr>
        <p:blipFill>
          <a:blip r:embed="rId3"/>
          <a:stretch/>
        </p:blipFill>
        <p:spPr>
          <a:xfrm>
            <a:off x="1080360" y="3792960"/>
            <a:ext cx="719280" cy="706680"/>
          </a:xfrm>
          <a:prstGeom prst="rect">
            <a:avLst/>
          </a:prstGeom>
          <a:ln w="0">
            <a:noFill/>
          </a:ln>
        </p:spPr>
      </p:pic>
      <p:pic>
        <p:nvPicPr>
          <p:cNvPr id="155" name="" descr=""/>
          <p:cNvPicPr/>
          <p:nvPr/>
        </p:nvPicPr>
        <p:blipFill>
          <a:blip r:embed="rId4"/>
          <a:stretch/>
        </p:blipFill>
        <p:spPr>
          <a:xfrm rot="10669800">
            <a:off x="6692760" y="1809360"/>
            <a:ext cx="493560" cy="7009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498</TotalTime>
  <Application>LibreOffice/7.2.5.2$MacOSX_X86_64 LibreOffice_project/499f9727c189e6ef3471021d6132d4c694f357e5</Application>
  <AppVersion>15.0000</AppVersion>
  <Words>71</Words>
  <Paragraphs>6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2023-04-04T11:12:19Z</dcterms:modified>
  <cp:revision>49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i4>7</vt:i4>
  </property>
</Properties>
</file>