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8080" cy="684396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4960" cy="27849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0400" cy="38484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0400" cy="3700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8080" cy="6210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6520" cy="9565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0600" cy="10206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7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9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2400" cy="33706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880000"/>
            <a:ext cx="80863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PAGPAPAHAYAG NG 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REAKSIYON O OPINYON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360000" y="2880000"/>
            <a:ext cx="12179160" cy="62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540000" y="3240000"/>
            <a:ext cx="10789920" cy="250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PlaceHolder 3"/>
          <p:cNvSpPr/>
          <p:nvPr/>
        </p:nvSpPr>
        <p:spPr>
          <a:xfrm>
            <a:off x="900000" y="1488600"/>
            <a:ext cx="10433880" cy="121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pagpapahayag ng reaksiyon o opinyon ay isang paraan ng pagbabahagi ng anumang saloobin,                 nararamdaman, at naiisip tungkol sa isang paksa.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Naipakikita sa pagbibigay ng reaksiyon o opinyon ang pagsalungat o pagsang-ayon sa isang isyu o                 balita.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Isa sa mga katangian ng pagbibigay ng reaksiyon o opinyon ay ang pagiging magalang sa                                      pagpapahayag.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8" name="PlaceHolder 4"/>
          <p:cNvSpPr/>
          <p:nvPr/>
        </p:nvSpPr>
        <p:spPr>
          <a:xfrm>
            <a:off x="296280" y="-540000"/>
            <a:ext cx="10501560" cy="233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PAGPAPAHAYAG NG REAKSIYON O OPINYON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-360000" y="2880000"/>
            <a:ext cx="12179160" cy="62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540000" y="3240000"/>
            <a:ext cx="10789920" cy="250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1"/>
          <p:cNvSpPr/>
          <p:nvPr/>
        </p:nvSpPr>
        <p:spPr>
          <a:xfrm>
            <a:off x="905760" y="1848600"/>
            <a:ext cx="10433880" cy="121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bawat tao ay binigyan ng kalayaan na magbahagi ng kaniyang nararamdaman at naiisip. Subalit ang kalayaang ito ay may kaakibat na responsabilidad—ang wastong pagpapahayag ng reaksiyon o opinyon.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susunod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slide,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alamin sa usapan ng magkaibigang Ana at Guada ang ilang pamantayang kinakailangan sa pagpapahayag ng nararamdaman. Basahin ang kanilang usapan.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PlaceHolder 2"/>
          <p:cNvSpPr/>
          <p:nvPr/>
        </p:nvSpPr>
        <p:spPr>
          <a:xfrm>
            <a:off x="296280" y="-540000"/>
            <a:ext cx="10501560" cy="233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PAGPAPAHAYAG NG REAKSIYON O OPINYON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-360000" y="2880000"/>
            <a:ext cx="12179160" cy="62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"/>
          <p:cNvSpPr/>
          <p:nvPr/>
        </p:nvSpPr>
        <p:spPr>
          <a:xfrm>
            <a:off x="540000" y="3240000"/>
            <a:ext cx="10789920" cy="250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PlaceHolder 5"/>
          <p:cNvSpPr/>
          <p:nvPr/>
        </p:nvSpPr>
        <p:spPr>
          <a:xfrm>
            <a:off x="1260000" y="948600"/>
            <a:ext cx="9359640" cy="121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Guada: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(Sa kaibigan) Ana, maaari bang ipaliwanag mo sa akin ang paraan ng pagbibigay 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reaksiyon o opinyon?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Oo naman, Guada! Ang pagbibigay ng reaksiyon o opinyon ay pagbabahagi ng anumang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nararamdaman sa isang partikular na isyu, balita, o usapin. Maaaring maipakita ang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iyong pagsang-ayon o pagsalungat kapag nagpahayag ka ng reaksiyon o opinyon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tungkol dito.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Guada: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Bakit kadalasan ay sa balita o isyu nakapagbibigay ng reaksiyon o opinyon?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balita kasi ay napapanahong ulat sa isang partikular na sitwasyon o kaganapan.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Maaari kang magpakita ng pagsalungat, pero dapat ay gagamit ka ng magagalang na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salita katulad ng ikinalulungkot ko po…, subalit mas…, hindi po ako pumapayag…, at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marami pang salita na  magpapakita ng hudyat ng pagsalungat sa isyu o usapin.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Guada: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Paano naman kapag sumasang-ayon ako?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Ana: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Maaari mong maipakita ang pagsang-ayon sa pamamagitan ng paggamit ng mga salitang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tama po kayo…, tumpak ang sinabi mo…, at tunay ngang may punto kayo…. Ilan lamang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iyan sa mga hudyat na nagpapakita ng maayos at magalang na mga pananalita na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sumasang-ayon ka sa isang balita o isyu.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Guada: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Ah, alam ko na ngayon kung paano ang tamang pagbibigay ng wastong reaksiyon at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opinyon. Maraming salamat, Ana.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Ana: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Walang anuman, Guada.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6" name="PlaceHolder 6"/>
          <p:cNvSpPr/>
          <p:nvPr/>
        </p:nvSpPr>
        <p:spPr>
          <a:xfrm>
            <a:off x="0" y="-972000"/>
            <a:ext cx="10797840" cy="233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PAGPAPAHAYAG NG REAKSIYON O OPINYON</a:t>
            </a:r>
            <a:endParaRPr b="0" lang="en-PH" sz="3400" spc="-1" strike="noStrike">
              <a:latin typeface="Arial"/>
            </a:endParaRPr>
          </a:p>
        </p:txBody>
      </p:sp>
      <p:pic>
        <p:nvPicPr>
          <p:cNvPr id="137" name="" descr=""/>
          <p:cNvPicPr/>
          <p:nvPr/>
        </p:nvPicPr>
        <p:blipFill>
          <a:blip r:embed="rId1"/>
          <a:stretch/>
        </p:blipFill>
        <p:spPr>
          <a:xfrm>
            <a:off x="-129240" y="2160000"/>
            <a:ext cx="1424880" cy="3261600"/>
          </a:xfrm>
          <a:prstGeom prst="rect">
            <a:avLst/>
          </a:prstGeom>
          <a:ln w="0">
            <a:noFill/>
          </a:ln>
        </p:spPr>
      </p:pic>
      <p:pic>
        <p:nvPicPr>
          <p:cNvPr id="138" name="" descr=""/>
          <p:cNvPicPr/>
          <p:nvPr/>
        </p:nvPicPr>
        <p:blipFill>
          <a:blip r:embed="rId2"/>
          <a:stretch/>
        </p:blipFill>
        <p:spPr>
          <a:xfrm flipH="1">
            <a:off x="10767240" y="2138040"/>
            <a:ext cx="1424880" cy="3261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itle 1"/>
          <p:cNvSpPr/>
          <p:nvPr/>
        </p:nvSpPr>
        <p:spPr>
          <a:xfrm>
            <a:off x="1523880" y="1799640"/>
            <a:ext cx="9129960" cy="237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-360000" y="2880000"/>
            <a:ext cx="12179160" cy="62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"/>
          <p:cNvSpPr/>
          <p:nvPr/>
        </p:nvSpPr>
        <p:spPr>
          <a:xfrm>
            <a:off x="540000" y="3240000"/>
            <a:ext cx="10789920" cy="250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PlaceHolder 11"/>
          <p:cNvSpPr/>
          <p:nvPr/>
        </p:nvSpPr>
        <p:spPr>
          <a:xfrm>
            <a:off x="368280" y="-540000"/>
            <a:ext cx="10501560" cy="233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Magbigay ng reaksiyon o opinyon hinggil sa mga pahayag sa kaliwang bahagi. Gawin ito sa iyong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 kuwaderno. (2 puntos para sa bawat bilang)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350640" y="1391760"/>
            <a:ext cx="10979280" cy="292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4" name="" descr=""/>
          <p:cNvPicPr/>
          <p:nvPr/>
        </p:nvPicPr>
        <p:blipFill>
          <a:blip r:embed="rId1"/>
          <a:stretch/>
        </p:blipFill>
        <p:spPr>
          <a:xfrm>
            <a:off x="1768680" y="1260000"/>
            <a:ext cx="8654400" cy="2436480"/>
          </a:xfrm>
          <a:prstGeom prst="rect">
            <a:avLst/>
          </a:prstGeom>
          <a:ln w="0">
            <a:noFill/>
          </a:ln>
        </p:spPr>
      </p:pic>
      <p:pic>
        <p:nvPicPr>
          <p:cNvPr id="145" name="" descr=""/>
          <p:cNvPicPr/>
          <p:nvPr/>
        </p:nvPicPr>
        <p:blipFill>
          <a:blip r:embed="rId2"/>
          <a:stretch/>
        </p:blipFill>
        <p:spPr>
          <a:xfrm>
            <a:off x="1685880" y="3633120"/>
            <a:ext cx="8819640" cy="2486520"/>
          </a:xfrm>
          <a:prstGeom prst="rect">
            <a:avLst/>
          </a:prstGeom>
          <a:ln w="0">
            <a:noFill/>
          </a:ln>
        </p:spPr>
      </p:pic>
      <p:sp>
        <p:nvSpPr>
          <p:cNvPr id="146" name=""/>
          <p:cNvSpPr/>
          <p:nvPr/>
        </p:nvSpPr>
        <p:spPr>
          <a:xfrm>
            <a:off x="1944000" y="2016000"/>
            <a:ext cx="1295640" cy="25164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700" spc="-1" strike="noStrike">
                <a:solidFill>
                  <a:srgbClr val="000000"/>
                </a:solidFill>
                <a:latin typeface="Lato"/>
                <a:ea typeface="DejaVu Sans"/>
              </a:rPr>
              <a:t>PAHAYAG:</a:t>
            </a:r>
            <a:endParaRPr b="0" lang="en-PH" sz="1700" spc="-1" strike="noStrike">
              <a:latin typeface="Lato"/>
            </a:endParaRPr>
          </a:p>
        </p:txBody>
      </p:sp>
      <p:sp>
        <p:nvSpPr>
          <p:cNvPr id="147" name=""/>
          <p:cNvSpPr/>
          <p:nvPr/>
        </p:nvSpPr>
        <p:spPr>
          <a:xfrm>
            <a:off x="1836000" y="4248000"/>
            <a:ext cx="1403640" cy="35964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PAHAYAG:</a:t>
            </a:r>
            <a:endParaRPr b="0" lang="en-PH" sz="18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"/>
          <p:cNvSpPr/>
          <p:nvPr/>
        </p:nvSpPr>
        <p:spPr>
          <a:xfrm>
            <a:off x="-360000" y="2880000"/>
            <a:ext cx="12179160" cy="62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9" name=""/>
          <p:cNvSpPr/>
          <p:nvPr/>
        </p:nvSpPr>
        <p:spPr>
          <a:xfrm>
            <a:off x="540000" y="3240000"/>
            <a:ext cx="10789920" cy="250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PlaceHolder 7"/>
          <p:cNvSpPr/>
          <p:nvPr/>
        </p:nvSpPr>
        <p:spPr>
          <a:xfrm>
            <a:off x="2525400" y="1848240"/>
            <a:ext cx="10433880" cy="121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Maaaring iba-iba ang sagot ng mga mag-aaral.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1" name="PlaceHolder 8"/>
          <p:cNvSpPr/>
          <p:nvPr/>
        </p:nvSpPr>
        <p:spPr>
          <a:xfrm>
            <a:off x="296280" y="-360000"/>
            <a:ext cx="10501560" cy="233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3049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2023-09-20T16:46:37Z</dcterms:modified>
  <cp:revision>178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