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789E4098-74F6-44A3-8D2B-E851D6C43BB8}"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A5C144B-35B2-4128-A7FE-A8F813DC7D59}"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0A2A8181-F06F-4404-A4A2-251C940B562A}"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28FA2AF2-A358-4B73-B2FD-E4B0A2DAFA90}"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6481B660-B2BC-40F1-8EEA-1656FEC0AC26}"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05864CC2-C02F-47EF-8D21-CF0DD38918AA}"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B10FB806-40D1-44F1-8DE4-9569600BA904}"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2ECCA63C-2F23-4F4F-906E-F92A624BCA7C}"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BB4CB391-7018-4F3F-987C-43D72DE3F81C}"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0A8C4A7-07A7-4F04-9666-9A36F5404025}"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1D37BF8-7B32-4157-AB89-F3597F729C11}"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385FBB8-D500-4067-9145-5E6807BE5BD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6BE9A9A-16D1-473D-BB06-29AAEC9D824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BD53B1A-A987-4619-853F-DFD4C72BD8BB}"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18DD6E7-F86C-4DA5-A747-71D982D9455E}"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925423A1-F6B2-4029-906B-6AF06BF09DEF}"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6711B5C7-1112-4459-A2E7-CAE364EF205C}"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A03BA2D4-4655-4193-8B47-B53839B1C459}"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147010C5-8DF6-4CA8-95E5-595B1FD7CB7A}"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B6F3534A-0C27-4B73-9732-573BCD7B1B70}"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8307B6A-CCB9-4CEE-81B8-45906B39FAE9}"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33557BFE-6572-4DE9-A4A4-851A0DBCDE90}"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FF4A1130-2EF9-4CC0-97EA-BDA82B15F576}"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E49F469-2A91-4690-AB01-D890C7BFEE56}"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92F75B3-3DA9-4DAA-BC32-F9ACB4300441}"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59C59A9-3FB1-4E47-9E04-2D51DAFA1A0F}"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2AE809C-9120-4FD0-B375-9E3433E214FF}"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A317A2E0-585D-4593-95E7-FAD52E08B685}"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875C52AE-A398-449D-902F-1689FE29C682}"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0D9FB61B-41FC-4F07-895E-A1023C763C9A}"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12DE0A7-EA14-4516-AC5C-3F907B0BC24F}"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E196FB2-711B-44DE-B595-4652B87B298A}"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BFC5B03-EB6C-4ADA-AB92-93B7CAA57635}"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7AF8AD8-8910-49BF-BF22-56A19EDB5908}"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52B30D4-7DDE-4E04-9FF5-6F14D7633B83}"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0A1AA6C-4E8B-45BF-ABB0-02ACAA1E0117}"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6280" cy="68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160" cy="2783160"/>
          </a:xfrm>
          <a:prstGeom prst="rect">
            <a:avLst/>
          </a:prstGeom>
          <a:ln w="0">
            <a:noFill/>
          </a:ln>
        </p:spPr>
      </p:pic>
      <p:sp>
        <p:nvSpPr>
          <p:cNvPr id="2" name="Rectangle 5"/>
          <p:cNvSpPr/>
          <p:nvPr/>
        </p:nvSpPr>
        <p:spPr>
          <a:xfrm>
            <a:off x="3487320" y="1475280"/>
            <a:ext cx="8688600" cy="3846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600" cy="3682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D0558F6A-6608-4DC4-B786-FC5BC4FB87BD}"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6280" cy="619200"/>
          </a:xfrm>
          <a:prstGeom prst="rect">
            <a:avLst/>
          </a:prstGeom>
          <a:ln w="0">
            <a:noFill/>
          </a:ln>
        </p:spPr>
      </p:pic>
      <p:sp>
        <p:nvSpPr>
          <p:cNvPr id="46" name="Rectangle 7"/>
          <p:cNvSpPr/>
          <p:nvPr/>
        </p:nvSpPr>
        <p:spPr>
          <a:xfrm>
            <a:off x="10868760" y="0"/>
            <a:ext cx="954720" cy="9547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800" cy="1018800"/>
          </a:xfrm>
          <a:prstGeom prst="rect">
            <a:avLst/>
          </a:prstGeom>
          <a:ln w="0">
            <a:noFill/>
          </a:ln>
        </p:spPr>
      </p:pic>
      <p:sp>
        <p:nvSpPr>
          <p:cNvPr id="48" name="TextBox 9"/>
          <p:cNvSpPr/>
          <p:nvPr/>
        </p:nvSpPr>
        <p:spPr>
          <a:xfrm>
            <a:off x="185400" y="6362280"/>
            <a:ext cx="4676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4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960" cy="3492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360" cy="3492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3CEA78D2-E2DA-4E62-B70F-979585610CA5}"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360" cy="34920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600" cy="3368880"/>
          </a:xfrm>
          <a:prstGeom prst="rect">
            <a:avLst/>
          </a:prstGeom>
          <a:ln w="12700">
            <a:noFill/>
          </a:ln>
        </p:spPr>
      </p:pic>
      <p:sp>
        <p:nvSpPr>
          <p:cNvPr id="92" name="PlaceHolder 1"/>
          <p:cNvSpPr>
            <a:spLocks noGrp="1"/>
          </p:cNvSpPr>
          <p:nvPr>
            <p:ph type="ftr" idx="7"/>
          </p:nvPr>
        </p:nvSpPr>
        <p:spPr>
          <a:xfrm>
            <a:off x="4038480" y="6356520"/>
            <a:ext cx="4098960" cy="34920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360" cy="34920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1874C15F-F312-400C-83E5-5897BE46E501}"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360" cy="34920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988000"/>
            <a:ext cx="6824520" cy="1091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Ang Konsepto ng Alokasyon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10193040" cy="1343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95076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Ang Konsepto ng Alokasyon Bilang Tugon sa Pangangailangan at Kakapusan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916200" y="2196000"/>
            <a:ext cx="6872400" cy="28288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Ang </a:t>
            </a:r>
            <a:r>
              <a:rPr b="1" lang="en-PH" sz="1800" spc="-1" strike="noStrike">
                <a:solidFill>
                  <a:srgbClr val="000000"/>
                </a:solidFill>
                <a:latin typeface="Lato"/>
              </a:rPr>
              <a:t>alokasyon</a:t>
            </a:r>
            <a:r>
              <a:rPr b="0" lang="en-PH" sz="1800" spc="-1" strike="noStrike">
                <a:solidFill>
                  <a:srgbClr val="000000"/>
                </a:solidFill>
                <a:latin typeface="Lato"/>
              </a:rPr>
              <a:t> ay isang mekanismo ng wastong pagtatakda, paglalaan, pamamahala, at pamamahagi ng mga limitadong pinagkukunang yaman. Ang alokasyon ay nagsisilbing tugon sa kakapusan at sa pamamagitan nito ay mapag-aaralan kung paano maipamamahagi nang tama ang mga limitadong yaman. </a:t>
            </a:r>
            <a:endParaRPr b="0" lang="en-PH" sz="1800" spc="-1" strike="noStrike">
              <a:solidFill>
                <a:srgbClr val="000000"/>
              </a:solidFill>
              <a:latin typeface="Arial"/>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Sa pamamagitan ng </a:t>
            </a:r>
            <a:r>
              <a:rPr b="1" lang="en-PH" sz="1800" spc="-1" strike="noStrike">
                <a:solidFill>
                  <a:srgbClr val="000000"/>
                </a:solidFill>
                <a:latin typeface="Lato"/>
              </a:rPr>
              <a:t>pamilihan</a:t>
            </a:r>
            <a:r>
              <a:rPr b="0" lang="en-PH" sz="1800" spc="-1" strike="noStrike">
                <a:solidFill>
                  <a:srgbClr val="000000"/>
                </a:solidFill>
                <a:latin typeface="Lato"/>
              </a:rPr>
              <a:t> ay naisasakatuparan ang alokasyon gamit ang iba’t ibang pamamaraan ayon sa pangangailangan at kagustuhan ng tao. </a:t>
            </a:r>
            <a:endParaRPr b="0" lang="en-PH" sz="1800" spc="-1" strike="noStrike">
              <a:solidFill>
                <a:srgbClr val="000000"/>
              </a:solidFill>
              <a:latin typeface="Arial"/>
            </a:endParaRPr>
          </a:p>
        </p:txBody>
      </p:sp>
      <p:pic>
        <p:nvPicPr>
          <p:cNvPr id="137" name="" descr=""/>
          <p:cNvPicPr/>
          <p:nvPr/>
        </p:nvPicPr>
        <p:blipFill>
          <a:blip r:embed="rId1"/>
          <a:stretch/>
        </p:blipFill>
        <p:spPr>
          <a:xfrm>
            <a:off x="7970400" y="2264040"/>
            <a:ext cx="3561120" cy="1790640"/>
          </a:xfrm>
          <a:prstGeom prst="rect">
            <a:avLst/>
          </a:prstGeom>
          <a:ln w="0">
            <a:noFill/>
          </a:ln>
        </p:spPr>
      </p:pic>
      <p:pic>
        <p:nvPicPr>
          <p:cNvPr id="138" name="" descr=""/>
          <p:cNvPicPr/>
          <p:nvPr/>
        </p:nvPicPr>
        <p:blipFill>
          <a:blip r:embed="rId2"/>
          <a:stretch/>
        </p:blipFill>
        <p:spPr>
          <a:xfrm>
            <a:off x="7970400" y="4172040"/>
            <a:ext cx="3561120" cy="17906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ctangle 4"/>
          <p:cNvSpPr/>
          <p:nvPr/>
        </p:nvSpPr>
        <p:spPr>
          <a:xfrm>
            <a:off x="-113040" y="532080"/>
            <a:ext cx="10193040" cy="1343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0" name="Rectangle 5"/>
          <p:cNvSpPr/>
          <p:nvPr/>
        </p:nvSpPr>
        <p:spPr>
          <a:xfrm>
            <a:off x="426960" y="532080"/>
            <a:ext cx="95076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Ang Konsepto ng Alokasyon Bilang Tugon sa Pangangailangan at Kakapusan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1" name=""/>
          <p:cNvSpPr/>
          <p:nvPr/>
        </p:nvSpPr>
        <p:spPr>
          <a:xfrm>
            <a:off x="916200" y="2196000"/>
            <a:ext cx="10194480" cy="33512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ppleSystemUIFont"/>
              </a:rPr>
              <a:t>Ang bawat bansa ay gumagamit ng iba’t ibang paraan, hindi lamang para tugunan ang kasalukuyang pangangailangan ng mga mamamayan, kundi para hindi maubos ang mga pinagkukunang yaman at patuloy na magkaroon ng suplay ng materyales sa paggawa ng produkto at serbisyo hanggang sa mga susunod na panahon. Ang mga paraang ito ay ang sumusunod: </a:t>
            </a:r>
            <a:endParaRPr b="0" lang="en-PH" sz="1800" spc="-1" strike="noStrike">
              <a:solidFill>
                <a:srgbClr val="000000"/>
              </a:solidFill>
              <a:latin typeface="Arial"/>
            </a:endParaRPr>
          </a:p>
          <a:p>
            <a:pPr algn="just">
              <a:lnSpc>
                <a:spcPct val="100000"/>
              </a:lnSpc>
              <a:spcBef>
                <a:spcPts val="567"/>
              </a:spcBef>
              <a:spcAft>
                <a:spcPts val="567"/>
              </a:spcAft>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(1) pagpapalawak ng paggamit ng mga pinagkukunang yaman; </a:t>
            </a:r>
            <a:endParaRPr b="0" lang="en-PH" sz="1800" spc="-1" strike="noStrike">
              <a:solidFill>
                <a:srgbClr val="000000"/>
              </a:solidFill>
              <a:latin typeface="Arial"/>
            </a:endParaRPr>
          </a:p>
          <a:p>
            <a:pPr algn="just">
              <a:lnSpc>
                <a:spcPct val="100000"/>
              </a:lnSpc>
              <a:spcBef>
                <a:spcPts val="567"/>
              </a:spcBef>
              <a:spcAft>
                <a:spcPts val="567"/>
              </a:spcAft>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(2) epektibo, maayos, at matalinong paggamit ng mga pinagkukunang yaman; </a:t>
            </a:r>
            <a:endParaRPr b="0" lang="en-PH" sz="1800" spc="-1" strike="noStrike">
              <a:solidFill>
                <a:srgbClr val="000000"/>
              </a:solidFill>
              <a:latin typeface="Arial"/>
            </a:endParaRPr>
          </a:p>
          <a:p>
            <a:pPr algn="just">
              <a:lnSpc>
                <a:spcPct val="100000"/>
              </a:lnSpc>
              <a:spcBef>
                <a:spcPts val="567"/>
              </a:spcBef>
              <a:spcAft>
                <a:spcPts val="567"/>
              </a:spcAft>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(3) pamumuhunan; at</a:t>
            </a:r>
            <a:endParaRPr b="0" lang="en-PH" sz="1800" spc="-1" strike="noStrike">
              <a:solidFill>
                <a:srgbClr val="000000"/>
              </a:solidFill>
              <a:latin typeface="Arial"/>
            </a:endParaRPr>
          </a:p>
          <a:p>
            <a:pPr algn="just">
              <a:lnSpc>
                <a:spcPct val="100000"/>
              </a:lnSpc>
              <a:spcBef>
                <a:spcPts val="567"/>
              </a:spcBef>
              <a:spcAft>
                <a:spcPts val="567"/>
              </a:spcAft>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(4) paggamit ng mga makabagong teknolohiya.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8"/>
          <p:cNvSpPr/>
          <p:nvPr/>
        </p:nvSpPr>
        <p:spPr>
          <a:xfrm>
            <a:off x="-113040" y="532080"/>
            <a:ext cx="10193040" cy="1343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3" name="Rectangle 9"/>
          <p:cNvSpPr/>
          <p:nvPr/>
        </p:nvSpPr>
        <p:spPr>
          <a:xfrm>
            <a:off x="426960" y="532080"/>
            <a:ext cx="950760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Ang Konsepto ng Alokasyon Bilang Tugon sa Pangangailangan at Kakapusan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p:nvPr/>
        </p:nvSpPr>
        <p:spPr>
          <a:xfrm>
            <a:off x="916200" y="2196000"/>
            <a:ext cx="7666560" cy="3747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Ang </a:t>
            </a:r>
            <a:r>
              <a:rPr b="1" lang="en-PH" sz="1800" spc="-1" strike="noStrike">
                <a:solidFill>
                  <a:srgbClr val="000000"/>
                </a:solidFill>
                <a:latin typeface="Lato"/>
              </a:rPr>
              <a:t>pamumuhunan</a:t>
            </a:r>
            <a:r>
              <a:rPr b="0" lang="en-PH" sz="1800" spc="-1" strike="noStrike">
                <a:solidFill>
                  <a:srgbClr val="000000"/>
                </a:solidFill>
                <a:latin typeface="Lato"/>
              </a:rPr>
              <a:t> ay ang pagdaragdag ng kapital </a:t>
            </a:r>
            <a:r>
              <a:rPr b="0" lang="en-PH" sz="1800" spc="-1" strike="noStrike">
                <a:solidFill>
                  <a:srgbClr val="000000"/>
                </a:solidFill>
                <a:latin typeface="Lato"/>
                <a:ea typeface="AppleSystemUIFont"/>
              </a:rPr>
              <a:t>upang maisagawa ang mga gawain gaya ng produksiyon. Halimbawa nito ay ang pagbili ng mga de-kalidad na binhi at pataba tulad sa palay at iba pang pananim upang mapataas ang produksiyon ng mga produktong agrikultura gaya ng palay at iba pa.</a:t>
            </a:r>
            <a:endParaRPr b="0" lang="en-PH" sz="1800" spc="-1" strike="noStrike">
              <a:solidFill>
                <a:srgbClr val="000000"/>
              </a:solidFill>
              <a:latin typeface="Arial"/>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ea typeface="AppleSystemUIFont"/>
              </a:rPr>
              <a:t>Ang </a:t>
            </a:r>
            <a:r>
              <a:rPr b="1" lang="en-PH" sz="1800" spc="-1" strike="noStrike">
                <a:solidFill>
                  <a:srgbClr val="000000"/>
                </a:solidFill>
                <a:latin typeface="Lato"/>
                <a:ea typeface="AppleSystemUIFont"/>
              </a:rPr>
              <a:t>tao bilang yamang pisikal ng bansa</a:t>
            </a:r>
            <a:r>
              <a:rPr b="0" lang="en-PH" sz="1800" spc="-1" strike="noStrike">
                <a:solidFill>
                  <a:srgbClr val="000000"/>
                </a:solidFill>
                <a:latin typeface="Lato"/>
                <a:ea typeface="AppleSystemUIFont"/>
              </a:rPr>
              <a:t> ay ginagamitan din ng pamumuhunan upang mapanatili ang pagiging produktibo at maiwasan ang depresyon. Isinasagawa ang mga pagsasanay, edukasyon, at iba pa gaya ng iyong nakikita sa larawan na makatutulong sa yamang taong na bumubuo sa lakas-paggawa upang patuloy na malinang ang kaalaman, kakayahan, at kasanayan.</a:t>
            </a:r>
            <a:endParaRPr b="0" lang="en-PH" sz="1800" spc="-1" strike="noStrike">
              <a:solidFill>
                <a:srgbClr val="000000"/>
              </a:solidFill>
              <a:latin typeface="Arial"/>
            </a:endParaRPr>
          </a:p>
        </p:txBody>
      </p:sp>
      <p:pic>
        <p:nvPicPr>
          <p:cNvPr id="145" name="" descr=""/>
          <p:cNvPicPr/>
          <p:nvPr/>
        </p:nvPicPr>
        <p:blipFill>
          <a:blip r:embed="rId1"/>
          <a:stretch/>
        </p:blipFill>
        <p:spPr>
          <a:xfrm>
            <a:off x="8690400" y="4194000"/>
            <a:ext cx="3008880" cy="1699560"/>
          </a:xfrm>
          <a:prstGeom prst="rect">
            <a:avLst/>
          </a:prstGeom>
          <a:ln w="0">
            <a:noFill/>
          </a:ln>
        </p:spPr>
      </p:pic>
      <p:pic>
        <p:nvPicPr>
          <p:cNvPr id="146" name="" descr=""/>
          <p:cNvPicPr/>
          <p:nvPr/>
        </p:nvPicPr>
        <p:blipFill>
          <a:blip r:embed="rId2"/>
          <a:stretch/>
        </p:blipFill>
        <p:spPr>
          <a:xfrm>
            <a:off x="8690400" y="2340000"/>
            <a:ext cx="3008880" cy="16390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Rectangle 10"/>
          <p:cNvSpPr/>
          <p:nvPr/>
        </p:nvSpPr>
        <p:spPr>
          <a:xfrm>
            <a:off x="-113040" y="532080"/>
            <a:ext cx="8543880" cy="1343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8" name="Rectangle 11"/>
          <p:cNvSpPr/>
          <p:nvPr/>
        </p:nvSpPr>
        <p:spPr>
          <a:xfrm>
            <a:off x="426960" y="532080"/>
            <a:ext cx="7885440" cy="63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Apat na pangunahing katanungang pang-ekonomiya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9" name="" descr=""/>
          <p:cNvPicPr/>
          <p:nvPr/>
        </p:nvPicPr>
        <p:blipFill>
          <a:blip r:embed="rId1"/>
          <a:stretch/>
        </p:blipFill>
        <p:spPr>
          <a:xfrm>
            <a:off x="1570320" y="1875600"/>
            <a:ext cx="8550000" cy="43804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Rectangle 15"/>
          <p:cNvSpPr/>
          <p:nvPr/>
        </p:nvSpPr>
        <p:spPr>
          <a:xfrm>
            <a:off x="-113040" y="552240"/>
            <a:ext cx="3889440" cy="65196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1" name="Rectangle 192"/>
          <p:cNvSpPr/>
          <p:nvPr/>
        </p:nvSpPr>
        <p:spPr>
          <a:xfrm>
            <a:off x="540000" y="552240"/>
            <a:ext cx="2868120" cy="651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52" name="Rectangle 194"/>
          <p:cNvSpPr/>
          <p:nvPr/>
        </p:nvSpPr>
        <p:spPr>
          <a:xfrm>
            <a:off x="720000" y="1496160"/>
            <a:ext cx="10969560" cy="69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53" name=""/>
          <p:cNvSpPr/>
          <p:nvPr/>
        </p:nvSpPr>
        <p:spPr>
          <a:xfrm>
            <a:off x="954720" y="1496160"/>
            <a:ext cx="10550880" cy="27673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1052"/>
              </a:spcAft>
            </a:pPr>
            <a:r>
              <a:rPr b="1" lang="en-PH" sz="1800" spc="-1" strike="noStrike">
                <a:solidFill>
                  <a:srgbClr val="000000"/>
                </a:solidFill>
                <a:latin typeface="Lato"/>
              </a:rPr>
              <a:t>Pagbabadyet</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I. Panuto: Hatiin ang badyet ng inyong pamilya sa pagtugon ng inyong mga pangangailangan sa loob ng isang buwan. Pagkatapos ay sagutin o isagawa ang sumusunod:</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1. Itala ang badyet ng iyong pamilya sa loob ng isang buwan.</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2. Ano-ano ang iyong isinaalang-alang sa ginawang pagbabadyet sa buong pamilya?</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3. Bakit kaya mahalaga na mabigyan ng tamang badyet ang mga pangangailangan ng isang pamilya?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1854</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2023-07-10T14:29:01Z</dcterms:modified>
  <cp:revision>207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