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120" cy="3371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04000" y="2772000"/>
            <a:ext cx="77385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How the Sense Organs Help Us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0260000" y="5746320"/>
            <a:ext cx="176400" cy="342000"/>
          </a:xfrm>
          <a:prstGeom prst="rect">
            <a:avLst/>
          </a:prstGeom>
          <a:noFill/>
          <a:ln w="0">
            <a:noFill/>
          </a:ln>
        </p:spPr>
        <p:style>
          <a:lnRef idx="0"/>
          <a:fillRef idx="0"/>
          <a:effectRef idx="0"/>
          <a:fontRef idx="minor"/>
        </p:style>
      </p:sp>
      <p:sp>
        <p:nvSpPr>
          <p:cNvPr id="169" name=""/>
          <p:cNvSpPr/>
          <p:nvPr/>
        </p:nvSpPr>
        <p:spPr>
          <a:xfrm>
            <a:off x="1260000" y="2160000"/>
            <a:ext cx="845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Take good care of your nose. You cannot smell and breathe without your nose.</a:t>
            </a:r>
            <a:endParaRPr b="0" lang="en-PH" sz="1800" spc="-1" strike="noStrike">
              <a:latin typeface="Arial"/>
            </a:endParaRPr>
          </a:p>
        </p:txBody>
      </p:sp>
      <p:sp>
        <p:nvSpPr>
          <p:cNvPr id="170" name=""/>
          <p:cNvSpPr/>
          <p:nvPr/>
        </p:nvSpPr>
        <p:spPr>
          <a:xfrm>
            <a:off x="360000" y="1568160"/>
            <a:ext cx="27662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Caring for the Nose</a:t>
            </a:r>
            <a:endParaRPr b="0" lang="en-PH" sz="1800" spc="-1" strike="noStrike">
              <a:latin typeface="Arial"/>
            </a:endParaRPr>
          </a:p>
        </p:txBody>
      </p:sp>
      <p:sp>
        <p:nvSpPr>
          <p:cNvPr id="171" name=""/>
          <p:cNvSpPr/>
          <p:nvPr/>
        </p:nvSpPr>
        <p:spPr>
          <a:xfrm>
            <a:off x="612000" y="2627640"/>
            <a:ext cx="497196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Here are some ways to take care of your nose:</a:t>
            </a:r>
            <a:endParaRPr b="0" lang="en-PH" sz="1800" spc="-1" strike="noStrike">
              <a:latin typeface="Arial"/>
            </a:endParaRPr>
          </a:p>
        </p:txBody>
      </p:sp>
      <p:sp>
        <p:nvSpPr>
          <p:cNvPr id="172" name=""/>
          <p:cNvSpPr/>
          <p:nvPr/>
        </p:nvSpPr>
        <p:spPr>
          <a:xfrm>
            <a:off x="606240" y="3024000"/>
            <a:ext cx="10979640" cy="2202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latin typeface="Lato"/>
              </a:rPr>
              <a:t>Avoid putting objects inside your nose.</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Always clean your nose with a clean handkerchief or tissue paper.</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Cover your nose to protect it from dust, smoke, or poisonous gases. When you have colds, you may find yourself sneezing or coughing. You should cover your nose with a clean handkerchief when you sneeze or cough. This will prevent others from catching the cold, too. Blow your nose gently.</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Consult a doctor when you have a problem with your nose.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10260000" y="5746320"/>
            <a:ext cx="176400" cy="342000"/>
          </a:xfrm>
          <a:prstGeom prst="rect">
            <a:avLst/>
          </a:prstGeom>
          <a:noFill/>
          <a:ln w="0">
            <a:noFill/>
          </a:ln>
        </p:spPr>
        <p:style>
          <a:lnRef idx="0"/>
          <a:fillRef idx="0"/>
          <a:effectRef idx="0"/>
          <a:fontRef idx="minor"/>
        </p:style>
      </p:sp>
      <p:sp>
        <p:nvSpPr>
          <p:cNvPr id="174" name=""/>
          <p:cNvSpPr/>
          <p:nvPr/>
        </p:nvSpPr>
        <p:spPr>
          <a:xfrm>
            <a:off x="180000" y="1373400"/>
            <a:ext cx="1151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tongue helps you taste the food. The different tastes are sweet, sour, salty, and bitter. Your tongue also helps in chewing and swallowing your food. It also helps you talk.</a:t>
            </a:r>
            <a:endParaRPr b="0" lang="en-PH" sz="1800" spc="-1" strike="noStrike">
              <a:latin typeface="Arial"/>
            </a:endParaRPr>
          </a:p>
        </p:txBody>
      </p:sp>
      <p:sp>
        <p:nvSpPr>
          <p:cNvPr id="175" name=""/>
          <p:cNvSpPr/>
          <p:nvPr/>
        </p:nvSpPr>
        <p:spPr>
          <a:xfrm>
            <a:off x="180000" y="2160000"/>
            <a:ext cx="27860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Parts of the Tongue</a:t>
            </a:r>
            <a:endParaRPr b="0" lang="en-PH" sz="1800" spc="-1" strike="noStrike">
              <a:latin typeface="Arial"/>
            </a:endParaRPr>
          </a:p>
        </p:txBody>
      </p:sp>
      <p:sp>
        <p:nvSpPr>
          <p:cNvPr id="176" name=""/>
          <p:cNvSpPr/>
          <p:nvPr/>
        </p:nvSpPr>
        <p:spPr>
          <a:xfrm>
            <a:off x="605880" y="2736000"/>
            <a:ext cx="1097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tongue is located inside the mouth or buccal cavity. Your tongue has many parts. These parts are the </a:t>
            </a:r>
            <a:r>
              <a:rPr b="0" i="1" lang="en-PH" sz="1800" spc="-1" strike="noStrike">
                <a:latin typeface="Lato"/>
                <a:ea typeface="AppleSystemUIFont"/>
              </a:rPr>
              <a:t>sides</a:t>
            </a:r>
            <a:r>
              <a:rPr b="0" lang="en-PH" sz="1800" spc="-1" strike="noStrike">
                <a:latin typeface="Lato"/>
                <a:ea typeface="AppleSystemUIFont"/>
              </a:rPr>
              <a:t>,</a:t>
            </a:r>
            <a:r>
              <a:rPr b="0" i="1" lang="en-PH" sz="1800" spc="-1" strike="noStrike">
                <a:latin typeface="Lato"/>
                <a:ea typeface="AppleSystemUIFont"/>
              </a:rPr>
              <a:t> tip</a:t>
            </a:r>
            <a:r>
              <a:rPr b="0" lang="en-PH" sz="1800" spc="-1" strike="noStrike">
                <a:latin typeface="Lato"/>
                <a:ea typeface="AppleSystemUIFont"/>
              </a:rPr>
              <a:t>, </a:t>
            </a:r>
            <a:r>
              <a:rPr b="0" i="1" lang="en-PH" sz="1800" spc="-1" strike="noStrike">
                <a:latin typeface="Lato"/>
                <a:ea typeface="AppleSystemUIFont"/>
              </a:rPr>
              <a:t>back</a:t>
            </a:r>
            <a:r>
              <a:rPr b="0" lang="en-PH" sz="1800" spc="-1" strike="noStrike">
                <a:latin typeface="Lato"/>
                <a:ea typeface="AppleSystemUIFont"/>
              </a:rPr>
              <a:t>, and </a:t>
            </a:r>
            <a:r>
              <a:rPr b="0" i="1" lang="en-PH" sz="1800" spc="-1" strike="noStrike">
                <a:latin typeface="Lato"/>
                <a:ea typeface="AppleSystemUIFont"/>
              </a:rPr>
              <a:t>surface</a:t>
            </a:r>
            <a:r>
              <a:rPr b="0" lang="en-PH" sz="1800" spc="-1" strike="noStrike">
                <a:latin typeface="Lato"/>
                <a:ea typeface="AppleSystemUIFont"/>
              </a:rPr>
              <a:t>.</a:t>
            </a:r>
            <a:endParaRPr b="0" lang="en-PH" sz="1800" spc="-1" strike="noStrike">
              <a:latin typeface="Arial"/>
            </a:endParaRPr>
          </a:p>
        </p:txBody>
      </p:sp>
      <p:sp>
        <p:nvSpPr>
          <p:cNvPr id="177" name=""/>
          <p:cNvSpPr/>
          <p:nvPr/>
        </p:nvSpPr>
        <p:spPr>
          <a:xfrm>
            <a:off x="594000" y="3492000"/>
            <a:ext cx="11003760" cy="71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rough surface of the tongue is covered with </a:t>
            </a:r>
            <a:r>
              <a:rPr b="1" lang="en-PH" sz="1800" spc="-1" strike="noStrike">
                <a:latin typeface="Lato"/>
                <a:ea typeface="AppleSystemUIFont"/>
              </a:rPr>
              <a:t>taste buds</a:t>
            </a:r>
            <a:r>
              <a:rPr b="0" lang="en-PH" sz="1800" spc="-1" strike="noStrike">
                <a:latin typeface="Lato"/>
                <a:ea typeface="AppleSystemUIFont"/>
              </a:rPr>
              <a:t>. The taste buds are the parts that really taste food.</a:t>
            </a:r>
            <a:endParaRPr b="0" lang="en-PH" sz="1800" spc="-1" strike="noStrike">
              <a:latin typeface="Arial"/>
            </a:endParaRPr>
          </a:p>
        </p:txBody>
      </p:sp>
      <p:sp>
        <p:nvSpPr>
          <p:cNvPr id="178" name=""/>
          <p:cNvSpPr/>
          <p:nvPr/>
        </p:nvSpPr>
        <p:spPr>
          <a:xfrm>
            <a:off x="425880" y="4264920"/>
            <a:ext cx="1133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These taste buds are connected by nerve cells to your brain. The nerve cells help detect and bring signals to the brain. Because of these, all parts of the tongue can detect the different tastes.</a:t>
            </a:r>
            <a:endParaRPr b="0" lang="en-PH" sz="1800" spc="-1" strike="noStrike">
              <a:latin typeface="Arial"/>
            </a:endParaRPr>
          </a:p>
        </p:txBody>
      </p:sp>
      <p:sp>
        <p:nvSpPr>
          <p:cNvPr id="179" name=""/>
          <p:cNvSpPr/>
          <p:nvPr/>
        </p:nvSpPr>
        <p:spPr>
          <a:xfrm>
            <a:off x="425880" y="5076000"/>
            <a:ext cx="1133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Not all foods taste exactly the same to people. One kind of food may taste good to some but may not taste good to others. Aside from the tongue, the mouth also contains the teeth. The teeth are used for biting and chewing the food that we eat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10260000" y="5746320"/>
            <a:ext cx="176400" cy="342000"/>
          </a:xfrm>
          <a:prstGeom prst="rect">
            <a:avLst/>
          </a:prstGeom>
          <a:noFill/>
          <a:ln w="0">
            <a:noFill/>
          </a:ln>
        </p:spPr>
        <p:style>
          <a:lnRef idx="0"/>
          <a:fillRef idx="0"/>
          <a:effectRef idx="0"/>
          <a:fontRef idx="minor"/>
        </p:style>
      </p:sp>
      <p:sp>
        <p:nvSpPr>
          <p:cNvPr id="181" name=""/>
          <p:cNvSpPr/>
          <p:nvPr/>
        </p:nvSpPr>
        <p:spPr>
          <a:xfrm>
            <a:off x="297360" y="1404000"/>
            <a:ext cx="438228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Caring for the Tongue and Teeth</a:t>
            </a:r>
            <a:endParaRPr b="0" lang="en-PH" sz="1800" spc="-1" strike="noStrike">
              <a:latin typeface="Arial"/>
            </a:endParaRPr>
          </a:p>
        </p:txBody>
      </p:sp>
      <p:sp>
        <p:nvSpPr>
          <p:cNvPr id="182" name=""/>
          <p:cNvSpPr/>
          <p:nvPr/>
        </p:nvSpPr>
        <p:spPr>
          <a:xfrm>
            <a:off x="1260000" y="2052000"/>
            <a:ext cx="598860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Here are some ways of caring for your tongue and teeth:</a:t>
            </a:r>
            <a:endParaRPr b="0" lang="en-PH" sz="1800" spc="-1" strike="noStrike">
              <a:latin typeface="Arial"/>
            </a:endParaRPr>
          </a:p>
        </p:txBody>
      </p:sp>
      <p:sp>
        <p:nvSpPr>
          <p:cNvPr id="183" name=""/>
          <p:cNvSpPr/>
          <p:nvPr/>
        </p:nvSpPr>
        <p:spPr>
          <a:xfrm>
            <a:off x="1214280" y="2556000"/>
            <a:ext cx="9763200" cy="3420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latin typeface="Lato"/>
              </a:rPr>
              <a:t>Calcium is good for the teeth. Eat enough food rich in calcium like milk, cheese, and leafy vegetables. Avoid eating too many sweets.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 </a:t>
            </a:r>
            <a:r>
              <a:rPr b="0" lang="en-PH" sz="1800" spc="-1" strike="noStrike">
                <a:latin typeface="Lato"/>
              </a:rPr>
              <a:t>Brush your teeth after every meal. Tiny bits of food left between your teeth can cause tooth decay. Floss your teeth at least twice a day and always before sleeping.</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Lightly brush your tongue and then clean it with water to avoid the build-up of bacteria.</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Visit the dentist at least once a year. The dentist has instruments for cleaning your teeth thoroughly. He or she can also treat toothaches.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Avoid drinking very hot beverages or eating very hot food. This will help you avoid having burns in your tongue.</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Consult a doctor when you have tongue and teeth problems.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10260000" y="5746320"/>
            <a:ext cx="176400" cy="342000"/>
          </a:xfrm>
          <a:prstGeom prst="rect">
            <a:avLst/>
          </a:prstGeom>
          <a:noFill/>
          <a:ln w="0">
            <a:noFill/>
          </a:ln>
        </p:spPr>
        <p:style>
          <a:lnRef idx="0"/>
          <a:fillRef idx="0"/>
          <a:effectRef idx="0"/>
          <a:fontRef idx="minor"/>
        </p:style>
      </p:sp>
      <p:sp>
        <p:nvSpPr>
          <p:cNvPr id="185" name=""/>
          <p:cNvSpPr txBox="1"/>
          <p:nvPr/>
        </p:nvSpPr>
        <p:spPr>
          <a:xfrm>
            <a:off x="425880" y="1337040"/>
            <a:ext cx="11340000" cy="1009440"/>
          </a:xfrm>
          <a:prstGeom prst="rect">
            <a:avLst/>
          </a:prstGeom>
          <a:noFill/>
          <a:ln w="0">
            <a:noFill/>
          </a:ln>
        </p:spPr>
        <p:txBody>
          <a:bodyPr lIns="90000" rIns="90000" tIns="45000" bIns="45000" anchor="t">
            <a:noAutofit/>
          </a:bodyPr>
          <a:p>
            <a:pPr algn="just">
              <a:buNone/>
            </a:pPr>
            <a:r>
              <a:rPr b="0" lang="en-PH" sz="1800" spc="-1" strike="noStrike">
                <a:latin typeface="Lato "/>
                <a:ea typeface="AppleSystemUIFont"/>
              </a:rPr>
              <a:t>	</a:t>
            </a:r>
            <a:r>
              <a:rPr b="0" lang="en-PH" sz="1800" spc="-1" strike="noStrike">
                <a:latin typeface="Lato "/>
                <a:ea typeface="AppleSystemUIFont"/>
              </a:rPr>
              <a:t>Your whole body is covered and protected by a special covering called the skin. The skin is very sensitive. It helps you know whether what you are touching is hot or cold, smooth or rough, and soft or hard. You can also feel the pain or the pressure that objects may give you through your skin.</a:t>
            </a:r>
            <a:endParaRPr b="0" lang="en-PH" sz="1800" spc="-1" strike="noStrike">
              <a:latin typeface="Lato "/>
              <a:ea typeface="AppleSystemUIFont"/>
            </a:endParaRPr>
          </a:p>
        </p:txBody>
      </p:sp>
      <p:sp>
        <p:nvSpPr>
          <p:cNvPr id="186" name=""/>
          <p:cNvSpPr txBox="1"/>
          <p:nvPr/>
        </p:nvSpPr>
        <p:spPr>
          <a:xfrm>
            <a:off x="540000" y="2827800"/>
            <a:ext cx="2383920" cy="412200"/>
          </a:xfrm>
          <a:prstGeom prst="rect">
            <a:avLst/>
          </a:prstGeom>
          <a:noFill/>
          <a:ln w="0">
            <a:noFill/>
          </a:ln>
        </p:spPr>
        <p:txBody>
          <a:bodyPr lIns="90000" rIns="90000" tIns="45000" bIns="45000" anchor="t">
            <a:noAutofit/>
          </a:bodyPr>
          <a:p>
            <a:pPr algn="ctr">
              <a:buNone/>
            </a:pPr>
            <a:r>
              <a:rPr b="1" lang="en-PH" sz="1800" spc="-1" strike="noStrike">
                <a:highlight>
                  <a:srgbClr val="afd095"/>
                </a:highlight>
                <a:latin typeface="Lato"/>
                <a:ea typeface="AppleSystemUIFont"/>
              </a:rPr>
              <a:t>Parts of the Skin</a:t>
            </a:r>
            <a:endParaRPr b="1" lang="en-PH" sz="1800" spc="-1" strike="noStrike">
              <a:highlight>
                <a:srgbClr val="afd095"/>
              </a:highlight>
              <a:latin typeface="Lato"/>
              <a:ea typeface="AppleSystemUIFont"/>
            </a:endParaRPr>
          </a:p>
        </p:txBody>
      </p:sp>
      <p:pic>
        <p:nvPicPr>
          <p:cNvPr id="187" name="" descr=""/>
          <p:cNvPicPr/>
          <p:nvPr/>
        </p:nvPicPr>
        <p:blipFill>
          <a:blip r:embed="rId1"/>
          <a:stretch/>
        </p:blipFill>
        <p:spPr>
          <a:xfrm>
            <a:off x="7920000" y="2448720"/>
            <a:ext cx="3780000" cy="3491280"/>
          </a:xfrm>
          <a:prstGeom prst="rect">
            <a:avLst/>
          </a:prstGeom>
          <a:ln w="19080">
            <a:solidFill>
              <a:srgbClr val="000000"/>
            </a:solidFill>
            <a:round/>
          </a:ln>
        </p:spPr>
      </p:pic>
      <p:sp>
        <p:nvSpPr>
          <p:cNvPr id="188" name=""/>
          <p:cNvSpPr txBox="1"/>
          <p:nvPr/>
        </p:nvSpPr>
        <p:spPr>
          <a:xfrm>
            <a:off x="720000" y="3600000"/>
            <a:ext cx="6840000" cy="22348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Use a magnifying lens to observe your skin. What do you see? The outer layer of the skin is the </a:t>
            </a:r>
            <a:r>
              <a:rPr b="1" lang="en-PH" sz="1800" spc="-1" strike="noStrike">
                <a:latin typeface="Lato"/>
                <a:ea typeface="AppleSystemUIFont"/>
              </a:rPr>
              <a:t>epidermis</a:t>
            </a:r>
            <a:r>
              <a:rPr b="0" lang="en-PH" sz="1800" spc="-1" strike="noStrike">
                <a:latin typeface="Lato"/>
                <a:ea typeface="AppleSystemUIFont"/>
              </a:rPr>
              <a:t>. Beneath the skin is a thicker layer called the </a:t>
            </a:r>
            <a:r>
              <a:rPr b="1" lang="en-PH" sz="1800" spc="-1" strike="noStrike">
                <a:latin typeface="Lato"/>
                <a:ea typeface="AppleSystemUIFont"/>
              </a:rPr>
              <a:t>dermis</a:t>
            </a:r>
            <a:r>
              <a:rPr b="0" lang="en-PH" sz="1800" spc="-1" strike="noStrike">
                <a:latin typeface="Lato"/>
                <a:ea typeface="AppleSystemUIFont"/>
              </a:rPr>
              <a:t>. It has </a:t>
            </a:r>
            <a:r>
              <a:rPr b="1" lang="en-PH" sz="1800" spc="-1" strike="noStrike">
                <a:latin typeface="Lato"/>
                <a:ea typeface="AppleSystemUIFont"/>
              </a:rPr>
              <a:t>blood vessels</a:t>
            </a:r>
            <a:r>
              <a:rPr b="0" lang="en-PH" sz="1800" spc="-1" strike="noStrike">
                <a:latin typeface="Lato"/>
                <a:ea typeface="AppleSystemUIFont"/>
              </a:rPr>
              <a:t> which look like tiny tubes. When you feel hot, your blood vessels become enlarged. This makes your face red. When you feel cold, your blood vessels become smaller. This makes you look pale.</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10260000" y="5746320"/>
            <a:ext cx="176400" cy="342000"/>
          </a:xfrm>
          <a:prstGeom prst="rect">
            <a:avLst/>
          </a:prstGeom>
          <a:noFill/>
          <a:ln w="0">
            <a:noFill/>
          </a:ln>
        </p:spPr>
        <p:style>
          <a:lnRef idx="0"/>
          <a:fillRef idx="0"/>
          <a:effectRef idx="0"/>
          <a:fontRef idx="minor"/>
        </p:style>
      </p:sp>
      <p:sp>
        <p:nvSpPr>
          <p:cNvPr id="190" name=""/>
          <p:cNvSpPr txBox="1"/>
          <p:nvPr/>
        </p:nvSpPr>
        <p:spPr>
          <a:xfrm>
            <a:off x="515880" y="1944000"/>
            <a:ext cx="11160000" cy="71856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dermis also contains oil glands and sweat glands. Perspiration or sweat is produced from the </a:t>
            </a:r>
            <a:r>
              <a:rPr b="1" lang="en-PH" sz="1800" spc="-1" strike="noStrike">
                <a:latin typeface="Lato"/>
                <a:ea typeface="AppleSystemUIFont"/>
              </a:rPr>
              <a:t>sweat glands</a:t>
            </a:r>
            <a:r>
              <a:rPr b="0" lang="en-PH" sz="1800" spc="-1" strike="noStrike">
                <a:latin typeface="Lato"/>
                <a:ea typeface="AppleSystemUIFont"/>
              </a:rPr>
              <a:t> and comes out through openings in the skin called </a:t>
            </a:r>
            <a:r>
              <a:rPr b="1" lang="en-PH" sz="1800" spc="-1" strike="noStrike">
                <a:latin typeface="Lato"/>
                <a:ea typeface="AppleSystemUIFont"/>
              </a:rPr>
              <a:t>pores</a:t>
            </a:r>
            <a:r>
              <a:rPr b="0" lang="en-PH" sz="1800" spc="-1" strike="noStrike">
                <a:latin typeface="Lato"/>
                <a:ea typeface="AppleSystemUIFont"/>
              </a:rPr>
              <a:t>.</a:t>
            </a:r>
            <a:endParaRPr b="0" lang="en-PH" sz="1800" spc="-1" strike="noStrike">
              <a:latin typeface="Lato"/>
              <a:ea typeface="AppleSystemUIFont"/>
            </a:endParaRPr>
          </a:p>
        </p:txBody>
      </p:sp>
      <p:sp>
        <p:nvSpPr>
          <p:cNvPr id="191" name=""/>
          <p:cNvSpPr txBox="1"/>
          <p:nvPr/>
        </p:nvSpPr>
        <p:spPr>
          <a:xfrm>
            <a:off x="425880" y="2953440"/>
            <a:ext cx="11340000" cy="71856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dermis also includes the</a:t>
            </a:r>
            <a:r>
              <a:rPr b="1" lang="en-PH" sz="1800" spc="-1" strike="noStrike">
                <a:latin typeface="Lato"/>
                <a:ea typeface="AppleSystemUIFont"/>
              </a:rPr>
              <a:t> nerve receptors</a:t>
            </a:r>
            <a:r>
              <a:rPr b="0" lang="en-PH" sz="1800" spc="-1" strike="noStrike">
                <a:latin typeface="Lato"/>
                <a:ea typeface="AppleSystemUIFont"/>
              </a:rPr>
              <a:t> or nerve endings. These nerves are connected to the brain. They send messages to your brain. Then, the brain tells you what you are feeling or touching.</a:t>
            </a:r>
            <a:endParaRPr b="0" lang="en-PH" sz="1800" spc="-1" strike="noStrike">
              <a:latin typeface="Lato"/>
              <a:ea typeface="AppleSystemUIFont"/>
            </a:endParaRPr>
          </a:p>
        </p:txBody>
      </p:sp>
      <p:sp>
        <p:nvSpPr>
          <p:cNvPr id="192" name=""/>
          <p:cNvSpPr txBox="1"/>
          <p:nvPr/>
        </p:nvSpPr>
        <p:spPr>
          <a:xfrm>
            <a:off x="335880" y="3960000"/>
            <a:ext cx="11520000" cy="70308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The skin on different parts of your body has different numbers of nerve endings. Your face and hands have many nerve endings. Your back and legs have fewer nerve endings.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0260000" y="5746320"/>
            <a:ext cx="176400" cy="342000"/>
          </a:xfrm>
          <a:prstGeom prst="rect">
            <a:avLst/>
          </a:prstGeom>
          <a:noFill/>
          <a:ln w="0">
            <a:noFill/>
          </a:ln>
        </p:spPr>
        <p:style>
          <a:lnRef idx="0"/>
          <a:fillRef idx="0"/>
          <a:effectRef idx="0"/>
          <a:fontRef idx="minor"/>
        </p:style>
      </p:sp>
      <p:sp>
        <p:nvSpPr>
          <p:cNvPr id="194" name=""/>
          <p:cNvSpPr txBox="1"/>
          <p:nvPr/>
        </p:nvSpPr>
        <p:spPr>
          <a:xfrm>
            <a:off x="576000" y="1116000"/>
            <a:ext cx="2520000" cy="412200"/>
          </a:xfrm>
          <a:prstGeom prst="rect">
            <a:avLst/>
          </a:prstGeom>
          <a:noFill/>
          <a:ln w="0">
            <a:noFill/>
          </a:ln>
        </p:spPr>
        <p:txBody>
          <a:bodyPr lIns="90000" rIns="90000" tIns="45000" bIns="45000" anchor="t">
            <a:noAutofit/>
          </a:bodyPr>
          <a:p>
            <a:pPr algn="ctr">
              <a:buNone/>
            </a:pPr>
            <a:r>
              <a:rPr b="1" lang="en-PH" sz="1800" spc="-1" strike="noStrike">
                <a:highlight>
                  <a:srgbClr val="afd095"/>
                </a:highlight>
                <a:latin typeface="Lato"/>
                <a:ea typeface="AppleSystemUIFont"/>
              </a:rPr>
              <a:t>Caring for the Skin</a:t>
            </a:r>
            <a:endParaRPr b="1" lang="en-PH" sz="1800" spc="-1" strike="noStrike">
              <a:highlight>
                <a:srgbClr val="afd095"/>
              </a:highlight>
              <a:latin typeface="Lato"/>
              <a:ea typeface="AppleSystemUIFont"/>
            </a:endParaRPr>
          </a:p>
        </p:txBody>
      </p:sp>
      <p:sp>
        <p:nvSpPr>
          <p:cNvPr id="195" name=""/>
          <p:cNvSpPr txBox="1"/>
          <p:nvPr/>
        </p:nvSpPr>
        <p:spPr>
          <a:xfrm>
            <a:off x="1595880" y="1871280"/>
            <a:ext cx="9000000" cy="396720"/>
          </a:xfrm>
          <a:prstGeom prst="rect">
            <a:avLst/>
          </a:prstGeom>
          <a:noFill/>
          <a:ln w="0">
            <a:noFill/>
          </a:ln>
        </p:spPr>
        <p:txBody>
          <a:bodyPr lIns="90000" rIns="90000" tIns="45000" bIns="45000" anchor="t">
            <a:noAutofit/>
          </a:bodyPr>
          <a:p>
            <a:r>
              <a:rPr b="0" lang="en-PH" sz="1800" spc="-1" strike="noStrike">
                <a:latin typeface="Lato"/>
                <a:ea typeface="AppleSystemUIFont"/>
              </a:rPr>
              <a:t>Dirt and germs can cause skin diseases. These are the ways to take care of your skin:</a:t>
            </a:r>
            <a:endParaRPr b="0" lang="en-PH" sz="1800" spc="-1" strike="noStrike">
              <a:latin typeface="Lato"/>
              <a:ea typeface="AppleSystemUIFont"/>
            </a:endParaRPr>
          </a:p>
        </p:txBody>
      </p:sp>
      <p:sp>
        <p:nvSpPr>
          <p:cNvPr id="196" name=""/>
          <p:cNvSpPr txBox="1"/>
          <p:nvPr/>
        </p:nvSpPr>
        <p:spPr>
          <a:xfrm>
            <a:off x="605880" y="2340000"/>
            <a:ext cx="10980000" cy="378000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a:pPr>
            <a:r>
              <a:rPr b="0" lang="en-PH" sz="1800" spc="-1" strike="noStrike">
                <a:latin typeface="Lato"/>
              </a:rPr>
              <a:t>Wash your hands with soap and water after playing or working.</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Wash your hands before and after eating. It will prevent the spread or transfer of germs from your hands to your food and into your body. Cleanliness helps in protecting you from skin diseases and other infectious diseases.</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Sharp objects can harm you. Be careful when you cut things with a knife or a pair of scissors. Cuts and wounds should be treated right away to prevent infection.</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Wipe your hands and face with clean face towel or handkerchief.</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Avoid long exposure to the Sun. It can cause sunburn. Use cream or oil that blocks sunlight when you stay under the Sun for a long time. Avoid other burns by being careful near hot objects, hot water, or fire.</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Doing physical exercise, eating nutritious food, and getting enough sleep will help keep your skin healthy.</a:t>
            </a:r>
            <a:endParaRPr b="0" lang="en-PH" sz="1800" spc="-1" strike="noStrike">
              <a:latin typeface="Lato"/>
              <a:ea typeface="AppleSystemUIFont"/>
            </a:endParaRPr>
          </a:p>
          <a:p>
            <a:pPr marL="216000" indent="-216000" algn="just">
              <a:buClr>
                <a:srgbClr val="000000"/>
              </a:buClr>
              <a:buFont typeface="StarSymbol"/>
              <a:buAutoNum type="arabicPeriod"/>
            </a:pPr>
            <a:r>
              <a:rPr b="0" lang="en-PH" sz="1800" spc="-1" strike="noStrike">
                <a:latin typeface="Lato"/>
              </a:rPr>
              <a:t>Consult a dermatologist or a skin doctor if you have skin problems.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965160"/>
            <a:ext cx="1439640" cy="474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The Eyes</a:t>
            </a:r>
            <a:endParaRPr b="0" lang="en-PH" sz="1800" spc="-1" strike="noStrike">
              <a:latin typeface="Arial"/>
            </a:endParaRPr>
          </a:p>
        </p:txBody>
      </p:sp>
      <p:sp>
        <p:nvSpPr>
          <p:cNvPr id="126" name=""/>
          <p:cNvSpPr/>
          <p:nvPr/>
        </p:nvSpPr>
        <p:spPr>
          <a:xfrm>
            <a:off x="574200" y="1564920"/>
            <a:ext cx="1104300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importance of our eyes. Will help us see things around us. They help us describe the colors, sizes, and shapes of different objects. Our eyes are sense organs for seeing.</a:t>
            </a:r>
            <a:endParaRPr b="0" lang="en-PH" sz="1800" spc="-1" strike="noStrike">
              <a:latin typeface="Arial"/>
            </a:endParaRPr>
          </a:p>
        </p:txBody>
      </p:sp>
      <p:sp>
        <p:nvSpPr>
          <p:cNvPr id="127" name=""/>
          <p:cNvSpPr/>
          <p:nvPr/>
        </p:nvSpPr>
        <p:spPr>
          <a:xfrm>
            <a:off x="360000" y="2503800"/>
            <a:ext cx="233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Parts of the Eye</a:t>
            </a:r>
            <a:endParaRPr b="0" lang="en-PH" sz="1800" spc="-1" strike="noStrike">
              <a:latin typeface="Arial"/>
            </a:endParaRPr>
          </a:p>
        </p:txBody>
      </p:sp>
      <p:sp>
        <p:nvSpPr>
          <p:cNvPr id="128" name=""/>
          <p:cNvSpPr/>
          <p:nvPr/>
        </p:nvSpPr>
        <p:spPr>
          <a:xfrm>
            <a:off x="720000" y="3023280"/>
            <a:ext cx="557964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You have two eyes. Both eyes have the same parts.</a:t>
            </a:r>
            <a:endParaRPr b="0" lang="en-PH" sz="1800" spc="-1" strike="noStrike">
              <a:latin typeface="Arial"/>
            </a:endParaRPr>
          </a:p>
        </p:txBody>
      </p:sp>
      <p:pic>
        <p:nvPicPr>
          <p:cNvPr id="129" name="" descr=""/>
          <p:cNvPicPr/>
          <p:nvPr/>
        </p:nvPicPr>
        <p:blipFill>
          <a:blip r:embed="rId1"/>
          <a:stretch/>
        </p:blipFill>
        <p:spPr>
          <a:xfrm>
            <a:off x="7560000" y="2340000"/>
            <a:ext cx="3959640" cy="3779640"/>
          </a:xfrm>
          <a:prstGeom prst="rect">
            <a:avLst/>
          </a:prstGeom>
          <a:ln w="19080">
            <a:solidFill>
              <a:srgbClr val="000000"/>
            </a:solidFill>
            <a:round/>
          </a:ln>
        </p:spPr>
      </p:pic>
      <p:sp>
        <p:nvSpPr>
          <p:cNvPr id="130" name=""/>
          <p:cNvSpPr/>
          <p:nvPr/>
        </p:nvSpPr>
        <p:spPr>
          <a:xfrm>
            <a:off x="540000" y="3636000"/>
            <a:ext cx="6839640" cy="234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Look at the eyes of your classmates. The colored part you see is the iris. The iris of your eye may be black, brown, green, blue, grey, violet, or even red. At the center of the iris is an opening where light passes through. This is called the </a:t>
            </a:r>
            <a:r>
              <a:rPr b="1" lang="en-PH" sz="1800" spc="-1" strike="noStrike">
                <a:latin typeface="Lato"/>
              </a:rPr>
              <a:t>pupil</a:t>
            </a:r>
            <a:r>
              <a:rPr b="0" lang="en-PH" sz="1800" spc="-1" strike="noStrike">
                <a:latin typeface="Lato"/>
              </a:rPr>
              <a:t>. The </a:t>
            </a:r>
            <a:r>
              <a:rPr b="1" lang="en-PH" sz="1800" spc="-1" strike="noStrike">
                <a:latin typeface="Lato"/>
              </a:rPr>
              <a:t>lens</a:t>
            </a:r>
            <a:r>
              <a:rPr b="0" lang="en-PH" sz="1800" spc="-1" strike="noStrike">
                <a:latin typeface="Lato"/>
              </a:rPr>
              <a:t> is found at the back of the pupil. The sclera is the white tough wall of the eye. The </a:t>
            </a:r>
            <a:r>
              <a:rPr b="1" lang="en-PH" sz="1800" spc="-1" strike="noStrike">
                <a:latin typeface="Lato"/>
              </a:rPr>
              <a:t>retina</a:t>
            </a:r>
            <a:r>
              <a:rPr b="0" lang="en-PH" sz="1800" spc="-1" strike="noStrike">
                <a:latin typeface="Lato"/>
              </a:rPr>
              <a:t> is the lining at the back of the eyeball made up of sensitive cells that pick light. The</a:t>
            </a:r>
            <a:r>
              <a:rPr b="1" lang="en-PH" sz="1800" spc="-1" strike="noStrike">
                <a:latin typeface="Lato"/>
              </a:rPr>
              <a:t> cornea</a:t>
            </a:r>
            <a:r>
              <a:rPr b="0" lang="en-PH" sz="1800" spc="-1" strike="noStrike">
                <a:latin typeface="Lato"/>
              </a:rPr>
              <a:t> is the clear layer at the front center of the eye.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6400" cy="342000"/>
          </a:xfrm>
          <a:prstGeom prst="rect">
            <a:avLst/>
          </a:prstGeom>
          <a:noFill/>
          <a:ln w="0">
            <a:noFill/>
          </a:ln>
        </p:spPr>
        <p:style>
          <a:lnRef idx="0"/>
          <a:fillRef idx="0"/>
          <a:effectRef idx="0"/>
          <a:fontRef idx="minor"/>
        </p:style>
      </p:sp>
      <p:pic>
        <p:nvPicPr>
          <p:cNvPr id="132" name="" descr=""/>
          <p:cNvPicPr/>
          <p:nvPr/>
        </p:nvPicPr>
        <p:blipFill>
          <a:blip r:embed="rId1"/>
          <a:stretch/>
        </p:blipFill>
        <p:spPr>
          <a:xfrm>
            <a:off x="8640000" y="1188000"/>
            <a:ext cx="3059640" cy="2772000"/>
          </a:xfrm>
          <a:prstGeom prst="rect">
            <a:avLst/>
          </a:prstGeom>
          <a:ln w="19080">
            <a:solidFill>
              <a:srgbClr val="000000"/>
            </a:solidFill>
            <a:round/>
          </a:ln>
        </p:spPr>
      </p:pic>
      <p:sp>
        <p:nvSpPr>
          <p:cNvPr id="133" name=""/>
          <p:cNvSpPr/>
          <p:nvPr/>
        </p:nvSpPr>
        <p:spPr>
          <a:xfrm>
            <a:off x="720000" y="1584000"/>
            <a:ext cx="7199640" cy="107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Behind the retina is the optic nerve which sends messages about the things you see to the brain. These messages are processed in the brain. Through this, you can see what is going on around you.</a:t>
            </a:r>
            <a:endParaRPr b="0" lang="en-PH" sz="1800" spc="-1" strike="noStrike">
              <a:latin typeface="Arial"/>
            </a:endParaRPr>
          </a:p>
        </p:txBody>
      </p:sp>
      <p:sp>
        <p:nvSpPr>
          <p:cNvPr id="134" name=""/>
          <p:cNvSpPr/>
          <p:nvPr/>
        </p:nvSpPr>
        <p:spPr>
          <a:xfrm>
            <a:off x="744480" y="2680920"/>
            <a:ext cx="735516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Your eyes need light in order to see. Young children usually have normal eyesight, but this may change as they get older.</a:t>
            </a:r>
            <a:endParaRPr b="0" lang="en-PH" sz="1800" spc="-1" strike="noStrike">
              <a:latin typeface="Arial"/>
            </a:endParaRPr>
          </a:p>
        </p:txBody>
      </p:sp>
      <p:sp>
        <p:nvSpPr>
          <p:cNvPr id="135" name=""/>
          <p:cNvSpPr/>
          <p:nvPr/>
        </p:nvSpPr>
        <p:spPr>
          <a:xfrm>
            <a:off x="540000" y="3528000"/>
            <a:ext cx="287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Caring for the Eyes</a:t>
            </a:r>
            <a:endParaRPr b="0" lang="en-PH" sz="1800" spc="-1" strike="noStrike">
              <a:latin typeface="Arial"/>
            </a:endParaRPr>
          </a:p>
        </p:txBody>
      </p:sp>
      <p:sp>
        <p:nvSpPr>
          <p:cNvPr id="136" name=""/>
          <p:cNvSpPr/>
          <p:nvPr/>
        </p:nvSpPr>
        <p:spPr>
          <a:xfrm>
            <a:off x="875880" y="4068000"/>
            <a:ext cx="1043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You have to take care of your eyes so that they can function well. What are the Dos and Don’ts in taking care of your eyes?</a:t>
            </a:r>
            <a:endParaRPr b="0" lang="en-PH" sz="1800" spc="-1" strike="noStrike">
              <a:latin typeface="Arial"/>
            </a:endParaRPr>
          </a:p>
        </p:txBody>
      </p:sp>
      <p:sp>
        <p:nvSpPr>
          <p:cNvPr id="137" name=""/>
          <p:cNvSpPr/>
          <p:nvPr/>
        </p:nvSpPr>
        <p:spPr>
          <a:xfrm>
            <a:off x="900000" y="4793400"/>
            <a:ext cx="8639640" cy="1326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1. Always read under a good light. Reading in dim light can be harmful to the eyes.</a:t>
            </a:r>
            <a:endParaRPr b="0" lang="en-PH" sz="1800" spc="-1" strike="noStrike">
              <a:latin typeface="Arial"/>
            </a:endParaRPr>
          </a:p>
          <a:p>
            <a:pPr algn="just">
              <a:lnSpc>
                <a:spcPct val="115000"/>
              </a:lnSpc>
              <a:buNone/>
            </a:pPr>
            <a:r>
              <a:rPr b="0" lang="en-PH" sz="1800" spc="-1" strike="noStrike">
                <a:latin typeface="Lato"/>
              </a:rPr>
              <a:t>2. When reading, do not hold your book too close to your eyes.</a:t>
            </a:r>
            <a:endParaRPr b="0" lang="en-PH" sz="1800" spc="-1" strike="noStrike">
              <a:latin typeface="Arial"/>
            </a:endParaRPr>
          </a:p>
          <a:p>
            <a:pPr algn="just">
              <a:lnSpc>
                <a:spcPct val="115000"/>
              </a:lnSpc>
              <a:buNone/>
            </a:pPr>
            <a:r>
              <a:rPr b="0" lang="en-PH" sz="1800" spc="-1" strike="noStrike">
                <a:latin typeface="Lato"/>
                <a:ea typeface="AppleSystemUIFont"/>
              </a:rPr>
              <a:t>3. Avoid reading when you are lying down or when you are in a moving vehicle.</a:t>
            </a:r>
            <a:endParaRPr b="0" lang="en-PH" sz="1800" spc="-1" strike="noStrike">
              <a:latin typeface="Arial"/>
            </a:endParaRPr>
          </a:p>
          <a:p>
            <a:pPr algn="just">
              <a:lnSpc>
                <a:spcPct val="100000"/>
              </a:lnSpc>
              <a:buNone/>
            </a:pPr>
            <a:r>
              <a:rPr b="0" lang="en-PH" sz="1800" spc="-1" strike="noStrike">
                <a:latin typeface="Lato"/>
                <a:ea typeface="AppleSystemUIFont"/>
              </a:rPr>
              <a:t>4. Rest your eyes by closing them or by looking afar after reading.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6400" cy="342000"/>
          </a:xfrm>
          <a:prstGeom prst="rect">
            <a:avLst/>
          </a:prstGeom>
          <a:noFill/>
          <a:ln w="0">
            <a:noFill/>
          </a:ln>
        </p:spPr>
        <p:style>
          <a:lnRef idx="0"/>
          <a:fillRef idx="0"/>
          <a:effectRef idx="0"/>
          <a:fontRef idx="minor"/>
        </p:style>
      </p:sp>
      <p:sp>
        <p:nvSpPr>
          <p:cNvPr id="139" name=""/>
          <p:cNvSpPr/>
          <p:nvPr/>
        </p:nvSpPr>
        <p:spPr>
          <a:xfrm>
            <a:off x="695880" y="1908000"/>
            <a:ext cx="10799640" cy="3060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5"/>
            </a:pPr>
            <a:r>
              <a:rPr b="0" lang="en-PH" sz="1800" spc="-1" strike="noStrike">
                <a:latin typeface="Lato"/>
              </a:rPr>
              <a:t>Avoid looking directly at the Sun. Too much light is harmful to the eyes. Wear sunglasses that block harmful radiation from the Sun.</a:t>
            </a:r>
            <a:endParaRPr b="0" lang="en-PH" sz="1800" spc="-1" strike="noStrike">
              <a:latin typeface="Arial"/>
            </a:endParaRPr>
          </a:p>
          <a:p>
            <a:pPr marL="216000" indent="-216000" algn="just">
              <a:lnSpc>
                <a:spcPct val="115000"/>
              </a:lnSpc>
              <a:buClr>
                <a:srgbClr val="000000"/>
              </a:buClr>
              <a:buFont typeface="StarSymbol"/>
              <a:buAutoNum type="arabicPeriod" startAt="5"/>
            </a:pPr>
            <a:r>
              <a:rPr b="0" lang="en-PH" sz="1800" spc="-1" strike="noStrike">
                <a:latin typeface="Lato"/>
              </a:rPr>
              <a:t>Watch television at a safe distance. Watching television at a very close distance may harm your eyes.</a:t>
            </a:r>
            <a:endParaRPr b="0" lang="en-PH" sz="1800" spc="-1" strike="noStrike">
              <a:latin typeface="Arial"/>
            </a:endParaRPr>
          </a:p>
          <a:p>
            <a:pPr marL="216000" indent="-216000" algn="just">
              <a:lnSpc>
                <a:spcPct val="115000"/>
              </a:lnSpc>
              <a:buClr>
                <a:srgbClr val="000000"/>
              </a:buClr>
              <a:buFont typeface="StarSymbol"/>
              <a:buAutoNum type="arabicPeriod" startAt="5"/>
            </a:pPr>
            <a:r>
              <a:rPr b="0" lang="en-PH" sz="1800" spc="-1" strike="noStrike">
                <a:latin typeface="Lato"/>
              </a:rPr>
              <a:t>Wear proper eye protection when you are doing hazardous activities.</a:t>
            </a:r>
            <a:endParaRPr b="0" lang="en-PH" sz="1800" spc="-1" strike="noStrike">
              <a:latin typeface="Arial"/>
            </a:endParaRPr>
          </a:p>
          <a:p>
            <a:pPr marL="216000" indent="-216000" algn="just">
              <a:lnSpc>
                <a:spcPct val="115000"/>
              </a:lnSpc>
              <a:buClr>
                <a:srgbClr val="000000"/>
              </a:buClr>
              <a:buFont typeface="StarSymbol"/>
              <a:buAutoNum type="arabicPeriod" startAt="5"/>
            </a:pPr>
            <a:r>
              <a:rPr b="0" lang="en-PH" sz="1800" spc="-1" strike="noStrike">
                <a:latin typeface="Lato"/>
              </a:rPr>
              <a:t>Eat foods that are rich in Vitamin A like squash, carrot, and papaya to have good and healthy eyes. Vitamin A helps the eyes see clearly.</a:t>
            </a:r>
            <a:endParaRPr b="0" lang="en-PH" sz="1800" spc="-1" strike="noStrike">
              <a:latin typeface="Arial"/>
            </a:endParaRPr>
          </a:p>
          <a:p>
            <a:pPr marL="216000" indent="-216000" algn="just">
              <a:lnSpc>
                <a:spcPct val="115000"/>
              </a:lnSpc>
              <a:buClr>
                <a:srgbClr val="000000"/>
              </a:buClr>
              <a:buFont typeface="StarSymbol"/>
              <a:buAutoNum type="arabicPeriod" startAt="5"/>
            </a:pPr>
            <a:r>
              <a:rPr b="0" lang="en-PH" sz="1800" spc="-1" strike="noStrike">
                <a:latin typeface="Lato"/>
              </a:rPr>
              <a:t>When your eyes are not functioning well, visit an eye doctor. An eye doctor treats eye diseases and conditions.</a:t>
            </a:r>
            <a:endParaRPr b="0" lang="en-PH" sz="1800" spc="-1" strike="noStrike">
              <a:latin typeface="Arial"/>
            </a:endParaRPr>
          </a:p>
          <a:p>
            <a:pPr marL="216000" indent="-216000" algn="just">
              <a:lnSpc>
                <a:spcPct val="115000"/>
              </a:lnSpc>
              <a:buClr>
                <a:srgbClr val="000000"/>
              </a:buClr>
              <a:buFont typeface="StarSymbol"/>
              <a:buAutoNum type="arabicPeriod" startAt="5"/>
            </a:pPr>
            <a:r>
              <a:rPr b="0" lang="en-PH" sz="1800" spc="-1" strike="noStrike">
                <a:latin typeface="Lato"/>
              </a:rPr>
              <a:t>Avoid playing with sharp objects that can harm your eyes.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400" cy="342000"/>
          </a:xfrm>
          <a:prstGeom prst="rect">
            <a:avLst/>
          </a:prstGeom>
          <a:noFill/>
          <a:ln w="0">
            <a:noFill/>
          </a:ln>
        </p:spPr>
        <p:style>
          <a:lnRef idx="0"/>
          <a:fillRef idx="0"/>
          <a:effectRef idx="0"/>
          <a:fontRef idx="minor"/>
        </p:style>
      </p:sp>
      <p:sp>
        <p:nvSpPr>
          <p:cNvPr id="141" name=""/>
          <p:cNvSpPr/>
          <p:nvPr/>
        </p:nvSpPr>
        <p:spPr>
          <a:xfrm>
            <a:off x="219960" y="1296000"/>
            <a:ext cx="11751840" cy="1024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Your ears are very important. They are the organs for hearing. They are specifically made to receive sound waves. Sound waves are produced by vibrating objects. Your ears convert the sound waves into a sensation we call </a:t>
            </a:r>
            <a:r>
              <a:rPr b="1" lang="en-PH" sz="1800" spc="-1" strike="noStrike">
                <a:latin typeface="Lato"/>
                <a:ea typeface="AppleSystemUIFont"/>
              </a:rPr>
              <a:t>sound</a:t>
            </a:r>
            <a:r>
              <a:rPr b="0" lang="en-PH" sz="1800" spc="-1" strike="noStrike">
                <a:latin typeface="Lato"/>
                <a:ea typeface="AppleSystemUIFont"/>
              </a:rPr>
              <a:t>.</a:t>
            </a:r>
            <a:endParaRPr b="0" lang="en-PH" sz="1800" spc="-1" strike="noStrike">
              <a:latin typeface="Arial"/>
            </a:endParaRPr>
          </a:p>
        </p:txBody>
      </p:sp>
      <p:sp>
        <p:nvSpPr>
          <p:cNvPr id="142" name=""/>
          <p:cNvSpPr/>
          <p:nvPr/>
        </p:nvSpPr>
        <p:spPr>
          <a:xfrm>
            <a:off x="216000" y="2431800"/>
            <a:ext cx="215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Parts of the Ear</a:t>
            </a:r>
            <a:endParaRPr b="0" lang="en-PH" sz="1800" spc="-1" strike="noStrike">
              <a:latin typeface="Arial"/>
            </a:endParaRPr>
          </a:p>
        </p:txBody>
      </p:sp>
      <p:sp>
        <p:nvSpPr>
          <p:cNvPr id="143" name=""/>
          <p:cNvSpPr/>
          <p:nvPr/>
        </p:nvSpPr>
        <p:spPr>
          <a:xfrm>
            <a:off x="631080" y="2988000"/>
            <a:ext cx="685692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You have two ears. Each of your ears has the same parts. The picture on the right side shows the parts of the ear.</a:t>
            </a:r>
            <a:endParaRPr b="0" lang="en-PH" sz="1800" spc="-1" strike="noStrike">
              <a:latin typeface="Arial"/>
            </a:endParaRPr>
          </a:p>
        </p:txBody>
      </p:sp>
      <p:pic>
        <p:nvPicPr>
          <p:cNvPr id="144" name="" descr=""/>
          <p:cNvPicPr/>
          <p:nvPr/>
        </p:nvPicPr>
        <p:blipFill>
          <a:blip r:embed="rId1"/>
          <a:stretch/>
        </p:blipFill>
        <p:spPr>
          <a:xfrm>
            <a:off x="7920000" y="2104920"/>
            <a:ext cx="3793320" cy="3799080"/>
          </a:xfrm>
          <a:prstGeom prst="rect">
            <a:avLst/>
          </a:prstGeom>
          <a:ln w="19080">
            <a:solidFill>
              <a:srgbClr val="000000"/>
            </a:solidFill>
            <a:round/>
          </a:ln>
        </p:spPr>
      </p:pic>
      <p:sp>
        <p:nvSpPr>
          <p:cNvPr id="145" name=""/>
          <p:cNvSpPr/>
          <p:nvPr/>
        </p:nvSpPr>
        <p:spPr>
          <a:xfrm>
            <a:off x="360000" y="3917160"/>
            <a:ext cx="719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ear has three important parts: the </a:t>
            </a:r>
            <a:r>
              <a:rPr b="1" lang="en-PH" sz="1800" spc="-1" strike="noStrike">
                <a:latin typeface="Lato"/>
                <a:ea typeface="AppleSystemUIFont"/>
              </a:rPr>
              <a:t>outer ear</a:t>
            </a:r>
            <a:r>
              <a:rPr b="0" lang="en-PH" sz="1800" spc="-1" strike="noStrike">
                <a:latin typeface="Lato"/>
                <a:ea typeface="AppleSystemUIFont"/>
              </a:rPr>
              <a:t>, </a:t>
            </a:r>
            <a:r>
              <a:rPr b="1" lang="en-PH" sz="1800" spc="-1" strike="noStrike">
                <a:latin typeface="Lato"/>
                <a:ea typeface="AppleSystemUIFont"/>
              </a:rPr>
              <a:t>middle ear</a:t>
            </a:r>
            <a:r>
              <a:rPr b="0" lang="en-PH" sz="1800" spc="-1" strike="noStrike">
                <a:latin typeface="Lato"/>
                <a:ea typeface="AppleSystemUIFont"/>
              </a:rPr>
              <a:t>, and </a:t>
            </a:r>
            <a:r>
              <a:rPr b="1" lang="en-PH" sz="1800" spc="-1" strike="noStrike">
                <a:latin typeface="Lato"/>
                <a:ea typeface="AppleSystemUIFont"/>
              </a:rPr>
              <a:t>inner ear</a:t>
            </a:r>
            <a:r>
              <a:rPr b="0" lang="en-PH" sz="1800" spc="-1" strike="noStrike">
                <a:latin typeface="Lato"/>
                <a:ea typeface="AppleSystemUIFont"/>
              </a:rPr>
              <a:t>.</a:t>
            </a:r>
            <a:endParaRPr b="0" lang="en-PH" sz="1800" spc="-1" strike="noStrike">
              <a:latin typeface="Arial"/>
            </a:endParaRPr>
          </a:p>
        </p:txBody>
      </p:sp>
      <p:sp>
        <p:nvSpPr>
          <p:cNvPr id="146" name=""/>
          <p:cNvSpPr/>
          <p:nvPr/>
        </p:nvSpPr>
        <p:spPr>
          <a:xfrm>
            <a:off x="360000" y="4716000"/>
            <a:ext cx="7091640" cy="71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Sounds travel to your ears through the </a:t>
            </a:r>
            <a:r>
              <a:rPr b="1" lang="en-PH" sz="1800" spc="-1" strike="noStrike">
                <a:latin typeface="Lato"/>
                <a:ea typeface="AppleSystemUIFont"/>
              </a:rPr>
              <a:t>ear canal</a:t>
            </a:r>
            <a:r>
              <a:rPr b="0" lang="en-PH" sz="1800" spc="-1" strike="noStrike">
                <a:latin typeface="Lato"/>
                <a:ea typeface="AppleSystemUIFont"/>
              </a:rPr>
              <a:t>. The part of your ear outside your head makes up the outer ear.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0260000" y="5746320"/>
            <a:ext cx="176400" cy="342000"/>
          </a:xfrm>
          <a:prstGeom prst="rect">
            <a:avLst/>
          </a:prstGeom>
          <a:noFill/>
          <a:ln w="0">
            <a:noFill/>
          </a:ln>
        </p:spPr>
        <p:style>
          <a:lnRef idx="0"/>
          <a:fillRef idx="0"/>
          <a:effectRef idx="0"/>
          <a:fontRef idx="minor"/>
        </p:style>
      </p:sp>
      <p:sp>
        <p:nvSpPr>
          <p:cNvPr id="148" name=""/>
          <p:cNvSpPr/>
          <p:nvPr/>
        </p:nvSpPr>
        <p:spPr>
          <a:xfrm>
            <a:off x="288000" y="1296000"/>
            <a:ext cx="143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Outer Ear</a:t>
            </a:r>
            <a:endParaRPr b="0" lang="en-PH" sz="1800" spc="-1" strike="noStrike">
              <a:latin typeface="Arial"/>
            </a:endParaRPr>
          </a:p>
        </p:txBody>
      </p:sp>
      <p:sp>
        <p:nvSpPr>
          <p:cNvPr id="149" name=""/>
          <p:cNvSpPr/>
          <p:nvPr/>
        </p:nvSpPr>
        <p:spPr>
          <a:xfrm>
            <a:off x="335880" y="1872000"/>
            <a:ext cx="11519640" cy="71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a:t>
            </a:r>
            <a:r>
              <a:rPr b="1" lang="en-PH" sz="1800" spc="-1" strike="noStrike">
                <a:latin typeface="Lato"/>
                <a:ea typeface="AppleSystemUIFont"/>
              </a:rPr>
              <a:t>outer ear</a:t>
            </a:r>
            <a:r>
              <a:rPr b="0" lang="en-PH" sz="1800" spc="-1" strike="noStrike">
                <a:latin typeface="Lato"/>
                <a:ea typeface="AppleSystemUIFont"/>
              </a:rPr>
              <a:t> is called the </a:t>
            </a:r>
            <a:r>
              <a:rPr b="1" lang="en-PH" sz="1800" spc="-1" strike="noStrike">
                <a:latin typeface="Lato"/>
                <a:ea typeface="AppleSystemUIFont"/>
              </a:rPr>
              <a:t>pinna</a:t>
            </a:r>
            <a:r>
              <a:rPr b="0" lang="en-PH" sz="1800" spc="-1" strike="noStrike">
                <a:latin typeface="Lato"/>
                <a:ea typeface="AppleSystemUIFont"/>
              </a:rPr>
              <a:t>. It is the part that you can see on both sides of your head. The pinna is shaped just right to collect sound waves. Girls wear their earrings on the lower part of the pinna.</a:t>
            </a:r>
            <a:endParaRPr b="0" lang="en-PH" sz="1800" spc="-1" strike="noStrike">
              <a:latin typeface="Arial"/>
            </a:endParaRPr>
          </a:p>
        </p:txBody>
      </p:sp>
      <p:sp>
        <p:nvSpPr>
          <p:cNvPr id="150" name=""/>
          <p:cNvSpPr/>
          <p:nvPr/>
        </p:nvSpPr>
        <p:spPr>
          <a:xfrm>
            <a:off x="252000" y="2745360"/>
            <a:ext cx="16304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Middle Ear</a:t>
            </a:r>
            <a:endParaRPr b="0" lang="en-PH" sz="1800" spc="-1" strike="noStrike">
              <a:latin typeface="Arial"/>
            </a:endParaRPr>
          </a:p>
        </p:txBody>
      </p:sp>
      <p:sp>
        <p:nvSpPr>
          <p:cNvPr id="151" name=""/>
          <p:cNvSpPr/>
          <p:nvPr/>
        </p:nvSpPr>
        <p:spPr>
          <a:xfrm>
            <a:off x="335880" y="3315600"/>
            <a:ext cx="11519640" cy="1040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a:t>
            </a:r>
            <a:r>
              <a:rPr b="1" lang="en-PH" sz="1800" spc="-1" strike="noStrike">
                <a:latin typeface="Lato"/>
                <a:ea typeface="AppleSystemUIFont"/>
              </a:rPr>
              <a:t>middle ear</a:t>
            </a:r>
            <a:r>
              <a:rPr b="0" lang="en-PH" sz="1800" spc="-1" strike="noStrike">
                <a:latin typeface="Lato"/>
                <a:ea typeface="AppleSystemUIFont"/>
              </a:rPr>
              <a:t> contains three tiny bones: the </a:t>
            </a:r>
            <a:r>
              <a:rPr b="0" i="1" lang="en-PH" sz="1800" spc="-1" strike="noStrike">
                <a:latin typeface="Lato"/>
                <a:ea typeface="AppleSystemUIFont"/>
              </a:rPr>
              <a:t>hammer</a:t>
            </a:r>
            <a:r>
              <a:rPr b="0" lang="en-PH" sz="1800" spc="-1" strike="noStrike">
                <a:latin typeface="Lato"/>
                <a:ea typeface="AppleSystemUIFont"/>
              </a:rPr>
              <a:t>, </a:t>
            </a:r>
            <a:r>
              <a:rPr b="0" i="1" lang="en-PH" sz="1800" spc="-1" strike="noStrike">
                <a:latin typeface="Lato"/>
                <a:ea typeface="AppleSystemUIFont"/>
              </a:rPr>
              <a:t>stirrup</a:t>
            </a:r>
            <a:r>
              <a:rPr b="0" lang="en-PH" sz="1800" spc="-1" strike="noStrike">
                <a:latin typeface="Lato"/>
                <a:ea typeface="AppleSystemUIFont"/>
              </a:rPr>
              <a:t>, and </a:t>
            </a:r>
            <a:r>
              <a:rPr b="0" i="1" lang="en-PH" sz="1800" spc="-1" strike="noStrike">
                <a:latin typeface="Lato"/>
                <a:ea typeface="AppleSystemUIFont"/>
              </a:rPr>
              <a:t>anvil</a:t>
            </a:r>
            <a:r>
              <a:rPr b="0" lang="en-PH" sz="1800" spc="-1" strike="noStrike">
                <a:latin typeface="Lato"/>
                <a:ea typeface="AppleSystemUIFont"/>
              </a:rPr>
              <a:t> found in the </a:t>
            </a:r>
            <a:r>
              <a:rPr b="1" lang="en-PH" sz="1800" spc="-1" strike="noStrike">
                <a:latin typeface="Lato"/>
                <a:ea typeface="AppleSystemUIFont"/>
              </a:rPr>
              <a:t>ossicles</a:t>
            </a:r>
            <a:r>
              <a:rPr b="0" lang="en-PH" sz="1800" spc="-1" strike="noStrike">
                <a:latin typeface="Lato"/>
                <a:ea typeface="AppleSystemUIFont"/>
              </a:rPr>
              <a:t>. These bones move when the eardrum vibrates. The vibrations move or travel through the fluid that fills the inner ear. The </a:t>
            </a:r>
            <a:r>
              <a:rPr b="1" lang="en-PH" sz="1800" spc="-1" strike="noStrike">
                <a:latin typeface="Lato"/>
                <a:ea typeface="AppleSystemUIFont"/>
              </a:rPr>
              <a:t>eardrum</a:t>
            </a:r>
            <a:r>
              <a:rPr b="0" lang="en-PH" sz="1800" spc="-1" strike="noStrike">
                <a:latin typeface="Lato"/>
                <a:ea typeface="AppleSystemUIFont"/>
              </a:rPr>
              <a:t> is a thin membrane that covers the end of the ear canal.</a:t>
            </a:r>
            <a:endParaRPr b="0" lang="en-PH" sz="1800" spc="-1" strike="noStrike">
              <a:latin typeface="Arial"/>
            </a:endParaRPr>
          </a:p>
        </p:txBody>
      </p:sp>
      <p:sp>
        <p:nvSpPr>
          <p:cNvPr id="152" name=""/>
          <p:cNvSpPr/>
          <p:nvPr/>
        </p:nvSpPr>
        <p:spPr>
          <a:xfrm>
            <a:off x="360000" y="4500000"/>
            <a:ext cx="1349640" cy="474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Inner Ear</a:t>
            </a:r>
            <a:endParaRPr b="0" lang="en-PH" sz="1800" spc="-1" strike="noStrike">
              <a:latin typeface="Arial"/>
            </a:endParaRPr>
          </a:p>
        </p:txBody>
      </p:sp>
      <p:sp>
        <p:nvSpPr>
          <p:cNvPr id="153" name=""/>
          <p:cNvSpPr/>
          <p:nvPr/>
        </p:nvSpPr>
        <p:spPr>
          <a:xfrm>
            <a:off x="293040" y="5076000"/>
            <a:ext cx="11605680" cy="1040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 </a:t>
            </a:r>
            <a:r>
              <a:rPr b="1" lang="en-PH" sz="1800" spc="-1" strike="noStrike">
                <a:latin typeface="Lato"/>
              </a:rPr>
              <a:t>inner</a:t>
            </a:r>
            <a:r>
              <a:rPr b="0" lang="en-PH" sz="1800" spc="-1" strike="noStrike">
                <a:latin typeface="Lato"/>
              </a:rPr>
              <a:t> ear also called as the </a:t>
            </a:r>
            <a:r>
              <a:rPr b="1" lang="en-PH" sz="1800" spc="-1" strike="noStrike">
                <a:latin typeface="Lato"/>
              </a:rPr>
              <a:t>cochlea</a:t>
            </a:r>
            <a:r>
              <a:rPr b="0" lang="en-PH" sz="1800" spc="-1" strike="noStrike">
                <a:latin typeface="Lato"/>
              </a:rPr>
              <a:t> is the part of the ear that looks like a shell of a snail. The inner ear has many nerve endings. The </a:t>
            </a:r>
            <a:r>
              <a:rPr b="1" lang="en-PH" sz="1800" spc="-1" strike="noStrike">
                <a:latin typeface="Lato"/>
              </a:rPr>
              <a:t>auditory</a:t>
            </a:r>
            <a:r>
              <a:rPr b="0" lang="en-PH" sz="1800" spc="-1" strike="noStrike">
                <a:latin typeface="Lato"/>
              </a:rPr>
              <a:t> nerves pick up the sound messages and send them to the brain. Then, the brain sends messages of what sound the person is hearing.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0260000" y="5746320"/>
            <a:ext cx="176400" cy="342000"/>
          </a:xfrm>
          <a:prstGeom prst="rect">
            <a:avLst/>
          </a:prstGeom>
          <a:noFill/>
          <a:ln w="0">
            <a:noFill/>
          </a:ln>
        </p:spPr>
        <p:style>
          <a:lnRef idx="0"/>
          <a:fillRef idx="0"/>
          <a:effectRef idx="0"/>
          <a:fontRef idx="minor"/>
        </p:style>
      </p:sp>
      <p:sp>
        <p:nvSpPr>
          <p:cNvPr id="155" name=""/>
          <p:cNvSpPr/>
          <p:nvPr/>
        </p:nvSpPr>
        <p:spPr>
          <a:xfrm>
            <a:off x="540000" y="1423800"/>
            <a:ext cx="269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Caring for the Ears</a:t>
            </a:r>
            <a:endParaRPr b="0" lang="en-PH" sz="1800" spc="-1" strike="noStrike">
              <a:latin typeface="Arial"/>
            </a:endParaRPr>
          </a:p>
        </p:txBody>
      </p:sp>
      <p:sp>
        <p:nvSpPr>
          <p:cNvPr id="156" name=""/>
          <p:cNvSpPr/>
          <p:nvPr/>
        </p:nvSpPr>
        <p:spPr>
          <a:xfrm>
            <a:off x="605880" y="2068920"/>
            <a:ext cx="1097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Your ears are important. They should be properly taken care of. Here are some of the ways of caring for your ears:</a:t>
            </a:r>
            <a:endParaRPr b="0" lang="en-PH" sz="1800" spc="-1" strike="noStrike">
              <a:latin typeface="Arial"/>
            </a:endParaRPr>
          </a:p>
        </p:txBody>
      </p:sp>
      <p:sp>
        <p:nvSpPr>
          <p:cNvPr id="157" name=""/>
          <p:cNvSpPr/>
          <p:nvPr/>
        </p:nvSpPr>
        <p:spPr>
          <a:xfrm>
            <a:off x="695880" y="2880000"/>
            <a:ext cx="10799640" cy="2554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latin typeface="Lato"/>
              </a:rPr>
              <a:t>Clean your outer ears regularly with soap and water. You should ask your parent to help you clean the inside of your ears.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Do not insert any object inside your ears. You might lose your sense of hearing.</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When your ears hurt, see a doctor immediately.</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Lower the volume of the radio or any music player when listening to it especially when using headset or earphones.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latin typeface="Lato"/>
              </a:rPr>
              <a:t>Avoid catching cold. Germs in your throat might go to the ears and cause infection.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6400" cy="342000"/>
          </a:xfrm>
          <a:prstGeom prst="rect">
            <a:avLst/>
          </a:prstGeom>
          <a:noFill/>
          <a:ln w="0">
            <a:noFill/>
          </a:ln>
        </p:spPr>
        <p:style>
          <a:lnRef idx="0"/>
          <a:fillRef idx="0"/>
          <a:effectRef idx="0"/>
          <a:fontRef idx="minor"/>
        </p:style>
      </p:sp>
      <p:sp>
        <p:nvSpPr>
          <p:cNvPr id="159" name=""/>
          <p:cNvSpPr/>
          <p:nvPr/>
        </p:nvSpPr>
        <p:spPr>
          <a:xfrm>
            <a:off x="245880" y="1337040"/>
            <a:ext cx="1169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Some fruits like the jackfruit, ponkan, and ripe mango have pleasant smell. Some flowers like the sampaguita, ilang-ilang, and rose have pleasant smell, too. Other things do not have odor. They are described as odorless.</a:t>
            </a:r>
            <a:endParaRPr b="0" lang="en-PH" sz="1800" spc="-1" strike="noStrike">
              <a:latin typeface="Arial"/>
            </a:endParaRPr>
          </a:p>
        </p:txBody>
      </p:sp>
      <p:sp>
        <p:nvSpPr>
          <p:cNvPr id="160" name=""/>
          <p:cNvSpPr/>
          <p:nvPr/>
        </p:nvSpPr>
        <p:spPr>
          <a:xfrm>
            <a:off x="432000" y="2251800"/>
            <a:ext cx="251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Parts of the Nose</a:t>
            </a:r>
            <a:endParaRPr b="0" lang="en-PH" sz="1800" spc="-1" strike="noStrike">
              <a:latin typeface="Arial"/>
            </a:endParaRPr>
          </a:p>
        </p:txBody>
      </p:sp>
      <p:sp>
        <p:nvSpPr>
          <p:cNvPr id="161" name=""/>
          <p:cNvSpPr/>
          <p:nvPr/>
        </p:nvSpPr>
        <p:spPr>
          <a:xfrm>
            <a:off x="540000" y="2844000"/>
            <a:ext cx="707688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nose is the sense organ for smelling. You smell through your nose. Your nose helps you describe what you smell.</a:t>
            </a:r>
            <a:endParaRPr b="0" lang="en-PH" sz="1800" spc="-1" strike="noStrike">
              <a:latin typeface="Arial"/>
            </a:endParaRPr>
          </a:p>
        </p:txBody>
      </p:sp>
      <p:pic>
        <p:nvPicPr>
          <p:cNvPr id="162" name="" descr=""/>
          <p:cNvPicPr/>
          <p:nvPr/>
        </p:nvPicPr>
        <p:blipFill>
          <a:blip r:embed="rId1"/>
          <a:stretch/>
        </p:blipFill>
        <p:spPr>
          <a:xfrm>
            <a:off x="8100000" y="2124000"/>
            <a:ext cx="3555000" cy="3959640"/>
          </a:xfrm>
          <a:prstGeom prst="rect">
            <a:avLst/>
          </a:prstGeom>
          <a:ln w="19080">
            <a:solidFill>
              <a:srgbClr val="000000"/>
            </a:solidFill>
            <a:round/>
          </a:ln>
        </p:spPr>
      </p:pic>
      <p:sp>
        <p:nvSpPr>
          <p:cNvPr id="163" name=""/>
          <p:cNvSpPr/>
          <p:nvPr/>
        </p:nvSpPr>
        <p:spPr>
          <a:xfrm>
            <a:off x="540000" y="3708000"/>
            <a:ext cx="7019640" cy="18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 </a:t>
            </a:r>
            <a:r>
              <a:rPr b="1" lang="en-PH" sz="1800" spc="-1" strike="noStrike">
                <a:latin typeface="Lato"/>
              </a:rPr>
              <a:t>nasal bone</a:t>
            </a:r>
            <a:r>
              <a:rPr b="0" lang="en-PH" sz="1800" spc="-1" strike="noStrike">
                <a:latin typeface="Lato"/>
              </a:rPr>
              <a:t> divides the nose into two openings called </a:t>
            </a:r>
            <a:r>
              <a:rPr b="1" lang="en-PH" sz="1800" spc="-1" strike="noStrike">
                <a:latin typeface="Lato"/>
              </a:rPr>
              <a:t>nostrils</a:t>
            </a:r>
            <a:r>
              <a:rPr b="0" lang="en-PH" sz="1800" spc="-1" strike="noStrike">
                <a:latin typeface="Lato"/>
              </a:rPr>
              <a:t>. The nostril is where the air passes. Inside each nostril are tiny hairs that trap solid particles that enter the nose. Another important part of the nose is the </a:t>
            </a:r>
            <a:r>
              <a:rPr b="1" lang="en-PH" sz="1800" spc="-1" strike="noStrike">
                <a:latin typeface="Lato"/>
              </a:rPr>
              <a:t>mucous membrane</a:t>
            </a:r>
            <a:r>
              <a:rPr b="0" lang="en-PH" sz="1800" spc="-1" strike="noStrike">
                <a:latin typeface="Lato"/>
              </a:rPr>
              <a:t>. This membrane secretes mucus. The mucus traps some solid particles and kills germs that get inside the nose.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0260000" y="5746320"/>
            <a:ext cx="176400" cy="342000"/>
          </a:xfrm>
          <a:prstGeom prst="rect">
            <a:avLst/>
          </a:prstGeom>
          <a:noFill/>
          <a:ln w="0">
            <a:noFill/>
          </a:ln>
        </p:spPr>
        <p:style>
          <a:lnRef idx="0"/>
          <a:fillRef idx="0"/>
          <a:effectRef idx="0"/>
          <a:fontRef idx="minor"/>
        </p:style>
      </p:sp>
      <p:sp>
        <p:nvSpPr>
          <p:cNvPr id="165" name=""/>
          <p:cNvSpPr/>
          <p:nvPr/>
        </p:nvSpPr>
        <p:spPr>
          <a:xfrm>
            <a:off x="336240" y="2124000"/>
            <a:ext cx="11519640" cy="71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When you breathe, air passes through the upper part of the nose lined with olfactory nerves. These nerves send messages to the brain. The brain then interprets these messages, telling you what you smell.</a:t>
            </a:r>
            <a:endParaRPr b="0" lang="en-PH" sz="1800" spc="-1" strike="noStrike">
              <a:latin typeface="Arial"/>
            </a:endParaRPr>
          </a:p>
        </p:txBody>
      </p:sp>
      <p:sp>
        <p:nvSpPr>
          <p:cNvPr id="166" name=""/>
          <p:cNvSpPr/>
          <p:nvPr/>
        </p:nvSpPr>
        <p:spPr>
          <a:xfrm>
            <a:off x="360000" y="2988000"/>
            <a:ext cx="7368480" cy="53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	</a:t>
            </a:r>
            <a:r>
              <a:rPr b="0" lang="en-PH" sz="1800" spc="-1" strike="noStrike">
                <a:latin typeface="Lato"/>
                <a:ea typeface="AppleSystemUIFont"/>
              </a:rPr>
              <a:t>The nose is the sense organ that helps you tell the odor of a thing.</a:t>
            </a:r>
            <a:endParaRPr b="0" lang="en-PH" sz="1800" spc="-1" strike="noStrike">
              <a:latin typeface="Arial"/>
            </a:endParaRPr>
          </a:p>
        </p:txBody>
      </p:sp>
      <p:sp>
        <p:nvSpPr>
          <p:cNvPr id="167" name=""/>
          <p:cNvSpPr/>
          <p:nvPr/>
        </p:nvSpPr>
        <p:spPr>
          <a:xfrm>
            <a:off x="369000" y="3544200"/>
            <a:ext cx="1145412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There are times when you might lose your sense of smell. This happens when you have a cold. The passages in your nose may be blocked. Your sense of smell also gives you a warning that there is danger around. The smell of burning wood tells you that something is on fire. The strong smell of some materials tells you if they are poisonous to your body.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2023-08-05T07:57:58Z</dcterms:modified>
  <cp:revision>107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