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4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presProps.xml" ContentType="application/vnd.openxmlformats-officedocument.presentationml.presPro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8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6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7000" cy="684288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3880" cy="27838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9320" cy="38473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9320" cy="3690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7000" cy="6199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5440" cy="9554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9520" cy="10195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6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8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7000" cy="619920"/>
          </a:xfrm>
          <a:prstGeom prst="rect">
            <a:avLst/>
          </a:prstGeom>
          <a:ln w="0">
            <a:noFill/>
          </a:ln>
        </p:spPr>
      </p:pic>
      <p:sp>
        <p:nvSpPr>
          <p:cNvPr id="86" name="Rectangle 7"/>
          <p:cNvSpPr/>
          <p:nvPr/>
        </p:nvSpPr>
        <p:spPr>
          <a:xfrm>
            <a:off x="10868760" y="0"/>
            <a:ext cx="955440" cy="9554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8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9520" cy="1019520"/>
          </a:xfrm>
          <a:prstGeom prst="rect">
            <a:avLst/>
          </a:prstGeom>
          <a:ln w="0">
            <a:noFill/>
          </a:ln>
        </p:spPr>
      </p:pic>
      <p:sp>
        <p:nvSpPr>
          <p:cNvPr id="88" name="TextBox 9"/>
          <p:cNvSpPr/>
          <p:nvPr/>
        </p:nvSpPr>
        <p:spPr>
          <a:xfrm>
            <a:off x="185400" y="6362280"/>
            <a:ext cx="4676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89" name="TextBox 11"/>
          <p:cNvSpPr/>
          <p:nvPr/>
        </p:nvSpPr>
        <p:spPr>
          <a:xfrm>
            <a:off x="9452520" y="6352200"/>
            <a:ext cx="26082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PH" sz="1800" spc="-1" strike="noStrike">
                <a:latin typeface="Arial"/>
              </a:rPr>
              <a:t>Click to edit the title text format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Click to edit the outline text format</a:t>
            </a:r>
            <a:endParaRPr b="0" lang="en-PH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Second Outline Level</a:t>
            </a:r>
            <a:endParaRPr b="0" lang="en-PH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Third Outline Level</a:t>
            </a:r>
            <a:endParaRPr b="0" lang="en-PH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1800" spc="-1" strike="noStrike">
                <a:latin typeface="Arial"/>
              </a:rPr>
              <a:t>Fourth Outline Level</a:t>
            </a:r>
            <a:endParaRPr b="0" lang="en-PH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Fifth Outline Level</a:t>
            </a:r>
            <a:endParaRPr b="0" lang="en-PH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Sixth Outline Level</a:t>
            </a:r>
            <a:endParaRPr b="0" lang="en-PH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latin typeface="Arial"/>
              </a:rPr>
              <a:t>Seventh Outline Level</a:t>
            </a:r>
            <a:endParaRPr b="0" lang="en-PH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1320" cy="3369600"/>
          </a:xfrm>
          <a:prstGeom prst="rect">
            <a:avLst/>
          </a:prstGeom>
          <a:ln w="12600">
            <a:noFill/>
          </a:ln>
        </p:spPr>
      </p:pic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8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Box 7"/>
          <p:cNvSpPr/>
          <p:nvPr/>
        </p:nvSpPr>
        <p:spPr>
          <a:xfrm>
            <a:off x="3780000" y="2808000"/>
            <a:ext cx="80852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Getting the Meanings of Idioms and Collocations 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9"/>
          <p:cNvSpPr/>
          <p:nvPr/>
        </p:nvSpPr>
        <p:spPr>
          <a:xfrm>
            <a:off x="-2942640" y="0"/>
            <a:ext cx="10500480" cy="233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70" name=""/>
          <p:cNvSpPr/>
          <p:nvPr/>
        </p:nvSpPr>
        <p:spPr>
          <a:xfrm>
            <a:off x="468000" y="1440000"/>
            <a:ext cx="11229480" cy="391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Idioms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are unique to a particular language or region, although the most common type is the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phrasal verb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or verb and preposition combination. It is an expression or figure of speech whose meaning cannot be taken literally. It can be a word, phrase, or sentence.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 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1. Old Naka awoke from a long sleep.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Literal Meaning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- </a:t>
            </a:r>
            <a:r>
              <a:rPr b="0" lang="en-PH" sz="1800" spc="-1" strike="noStrike">
                <a:latin typeface="Lato"/>
                <a:ea typeface="DejaVu Sans"/>
              </a:rPr>
              <a:t>woke up from sleep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Figurative Meaning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- </a:t>
            </a:r>
            <a:r>
              <a:rPr b="0" lang="en-PH" sz="1800" spc="-1" strike="noStrike">
                <a:latin typeface="Lato"/>
                <a:ea typeface="DejaVu Sans"/>
              </a:rPr>
              <a:t>Old Naka, the volcano, erupted.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Lato"/>
              <a:ea typeface="PingFang SC"/>
            </a:endParaRPr>
          </a:p>
        </p:txBody>
      </p:sp>
      <p:sp>
        <p:nvSpPr>
          <p:cNvPr id="171" name=""/>
          <p:cNvSpPr/>
          <p:nvPr/>
        </p:nvSpPr>
        <p:spPr>
          <a:xfrm>
            <a:off x="288000" y="180000"/>
            <a:ext cx="10259640" cy="137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Getting the Meanings of Idioms and 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Collocations 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4"/>
          <p:cNvSpPr/>
          <p:nvPr/>
        </p:nvSpPr>
        <p:spPr>
          <a:xfrm>
            <a:off x="-2942640" y="0"/>
            <a:ext cx="10500480" cy="233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73" name=""/>
          <p:cNvSpPr/>
          <p:nvPr/>
        </p:nvSpPr>
        <p:spPr>
          <a:xfrm>
            <a:off x="468000" y="1440000"/>
            <a:ext cx="11229480" cy="391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 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  <a:ea typeface="PingFang SC"/>
              </a:rPr>
              <a:t>	</a:t>
            </a:r>
            <a:r>
              <a:rPr b="0" lang="en-PH" sz="1800" spc="-1" strike="noStrike">
                <a:latin typeface="Arial"/>
                <a:ea typeface="PingFang SC"/>
              </a:rPr>
              <a:t>	</a:t>
            </a:r>
            <a:r>
              <a:rPr b="0" lang="en-PH" sz="1800" spc="-1" strike="noStrike">
                <a:latin typeface="Arial"/>
                <a:ea typeface="PingFang SC"/>
              </a:rPr>
              <a:t>2. The black night was split open like a coconut.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Literal Meaning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- </a:t>
            </a:r>
            <a:r>
              <a:rPr b="0" lang="en-PH" sz="1800" spc="-1" strike="noStrike">
                <a:latin typeface="Lato"/>
                <a:ea typeface="PingFang SC"/>
              </a:rPr>
              <a:t>divided or separated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Figurative Meaning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  <a:ea typeface="PingFang SC"/>
              </a:rPr>
              <a:t>	</a:t>
            </a:r>
            <a:r>
              <a:rPr b="0" lang="en-PH" sz="1800" spc="-1" strike="noStrike">
                <a:latin typeface="Arial"/>
                <a:ea typeface="PingFang SC"/>
              </a:rPr>
              <a:t>	</a:t>
            </a:r>
            <a:r>
              <a:rPr b="0" lang="en-PH" sz="1800" spc="-1" strike="noStrike">
                <a:latin typeface="Arial"/>
                <a:ea typeface="PingFang SC"/>
              </a:rPr>
              <a:t>	</a:t>
            </a:r>
            <a:r>
              <a:rPr b="0" lang="en-PH" sz="1800" spc="-1" strike="noStrike">
                <a:latin typeface="Arial"/>
                <a:ea typeface="PingFang SC"/>
              </a:rPr>
              <a:t>	</a:t>
            </a:r>
            <a:r>
              <a:rPr b="0" lang="en-PH" sz="1800" spc="-1" strike="noStrike">
                <a:latin typeface="Arial"/>
                <a:ea typeface="PingFang SC"/>
              </a:rPr>
              <a:t>- The sky or night clouds cleared and opened.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3. </a:t>
            </a:r>
            <a:r>
              <a:rPr b="0" lang="en-PH" sz="1800" spc="-1" strike="noStrike">
                <a:latin typeface="Lato"/>
                <a:ea typeface="PingFang SC"/>
              </a:rPr>
              <a:t>The people cried out to Naka.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Literal Meaning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- </a:t>
            </a:r>
            <a:r>
              <a:rPr b="0" lang="en-PH" sz="1800" spc="-1" strike="noStrike">
                <a:latin typeface="Lato"/>
                <a:ea typeface="PingFang SC"/>
              </a:rPr>
              <a:t>weep or scream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	</a:t>
            </a:r>
            <a:r>
              <a:rPr b="0" lang="en-PH" sz="1800" spc="-1" strike="noStrike">
                <a:latin typeface="Lato"/>
                <a:ea typeface="DejaVu Sans"/>
              </a:rPr>
              <a:t>Figurative Meaning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  <a:ea typeface="PingFang SC"/>
              </a:rPr>
              <a:t>	</a:t>
            </a:r>
            <a:r>
              <a:rPr b="0" lang="en-PH" sz="1800" spc="-1" strike="noStrike">
                <a:latin typeface="Arial"/>
                <a:ea typeface="PingFang SC"/>
              </a:rPr>
              <a:t>	</a:t>
            </a:r>
            <a:r>
              <a:rPr b="0" lang="en-PH" sz="1800" spc="-1" strike="noStrike">
                <a:latin typeface="Arial"/>
                <a:ea typeface="PingFang SC"/>
              </a:rPr>
              <a:t>	</a:t>
            </a:r>
            <a:r>
              <a:rPr b="0" lang="en-PH" sz="1800" spc="-1" strike="noStrike">
                <a:latin typeface="Arial"/>
                <a:ea typeface="PingFang SC"/>
              </a:rPr>
              <a:t>	</a:t>
            </a:r>
            <a:r>
              <a:rPr b="0" lang="en-PH" sz="1800" spc="-1" strike="noStrike">
                <a:latin typeface="Arial"/>
                <a:ea typeface="PingFang SC"/>
              </a:rPr>
              <a:t>- The people screamed or wept to Naka.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r>
              <a:rPr b="0" lang="en-PH" sz="1800" spc="-1" strike="noStrike">
                <a:latin typeface="Lato"/>
                <a:ea typeface="PingFang SC"/>
              </a:rPr>
              <a:t>	</a:t>
            </a:r>
            <a:endParaRPr b="0" lang="en-PH" sz="1800" spc="-1" strike="noStrike">
              <a:latin typeface="Lato"/>
              <a:ea typeface="PingFang SC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Lato"/>
              <a:ea typeface="PingFang SC"/>
            </a:endParaRPr>
          </a:p>
        </p:txBody>
      </p:sp>
      <p:sp>
        <p:nvSpPr>
          <p:cNvPr id="174" name=""/>
          <p:cNvSpPr/>
          <p:nvPr/>
        </p:nvSpPr>
        <p:spPr>
          <a:xfrm>
            <a:off x="288000" y="180000"/>
            <a:ext cx="10259640" cy="137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Getting the Meanings of Idioms and 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Collocations 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/>
          <p:nvPr/>
        </p:nvSpPr>
        <p:spPr>
          <a:xfrm>
            <a:off x="-2942640" y="0"/>
            <a:ext cx="10500480" cy="233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76" name=""/>
          <p:cNvSpPr/>
          <p:nvPr/>
        </p:nvSpPr>
        <p:spPr>
          <a:xfrm>
            <a:off x="468000" y="1764000"/>
            <a:ext cx="11229480" cy="391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collocation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a word or phrase that goes with another word or phrase. Native English speakers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consider such combinations grammatically correct. It also helps readers understand unknown words or expressions. The combined word or phrases in column C below are called collocations.</a:t>
            </a:r>
            <a:endParaRPr b="0" lang="en-PH" sz="1800" spc="-1" strike="noStrike">
              <a:latin typeface="Arial"/>
            </a:endParaRPr>
          </a:p>
        </p:txBody>
      </p:sp>
      <p:graphicFrame>
        <p:nvGraphicFramePr>
          <p:cNvPr id="177" name=""/>
          <p:cNvGraphicFramePr/>
          <p:nvPr/>
        </p:nvGraphicFramePr>
        <p:xfrm>
          <a:off x="946080" y="3358080"/>
          <a:ext cx="10204200" cy="1698120"/>
        </p:xfrm>
        <a:graphic>
          <a:graphicData uri="http://schemas.openxmlformats.org/drawingml/2006/table">
            <a:tbl>
              <a:tblPr/>
              <a:tblGrid>
                <a:gridCol w="2962800"/>
                <a:gridCol w="3760920"/>
                <a:gridCol w="3480840"/>
              </a:tblGrid>
              <a:tr h="4964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A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B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C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solidFill>
                      <a:srgbClr val="ffffff"/>
                    </a:solidFill>
                  </a:tcPr>
                </a:tc>
              </a:tr>
              <a:tr h="5994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waste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time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waste time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6026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fully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aware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0" lang="en-PH" sz="1800" spc="-1" strike="noStrike">
                          <a:latin typeface="Arial"/>
                        </a:rPr>
                        <a:t>fully aware</a:t>
                      </a:r>
                      <a:endParaRPr b="0" lang="en-PH" sz="1800" spc="-1" strike="noStrike">
                        <a:latin typeface="Arial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8" name=""/>
          <p:cNvSpPr/>
          <p:nvPr/>
        </p:nvSpPr>
        <p:spPr>
          <a:xfrm>
            <a:off x="288000" y="180360"/>
            <a:ext cx="10259640" cy="137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Getting the Meanings of Idioms and 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Collocations 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"/>
          <p:cNvSpPr/>
          <p:nvPr/>
        </p:nvSpPr>
        <p:spPr>
          <a:xfrm>
            <a:off x="468000" y="2124000"/>
            <a:ext cx="11229480" cy="3915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0" name=""/>
          <p:cNvSpPr/>
          <p:nvPr/>
        </p:nvSpPr>
        <p:spPr>
          <a:xfrm>
            <a:off x="468000" y="592920"/>
            <a:ext cx="11229840" cy="71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Activity: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</p:txBody>
      </p:sp>
      <p:sp>
        <p:nvSpPr>
          <p:cNvPr id="181" name=""/>
          <p:cNvSpPr/>
          <p:nvPr/>
        </p:nvSpPr>
        <p:spPr>
          <a:xfrm>
            <a:off x="468000" y="1908000"/>
            <a:ext cx="9825840" cy="1717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I. Instruction: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 List down at least 3 idiomatic expression that you know and give its meaning.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PingFang SC"/>
              </a:rPr>
              <a:t>Example: a dime a dozen – something common and almost worthless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82" name=""/>
          <p:cNvSpPr/>
          <p:nvPr/>
        </p:nvSpPr>
        <p:spPr>
          <a:xfrm>
            <a:off x="288000" y="180360"/>
            <a:ext cx="10259640" cy="137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Getting the Meanings of Idioms and 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Collocations 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2668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2023-07-10T11:06:07Z</dcterms:modified>
  <cp:revision>163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