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7000" cy="68428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3880" cy="27838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9320" cy="38473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9320" cy="3690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7000" cy="6199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5440" cy="9554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9520" cy="10195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6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7000" cy="619920"/>
          </a:xfrm>
          <a:prstGeom prst="rect">
            <a:avLst/>
          </a:prstGeom>
          <a:ln w="0">
            <a:noFill/>
          </a:ln>
        </p:spPr>
      </p:pic>
      <p:sp>
        <p:nvSpPr>
          <p:cNvPr id="86" name="Rectangle 7"/>
          <p:cNvSpPr/>
          <p:nvPr/>
        </p:nvSpPr>
        <p:spPr>
          <a:xfrm>
            <a:off x="10868760" y="0"/>
            <a:ext cx="955440" cy="9554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9520" cy="1019520"/>
          </a:xfrm>
          <a:prstGeom prst="rect">
            <a:avLst/>
          </a:prstGeom>
          <a:ln w="0">
            <a:noFill/>
          </a:ln>
        </p:spPr>
      </p:pic>
      <p:sp>
        <p:nvSpPr>
          <p:cNvPr id="88" name="TextBox 9"/>
          <p:cNvSpPr/>
          <p:nvPr/>
        </p:nvSpPr>
        <p:spPr>
          <a:xfrm>
            <a:off x="185400" y="6362280"/>
            <a:ext cx="4676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89" name="TextBox 11"/>
          <p:cNvSpPr/>
          <p:nvPr/>
        </p:nvSpPr>
        <p:spPr>
          <a:xfrm>
            <a:off x="9452520" y="6352200"/>
            <a:ext cx="260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1320" cy="3369600"/>
          </a:xfrm>
          <a:prstGeom prst="rect">
            <a:avLst/>
          </a:prstGeom>
          <a:ln w="1260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7"/>
          <p:cNvSpPr/>
          <p:nvPr/>
        </p:nvSpPr>
        <p:spPr>
          <a:xfrm>
            <a:off x="3780000" y="2808000"/>
            <a:ext cx="8085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Getting the Meanings of Idioms and Collocations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9"/>
          <p:cNvSpPr/>
          <p:nvPr/>
        </p:nvSpPr>
        <p:spPr>
          <a:xfrm>
            <a:off x="-2942640" y="0"/>
            <a:ext cx="10500480" cy="23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468000" y="1440000"/>
            <a:ext cx="11229480" cy="39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Idioms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are unique to a particular language or region, although the most common type is the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phrasal verb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or verb and preposition combination. It is an expression or figure of speech whose meaning cannot be taken literally. It can be a word, phrase, or sentence.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1. Old Naka awoke from a long sleep.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Literal Meaning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- </a:t>
            </a:r>
            <a:r>
              <a:rPr b="0" lang="en-PH" sz="1800" spc="-1" strike="noStrike">
                <a:latin typeface="Lato"/>
                <a:ea typeface="DejaVu Sans"/>
              </a:rPr>
              <a:t>woke up from sleep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Figurative Meaning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- </a:t>
            </a:r>
            <a:r>
              <a:rPr b="0" lang="en-PH" sz="1800" spc="-1" strike="noStrike">
                <a:latin typeface="Lato"/>
                <a:ea typeface="DejaVu Sans"/>
              </a:rPr>
              <a:t>Old Naka, the volcano, erupted.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Lato"/>
              <a:ea typeface="PingFang SC"/>
            </a:endParaRPr>
          </a:p>
        </p:txBody>
      </p:sp>
      <p:sp>
        <p:nvSpPr>
          <p:cNvPr id="171" name=""/>
          <p:cNvSpPr/>
          <p:nvPr/>
        </p:nvSpPr>
        <p:spPr>
          <a:xfrm>
            <a:off x="288000" y="180000"/>
            <a:ext cx="10259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Getting the Meanings of Idioms and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Collocations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4"/>
          <p:cNvSpPr/>
          <p:nvPr/>
        </p:nvSpPr>
        <p:spPr>
          <a:xfrm>
            <a:off x="-2942640" y="0"/>
            <a:ext cx="10500480" cy="23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468000" y="1440000"/>
            <a:ext cx="11229480" cy="39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2. The black night was split open like a coconut.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Literal Meaning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- </a:t>
            </a:r>
            <a:r>
              <a:rPr b="0" lang="en-PH" sz="1800" spc="-1" strike="noStrike">
                <a:latin typeface="Lato"/>
                <a:ea typeface="PingFang SC"/>
              </a:rPr>
              <a:t>divided or separated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Figurative Meaning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- The sky or night clouds cleared and opened.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3. </a:t>
            </a:r>
            <a:r>
              <a:rPr b="0" lang="en-PH" sz="1800" spc="-1" strike="noStrike">
                <a:latin typeface="Lato"/>
                <a:ea typeface="PingFang SC"/>
              </a:rPr>
              <a:t>The people cried out to Naka.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Literal Meaning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- </a:t>
            </a:r>
            <a:r>
              <a:rPr b="0" lang="en-PH" sz="1800" spc="-1" strike="noStrike">
                <a:latin typeface="Lato"/>
                <a:ea typeface="PingFang SC"/>
              </a:rPr>
              <a:t>weep or scream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Figurative Meaning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- The people screamed or wept to Naka.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</p:txBody>
      </p:sp>
      <p:sp>
        <p:nvSpPr>
          <p:cNvPr id="174" name=""/>
          <p:cNvSpPr/>
          <p:nvPr/>
        </p:nvSpPr>
        <p:spPr>
          <a:xfrm>
            <a:off x="288000" y="180000"/>
            <a:ext cx="10259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Getting the Meanings of Idioms and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Collocations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/>
          <p:nvPr/>
        </p:nvSpPr>
        <p:spPr>
          <a:xfrm>
            <a:off x="-2942640" y="0"/>
            <a:ext cx="10500480" cy="23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468000" y="1764000"/>
            <a:ext cx="11229480" cy="39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collocation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word or phrase that goes with another word or phrase. Native English speakers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consider such combinations grammatically correct. It also helps readers understand unknown words or expressions. The combined word or phrases in column C below are called collocations.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77" name=""/>
          <p:cNvGraphicFramePr/>
          <p:nvPr/>
        </p:nvGraphicFramePr>
        <p:xfrm>
          <a:off x="946080" y="3358080"/>
          <a:ext cx="10204200" cy="1698120"/>
        </p:xfrm>
        <a:graphic>
          <a:graphicData uri="http://schemas.openxmlformats.org/drawingml/2006/table">
            <a:tbl>
              <a:tblPr/>
              <a:tblGrid>
                <a:gridCol w="2962800"/>
                <a:gridCol w="3760920"/>
                <a:gridCol w="3480840"/>
              </a:tblGrid>
              <a:tr h="4964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5994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waste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time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waste time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2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fully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aware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fully aware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8" name=""/>
          <p:cNvSpPr/>
          <p:nvPr/>
        </p:nvSpPr>
        <p:spPr>
          <a:xfrm>
            <a:off x="288000" y="180360"/>
            <a:ext cx="10259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Getting the Meanings of Idioms and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Collocations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468000" y="2124000"/>
            <a:ext cx="11229480" cy="39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>
            <a:off x="468000" y="592920"/>
            <a:ext cx="11229840" cy="7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Activity: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468000" y="1908000"/>
            <a:ext cx="9825840" cy="17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I. Instruction: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List down at least 3 idiomatic expression that you know and give its meaning.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Example: a dime a dozen – something common and almost worthless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288000" y="180360"/>
            <a:ext cx="10259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Getting the Meanings of Idioms and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Collocations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2023-07-10T11:06:07Z</dcterms:modified>
  <cp:revision>163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